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075" descr="610174_90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3317"/>
          <a:stretch/>
        </p:blipFill>
        <p:spPr bwMode="auto">
          <a:xfrm>
            <a:off x="2627784" y="3535602"/>
            <a:ext cx="4513865" cy="312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108693" y="90872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116480" y="2924944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CN" altLang="en-US" dirty="0">
              <a:solidFill>
                <a:srgbClr val="575F6D"/>
              </a:solidFill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直接连接符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直接连接符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椭圆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椭圆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椭圆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椭圆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椭圆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30" name="TextBox 29"/>
          <p:cNvSpPr txBox="1"/>
          <p:nvPr userDrawn="1"/>
        </p:nvSpPr>
        <p:spPr>
          <a:xfrm>
            <a:off x="6525502" y="6457890"/>
            <a:ext cx="26184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FE8637">
                    <a:lumMod val="75000"/>
                  </a:srgb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  <a:endParaRPr lang="zh-CN" altLang="en-US" sz="2000" b="1" dirty="0">
              <a:solidFill>
                <a:srgbClr val="FE8637">
                  <a:lumMod val="75000"/>
                </a:srgbClr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Box 34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prstClr val="black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  <a:endParaRPr lang="zh-CN" altLang="en-US" sz="2400" b="1" dirty="0">
              <a:solidFill>
                <a:prstClr val="black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640040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5466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dirty="0" smtClean="0"/>
              <a:t>单击此处编辑母版标题样式</a:t>
            </a:r>
            <a:endParaRPr kumimoji="0" lang="en-US" dirty="0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 dirty="0">
              <a:solidFill>
                <a:srgbClr val="575F6D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6291112" y="6418374"/>
            <a:ext cx="25464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FE8637">
                    <a:lumMod val="75000"/>
                  </a:srgb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  <a:endParaRPr lang="zh-CN" altLang="en-US" sz="2000" b="1" dirty="0">
              <a:solidFill>
                <a:srgbClr val="FE8637">
                  <a:lumMod val="75000"/>
                </a:srgbClr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prstClr val="black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  <a:endParaRPr lang="zh-CN" altLang="en-US" sz="2400" b="1" dirty="0">
              <a:solidFill>
                <a:prstClr val="black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9857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FFF39D"/>
                </a:solidFill>
              </a:rPr>
              <a:pPr/>
              <a:t>2020/11/17</a:t>
            </a:fld>
            <a:endParaRPr lang="zh-CN" altLang="en-US">
              <a:solidFill>
                <a:srgbClr val="FFF39D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CN" altLang="en-US">
              <a:solidFill>
                <a:srgbClr val="FFF39D"/>
              </a:solidFill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直接连接符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直接连接符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椭圆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椭圆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椭圆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椭圆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椭圆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直接连接符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493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259825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4235322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477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037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8" name="直接连接符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内容占位符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21" name="日期占位符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22" name="灯片编号占位符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3" name="页脚占位符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500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CN" altLang="en-US" smtClean="0"/>
              <a:t>单击图标添加图片</a:t>
            </a:r>
            <a:endParaRPr kumimoji="0"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直接连接符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直接连接符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1" name="页脚占位符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619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7" name="直接连接符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3277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108692" y="908720"/>
            <a:ext cx="6279731" cy="2304256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CN" sz="5400" dirty="0" smtClean="0"/>
              <a:t>    </a:t>
            </a:r>
            <a:br>
              <a:rPr lang="en-US" altLang="zh-CN" sz="5400" dirty="0" smtClean="0"/>
            </a:br>
            <a:r>
              <a:rPr lang="en-US" altLang="zh-CN" sz="5400" dirty="0"/>
              <a:t/>
            </a:r>
            <a:br>
              <a:rPr lang="en-US" altLang="zh-CN" sz="5400" dirty="0"/>
            </a:br>
            <a:r>
              <a:rPr lang="zh-CN" altLang="en-US" sz="5400" dirty="0" smtClean="0"/>
              <a:t>任务</a:t>
            </a:r>
            <a:r>
              <a:rPr lang="en-US" altLang="zh-CN" sz="5400" dirty="0" smtClean="0"/>
              <a:t>7</a:t>
            </a:r>
            <a:br>
              <a:rPr lang="en-US" altLang="zh-CN" sz="5400" dirty="0" smtClean="0"/>
            </a:br>
            <a:r>
              <a:rPr lang="zh-CN" altLang="zh-CN" sz="5400" dirty="0" smtClean="0"/>
              <a:t>犬猫</a:t>
            </a:r>
            <a:r>
              <a:rPr lang="zh-CN" altLang="en-US" sz="5400" dirty="0" smtClean="0"/>
              <a:t>的灌肠</a:t>
            </a:r>
            <a:endParaRPr lang="zh-CN" altLang="en-US" sz="5400" dirty="0"/>
          </a:p>
        </p:txBody>
      </p:sp>
    </p:spTree>
    <p:extLst>
      <p:ext uri="{BB962C8B-B14F-4D97-AF65-F5344CB8AC3E}">
        <p14:creationId xmlns:p14="http://schemas.microsoft.com/office/powerpoint/2010/main" val="2267484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15888"/>
            <a:ext cx="8229600" cy="1012825"/>
          </a:xfrm>
        </p:spPr>
        <p:txBody>
          <a:bodyPr/>
          <a:lstStyle/>
          <a:p>
            <a:pPr algn="ctr"/>
            <a:r>
              <a:rPr lang="zh-CN" altLang="zh-CN" sz="3600" b="1" dirty="0" smtClean="0">
                <a:solidFill>
                  <a:srgbClr val="00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rPr>
              <a:t>灌肠</a:t>
            </a:r>
            <a:r>
              <a:rPr lang="zh-CN" altLang="zh-CN" sz="3600" b="1" dirty="0">
                <a:solidFill>
                  <a:srgbClr val="00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rPr>
              <a:t>法 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628800"/>
            <a:ext cx="8229600" cy="417681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zh-CN" b="1" dirty="0"/>
              <a:t>灌肠是将某些药物、钡造影剂、营养液以及水经肛门灌入直肠内的一种方法。</a:t>
            </a:r>
          </a:p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FF0000"/>
                </a:solidFill>
              </a:rPr>
              <a:t>1</a:t>
            </a:r>
            <a:r>
              <a:rPr lang="zh-CN" altLang="zh-CN" b="1" dirty="0" smtClean="0">
                <a:solidFill>
                  <a:srgbClr val="FF0000"/>
                </a:solidFill>
              </a:rPr>
              <a:t>、</a:t>
            </a:r>
            <a:r>
              <a:rPr lang="zh-CN" altLang="zh-CN" b="1" dirty="0">
                <a:solidFill>
                  <a:srgbClr val="FF0000"/>
                </a:solidFill>
              </a:rPr>
              <a:t>浅部灌肠法</a:t>
            </a:r>
          </a:p>
          <a:p>
            <a:pPr>
              <a:lnSpc>
                <a:spcPct val="150000"/>
              </a:lnSpc>
            </a:pPr>
            <a:r>
              <a:rPr lang="zh-CN" altLang="zh-CN" b="1" dirty="0"/>
              <a:t>是将药液灌入直肠或结肠内。常在病犬猫食欲废绝时，进行人工营养；便秘时，冲洗直肠或结肠积粪；病畜兴奋不安时，灌入镇静剂以及灌造影剂作</a:t>
            </a:r>
            <a:r>
              <a:rPr lang="en-US" altLang="zh-CN" b="1" dirty="0"/>
              <a:t>X</a:t>
            </a:r>
            <a:r>
              <a:rPr lang="zh-CN" altLang="zh-CN" b="1" dirty="0"/>
              <a:t>线诊断等。药物灌入量在成年犬每次</a:t>
            </a:r>
            <a:r>
              <a:rPr lang="en-US" altLang="zh-CN" b="1" dirty="0"/>
              <a:t>100</a:t>
            </a:r>
            <a:r>
              <a:rPr lang="zh-CN" altLang="zh-CN" b="1" dirty="0"/>
              <a:t>～</a:t>
            </a:r>
            <a:r>
              <a:rPr lang="en-US" altLang="zh-CN" b="1" dirty="0"/>
              <a:t>200mL</a:t>
            </a:r>
            <a:r>
              <a:rPr lang="zh-CN" altLang="zh-CN" b="1" dirty="0"/>
              <a:t>，幼年犬或猫</a:t>
            </a:r>
            <a:r>
              <a:rPr lang="en-US" altLang="zh-CN" b="1" dirty="0"/>
              <a:t>50</a:t>
            </a:r>
            <a:r>
              <a:rPr lang="zh-CN" altLang="zh-CN" b="1" dirty="0"/>
              <a:t>～</a:t>
            </a:r>
            <a:r>
              <a:rPr lang="en-US" altLang="zh-CN" b="1" dirty="0"/>
              <a:t>100mL</a:t>
            </a:r>
            <a:r>
              <a:rPr lang="zh-CN" altLang="zh-CN" b="1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899268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003232" cy="5061176"/>
          </a:xfrm>
        </p:spPr>
        <p:txBody>
          <a:bodyPr>
            <a:normAutofit/>
          </a:bodyPr>
          <a:lstStyle/>
          <a:p>
            <a:r>
              <a:rPr lang="zh-CN" altLang="zh-CN" b="1" dirty="0"/>
              <a:t>灌肠保定时，保定者抓住犬两后肢稍向上方提举悬垂，让犬两前肢仍然自然站立，并保定好犬头部，将犬尾拉向一侧。助手将尾抬起，肛门周围先用温水洗涤干净。犬可用灌肠器。操作者一手提装有药液的灌肠器吊筒，另一手将灌肠器开口徐徐插入肛门，然后高举吊筒，使药液流入直肠。猫可选用导尿管。插入肛门后，接</a:t>
            </a:r>
            <a:r>
              <a:rPr lang="en-US" altLang="zh-CN" b="1" dirty="0"/>
              <a:t>50</a:t>
            </a:r>
            <a:r>
              <a:rPr lang="zh-CN" altLang="zh-CN" b="1" dirty="0"/>
              <a:t>～</a:t>
            </a:r>
            <a:r>
              <a:rPr lang="en-US" altLang="zh-CN" b="1" dirty="0"/>
              <a:t>100mL</a:t>
            </a:r>
            <a:r>
              <a:rPr lang="zh-CN" altLang="zh-CN" b="1" dirty="0"/>
              <a:t>玻璃注射器，推入药液进行灌肠。由于猫的肠管、胃和食道整个长度不到</a:t>
            </a:r>
            <a:r>
              <a:rPr lang="en-US" altLang="zh-CN" b="1" dirty="0"/>
              <a:t>2m</a:t>
            </a:r>
            <a:r>
              <a:rPr lang="zh-CN" altLang="zh-CN" b="1" dirty="0"/>
              <a:t>，灌液多了有可能从口腔出来，因此其量不宜过多。</a:t>
            </a:r>
          </a:p>
          <a:p>
            <a:r>
              <a:rPr lang="zh-CN" altLang="zh-CN" b="1" dirty="0"/>
              <a:t>灌肠后使动物保持安静，以免引起排粪动作而将药液排出。对人工营养、消炎、和镇静为目的灌肠，在灌肠前应先把直肠内的宿粪排出。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01414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787208" cy="5061176"/>
          </a:xfrm>
        </p:spPr>
        <p:txBody>
          <a:bodyPr/>
          <a:lstStyle/>
          <a:p>
            <a:r>
              <a:rPr lang="en-US" altLang="zh-CN" b="1" dirty="0" smtClean="0">
                <a:solidFill>
                  <a:srgbClr val="FF0000"/>
                </a:solidFill>
              </a:rPr>
              <a:t>2</a:t>
            </a:r>
            <a:r>
              <a:rPr lang="zh-CN" altLang="zh-CN" b="1" dirty="0" smtClean="0">
                <a:solidFill>
                  <a:srgbClr val="FF0000"/>
                </a:solidFill>
              </a:rPr>
              <a:t>、</a:t>
            </a:r>
            <a:r>
              <a:rPr lang="zh-CN" altLang="zh-CN" b="1" dirty="0">
                <a:solidFill>
                  <a:srgbClr val="FF0000"/>
                </a:solidFill>
              </a:rPr>
              <a:t>深部灌肠法</a:t>
            </a:r>
            <a:endParaRPr lang="zh-CN" altLang="zh-CN" dirty="0">
              <a:solidFill>
                <a:srgbClr val="FF0000"/>
              </a:solidFill>
            </a:endParaRPr>
          </a:p>
          <a:p>
            <a:r>
              <a:rPr lang="zh-CN" altLang="zh-CN" b="1" dirty="0"/>
              <a:t>是将大量药液灌到前部肠管或胃内。多用于治疗急性胃肠炎、肠套叠或肠扭转、胃内异物或食入毒物等。该方法危险性较大，临床上应慎用（易造成异物性肺炎或严重虚脱）</a:t>
            </a:r>
            <a:r>
              <a:rPr lang="zh-CN" altLang="zh-CN" b="1" dirty="0" smtClean="0"/>
              <a:t>。</a:t>
            </a:r>
            <a:endParaRPr lang="en-US" altLang="zh-CN" b="1" dirty="0" smtClean="0"/>
          </a:p>
          <a:p>
            <a:r>
              <a:rPr lang="zh-CN" altLang="zh-CN" b="1" dirty="0" smtClean="0"/>
              <a:t>灌肠</a:t>
            </a:r>
            <a:r>
              <a:rPr lang="zh-CN" altLang="zh-CN" b="1" dirty="0"/>
              <a:t>时，可按浅部灌肠法保定。首先将直肠内的粪便清除。取人用高压灌肠器，助手提起两后肢和吊筒，操作者将灌肠器开口慢慢插入肛门，另一助手按压气囊将液体或药液挤入肠内，直至病犬从口中流出灌入液体或药液为止，液体温度以</a:t>
            </a:r>
            <a:r>
              <a:rPr lang="en-US" altLang="zh-CN" b="1" dirty="0"/>
              <a:t>39</a:t>
            </a:r>
            <a:r>
              <a:rPr lang="zh-CN" altLang="zh-CN" b="1" dirty="0"/>
              <a:t>℃为宜。灌入量：幼犬</a:t>
            </a:r>
            <a:r>
              <a:rPr lang="en-US" altLang="zh-CN" b="1" dirty="0"/>
              <a:t>800~1000mL</a:t>
            </a:r>
            <a:r>
              <a:rPr lang="zh-CN" altLang="zh-CN" b="1" dirty="0"/>
              <a:t>，成年犬</a:t>
            </a:r>
            <a:r>
              <a:rPr lang="en-US" altLang="zh-CN" b="1" dirty="0"/>
              <a:t>1500~2000mL</a:t>
            </a:r>
            <a:r>
              <a:rPr lang="zh-CN" altLang="zh-CN" b="1" dirty="0"/>
              <a:t>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02017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d67fc157f14ec51972b431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" t="4092" r="1905" b="49431"/>
          <a:stretch/>
        </p:blipFill>
        <p:spPr bwMode="auto">
          <a:xfrm>
            <a:off x="683568" y="3802743"/>
            <a:ext cx="7431088" cy="265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284" y="1916832"/>
            <a:ext cx="1485200" cy="1993125"/>
          </a:xfrm>
          <a:prstGeom prst="rect">
            <a:avLst/>
          </a:prstGeom>
        </p:spPr>
      </p:pic>
      <p:sp>
        <p:nvSpPr>
          <p:cNvPr id="6" name="文本框 1"/>
          <p:cNvSpPr txBox="1"/>
          <p:nvPr/>
        </p:nvSpPr>
        <p:spPr>
          <a:xfrm>
            <a:off x="3286804" y="2332458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>
                <a:solidFill>
                  <a:srgbClr val="09B3AF"/>
                </a:solidFill>
                <a:latin typeface="张海山锐谐体" panose="02000000000000000000" pitchFamily="2" charset="-122"/>
                <a:ea typeface="张海山锐谐体" panose="02000000000000000000" pitchFamily="2" charset="-122"/>
              </a:rPr>
              <a:t>谢谢观看</a:t>
            </a:r>
            <a:endParaRPr lang="zh-CN" altLang="en-US" sz="4800" b="1" dirty="0">
              <a:solidFill>
                <a:srgbClr val="09B3AF"/>
              </a:solidFill>
              <a:latin typeface="张海山锐谐体" panose="02000000000000000000" pitchFamily="2" charset="-122"/>
              <a:ea typeface="张海山锐谐体" panose="02000000000000000000" pitchFamily="2" charset="-122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580327" y="3371856"/>
            <a:ext cx="416780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r>
              <a:rPr lang="zh-CN" altLang="zh-CN" sz="2800" dirty="0">
                <a:solidFill>
                  <a:srgbClr val="88988A"/>
                </a:solidFill>
              </a:rPr>
              <a:t>THANKS FOR COMING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389778">
            <a:off x="6372239" y="2216438"/>
            <a:ext cx="1707898" cy="180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674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2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凸显">
  <a:themeElements>
    <a:clrScheme name="凸显">
      <a:dk1>
        <a:sysClr val="windowText" lastClr="000000"/>
      </a:dk1>
      <a:lt1>
        <a:sysClr val="window" lastClr="CCE8C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凸显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凸显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438</Words>
  <Application>Microsoft Office PowerPoint</Application>
  <PresentationFormat>全屏显示(4:3)</PresentationFormat>
  <Paragraphs>12</Paragraphs>
  <Slides>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凸显</vt:lpstr>
      <vt:lpstr>      任务7 犬猫的灌肠</vt:lpstr>
      <vt:lpstr>灌肠法 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任务7 犬猫的灌肠</dc:title>
  <dc:creator>丁晓</dc:creator>
  <cp:lastModifiedBy>丁晓</cp:lastModifiedBy>
  <cp:revision>1</cp:revision>
  <dcterms:created xsi:type="dcterms:W3CDTF">2020-11-17T09:09:27Z</dcterms:created>
  <dcterms:modified xsi:type="dcterms:W3CDTF">2020-11-17T09:10:08Z</dcterms:modified>
</cp:coreProperties>
</file>