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56" r:id="rId2"/>
    <p:sldId id="298" r:id="rId3"/>
    <p:sldId id="293" r:id="rId4"/>
    <p:sldId id="312" r:id="rId5"/>
    <p:sldId id="294" r:id="rId6"/>
    <p:sldId id="295" r:id="rId7"/>
    <p:sldId id="296" r:id="rId8"/>
    <p:sldId id="311" r:id="rId9"/>
    <p:sldId id="292" r:id="rId10"/>
    <p:sldId id="297" r:id="rId11"/>
    <p:sldId id="307" r:id="rId12"/>
    <p:sldId id="308" r:id="rId13"/>
    <p:sldId id="309" r:id="rId14"/>
    <p:sldId id="314" r:id="rId15"/>
    <p:sldId id="310" r:id="rId16"/>
    <p:sldId id="315" r:id="rId17"/>
    <p:sldId id="306" r:id="rId18"/>
    <p:sldId id="301" r:id="rId19"/>
    <p:sldId id="304" r:id="rId20"/>
    <p:sldId id="302" r:id="rId21"/>
    <p:sldId id="303" r:id="rId22"/>
    <p:sldId id="305" r:id="rId2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FFCCCC"/>
    <a:srgbClr val="CCECFF"/>
    <a:srgbClr val="FFFFCC"/>
    <a:srgbClr val="007FDE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64" y="56"/>
      </p:cViewPr>
      <p:guideLst>
        <p:guide orient="horz" pos="2160"/>
        <p:guide pos="28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717925"/>
            <a:ext cx="6400800" cy="69532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6874E64-4943-49EB-A004-D08B018620B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ED919D-C605-467B-BA89-172C8A7DE0AF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513" y="765175"/>
            <a:ext cx="2057400" cy="532765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765175"/>
            <a:ext cx="6021388" cy="532765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C62C4-8F09-41F4-B4A1-5634DDBE4E9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42CA44-0A9A-4E64-BCC8-F2BF193249F2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79F3F9-8E72-4418-8FF8-283BF6A4CD50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6725" y="1773238"/>
            <a:ext cx="4038600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7725" y="1773238"/>
            <a:ext cx="4038600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5FB975-3797-4900-9A26-36F2CBB8FE60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27BCA-3ACF-46A8-B5C0-F7630E4F684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D1B4A7-70B0-41EA-96CD-58C1D7D41DE8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10C1-BC33-4745-AB5F-E52546FB7232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BF8C0D-173E-444A-9509-6DDBBE816B92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34E77-C049-4D6D-819B-C1ED0A27197B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65175"/>
            <a:ext cx="82296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773238"/>
            <a:ext cx="822960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7A81DEA-3D5F-4830-AD5D-F67A55231D0F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黑体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964970"/>
            <a:ext cx="7772400" cy="93610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 </a:t>
            </a:r>
            <a:r>
              <a:rPr lang="zh-CN" altLang="en-US" sz="4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鹅肥肝</a:t>
            </a:r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4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生产</a:t>
            </a:r>
            <a:endParaRPr lang="zh-CN" altLang="en-US" sz="4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101" name="Picture 5" descr="2363388_103012094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271657"/>
            <a:ext cx="2880320" cy="1922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3" name="Picture 7" descr="2011051711050183138"/>
          <p:cNvPicPr>
            <a:picLocks noChangeAspect="1" noChangeArrowheads="1"/>
          </p:cNvPicPr>
          <p:nvPr/>
        </p:nvPicPr>
        <p:blipFill>
          <a:blip r:embed="rId3" cstate="print"/>
          <a:srcRect l="20792" t="2528" r="20625" b="47084"/>
          <a:stretch>
            <a:fillRect/>
          </a:stretch>
        </p:blipFill>
        <p:spPr bwMode="auto">
          <a:xfrm>
            <a:off x="539552" y="3140968"/>
            <a:ext cx="3599507" cy="2322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5" name="Picture 9" descr="7066871_163303481162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437112"/>
            <a:ext cx="2808312" cy="1872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6632"/>
            <a:ext cx="4031679" cy="604093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rgbClr val="0000CC"/>
                </a:solidFill>
              </a:rPr>
              <a:t>五、屠宰工艺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765175"/>
            <a:ext cx="8769350" cy="6092825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b="1" dirty="0" smtClean="0">
                <a:solidFill>
                  <a:srgbClr val="FF0000"/>
                </a:solidFill>
              </a:rPr>
              <a:t>工艺流程：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屠宰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（放血、浸烫、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脱毛）→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冷却→开膛取肝→鲜肝分级处理→冷藏或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冻藏 </a:t>
            </a:r>
            <a:endParaRPr lang="zh-CN" altLang="en-US" b="1" dirty="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37709" y="1988840"/>
            <a:ext cx="7871658" cy="4402138"/>
            <a:chOff x="229355" y="2133600"/>
            <a:chExt cx="7871658" cy="4402138"/>
          </a:xfrm>
        </p:grpSpPr>
        <p:pic>
          <p:nvPicPr>
            <p:cNvPr id="31748" name="Picture 4" descr="屠宰郎德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10469" y="2584019"/>
              <a:ext cx="3201988" cy="21133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3" name="组合 2"/>
            <p:cNvGrpSpPr/>
            <p:nvPr/>
          </p:nvGrpSpPr>
          <p:grpSpPr>
            <a:xfrm>
              <a:off x="229355" y="2133600"/>
              <a:ext cx="7871658" cy="4402138"/>
              <a:chOff x="229355" y="2133600"/>
              <a:chExt cx="7871658" cy="4402138"/>
            </a:xfrm>
          </p:grpSpPr>
          <p:grpSp>
            <p:nvGrpSpPr>
              <p:cNvPr id="2" name="组合 1"/>
              <p:cNvGrpSpPr/>
              <p:nvPr/>
            </p:nvGrpSpPr>
            <p:grpSpPr>
              <a:xfrm>
                <a:off x="971550" y="2133600"/>
                <a:ext cx="7129463" cy="4402138"/>
                <a:chOff x="971550" y="2133600"/>
                <a:chExt cx="7129463" cy="4402138"/>
              </a:xfrm>
            </p:grpSpPr>
            <p:pic>
              <p:nvPicPr>
                <p:cNvPr id="31749" name="Picture 5" descr="拔毛朗德"/>
                <p:cNvPicPr>
                  <a:picLocks noChangeAspect="1" noChangeArrowheads="1"/>
                </p:cNvPicPr>
                <p:nvPr/>
              </p:nvPicPr>
              <p:blipFill>
                <a:blip cstate="print"/>
                <a:srcRect/>
                <a:stretch>
                  <a:fillRect/>
                </a:stretch>
              </p:blipFill>
              <p:spPr bwMode="auto">
                <a:xfrm>
                  <a:off x="971550" y="4652963"/>
                  <a:ext cx="3743325" cy="1882775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31750" name="Picture 6" descr="浸烫郎德"/>
                <p:cNvPicPr>
                  <a:picLocks noChangeAspect="1" noChangeArrowheads="1"/>
                </p:cNvPicPr>
                <p:nvPr/>
              </p:nvPicPr>
              <p:blipFill>
                <a:blip cstate="print"/>
                <a:srcRect r="10648"/>
                <a:stretch>
                  <a:fillRect/>
                </a:stretch>
              </p:blipFill>
              <p:spPr bwMode="auto">
                <a:xfrm>
                  <a:off x="4716463" y="2133600"/>
                  <a:ext cx="3384550" cy="2322513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31751" name="Picture 7" descr="DSC03630"/>
                <p:cNvPicPr>
                  <a:picLocks noChangeAspect="1" noChangeArrowheads="1"/>
                </p:cNvPicPr>
                <p:nvPr/>
              </p:nvPicPr>
              <p:blipFill>
                <a:blip cstate="print"/>
                <a:srcRect l="224" t="25449" r="9529"/>
                <a:stretch>
                  <a:fillRect/>
                </a:stretch>
              </p:blipFill>
              <p:spPr bwMode="auto">
                <a:xfrm>
                  <a:off x="4716463" y="4437063"/>
                  <a:ext cx="3384550" cy="2095500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</p:grpSp>
          <p:sp>
            <p:nvSpPr>
              <p:cNvPr id="31770" name="Text Box 26"/>
              <p:cNvSpPr txBox="1">
                <a:spLocks noChangeArrowheads="1"/>
              </p:cNvSpPr>
              <p:nvPr/>
            </p:nvSpPr>
            <p:spPr bwMode="auto">
              <a:xfrm>
                <a:off x="229355" y="3743325"/>
                <a:ext cx="677108" cy="1485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eaVert">
                <a:spAutoFit/>
              </a:bodyPr>
              <a:lstStyle/>
              <a:p>
                <a:r>
                  <a:rPr lang="zh-CN" altLang="en-US" sz="3200" b="1" dirty="0">
                    <a:solidFill>
                      <a:srgbClr val="FF0000"/>
                    </a:solidFill>
                    <a:ea typeface="黑体" pitchFamily="49" charset="-122"/>
                  </a:rPr>
                  <a:t>屠宰</a:t>
                </a:r>
              </a:p>
            </p:txBody>
          </p:sp>
        </p:grpSp>
      </p:grpSp>
      <p:pic>
        <p:nvPicPr>
          <p:cNvPr id="12" name="Picture 5" descr="拔毛朗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1633" y="4643289"/>
            <a:ext cx="3743325" cy="1882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6" descr="浸烫郎德"/>
          <p:cNvPicPr>
            <a:picLocks noChangeAspect="1" noChangeArrowheads="1"/>
          </p:cNvPicPr>
          <p:nvPr/>
        </p:nvPicPr>
        <p:blipFill>
          <a:blip r:embed="rId4" cstate="print"/>
          <a:srcRect r="10648"/>
          <a:stretch>
            <a:fillRect/>
          </a:stretch>
        </p:blipFill>
        <p:spPr bwMode="auto">
          <a:xfrm>
            <a:off x="4864779" y="2439259"/>
            <a:ext cx="3104626" cy="2130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7" descr="DSC03630"/>
          <p:cNvPicPr>
            <a:picLocks noChangeAspect="1" noChangeArrowheads="1"/>
          </p:cNvPicPr>
          <p:nvPr/>
        </p:nvPicPr>
        <p:blipFill>
          <a:blip r:embed="rId5" cstate="print"/>
          <a:srcRect l="224" t="25449" r="9529"/>
          <a:stretch>
            <a:fillRect/>
          </a:stretch>
        </p:blipFill>
        <p:spPr bwMode="auto">
          <a:xfrm>
            <a:off x="4886687" y="4643289"/>
            <a:ext cx="3099513" cy="1919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DSC03629"/>
          <p:cNvPicPr>
            <a:picLocks noChangeAspect="1" noChangeArrowheads="1"/>
          </p:cNvPicPr>
          <p:nvPr/>
        </p:nvPicPr>
        <p:blipFill>
          <a:blip r:embed="rId2" cstate="print"/>
          <a:srcRect l="29994" r="17961"/>
          <a:stretch>
            <a:fillRect/>
          </a:stretch>
        </p:blipFill>
        <p:spPr bwMode="auto">
          <a:xfrm>
            <a:off x="250825" y="765175"/>
            <a:ext cx="3446463" cy="496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3" name="Picture 5" descr="DSC036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838" y="765175"/>
            <a:ext cx="3816350" cy="2862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4" name="Picture 6" descr="DSCN265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3789363"/>
            <a:ext cx="3816350" cy="2862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7790617" y="3167063"/>
            <a:ext cx="677108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黑体" pitchFamily="49" charset="-122"/>
              </a:rPr>
              <a:t>遇冷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DSC036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04813"/>
            <a:ext cx="3960812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7" name="Picture 5" descr="DSC036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429000"/>
            <a:ext cx="3960812" cy="2970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8" name="Picture 6" descr="DSC03639"/>
          <p:cNvPicPr>
            <a:picLocks noChangeAspect="1" noChangeArrowheads="1"/>
          </p:cNvPicPr>
          <p:nvPr/>
        </p:nvPicPr>
        <p:blipFill>
          <a:blip r:embed="rId4" cstate="print"/>
          <a:srcRect l="12317" t="29016" r="-923"/>
          <a:stretch>
            <a:fillRect/>
          </a:stretch>
        </p:blipFill>
        <p:spPr bwMode="auto">
          <a:xfrm>
            <a:off x="4140200" y="1125538"/>
            <a:ext cx="5003800" cy="3005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4624388" y="4476750"/>
            <a:ext cx="1000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黑体" pitchFamily="49" charset="-122"/>
              </a:rPr>
              <a:t>取肝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DSC03637"/>
          <p:cNvPicPr>
            <a:picLocks noChangeAspect="1" noChangeArrowheads="1"/>
          </p:cNvPicPr>
          <p:nvPr/>
        </p:nvPicPr>
        <p:blipFill>
          <a:blip r:embed="rId2" cstate="print"/>
          <a:srcRect l="15144" t="20547" r="30290" b="4037"/>
          <a:stretch>
            <a:fillRect/>
          </a:stretch>
        </p:blipFill>
        <p:spPr bwMode="auto">
          <a:xfrm>
            <a:off x="468313" y="0"/>
            <a:ext cx="3376612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1" name="Picture 5" descr="DSC036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403" y="3357563"/>
            <a:ext cx="4392613" cy="3295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2" name="Picture 6" descr="DSC03559"/>
          <p:cNvPicPr>
            <a:picLocks noChangeAspect="1" noChangeArrowheads="1"/>
          </p:cNvPicPr>
          <p:nvPr/>
        </p:nvPicPr>
        <p:blipFill>
          <a:blip r:embed="rId4" cstate="print"/>
          <a:srcRect t="9717" r="11143" b="10660"/>
          <a:stretch>
            <a:fillRect/>
          </a:stretch>
        </p:blipFill>
        <p:spPr bwMode="auto">
          <a:xfrm>
            <a:off x="4030663" y="620713"/>
            <a:ext cx="5113337" cy="3436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5056188" y="4476750"/>
            <a:ext cx="1000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黑体" pitchFamily="49" charset="-122"/>
              </a:rPr>
              <a:t>分级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238216"/>
              </p:ext>
            </p:extLst>
          </p:nvPr>
        </p:nvGraphicFramePr>
        <p:xfrm>
          <a:off x="179512" y="404664"/>
          <a:ext cx="8784976" cy="597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080120"/>
                <a:gridCol w="1872208"/>
                <a:gridCol w="1224136"/>
                <a:gridCol w="3672408"/>
              </a:tblGrid>
              <a:tr h="56544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级别</a:t>
                      </a:r>
                      <a:endParaRPr lang="zh-CN" altLang="en-US" sz="2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重量（</a:t>
                      </a:r>
                      <a:r>
                        <a:rPr lang="en-US" altLang="zh-CN" sz="28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</a:t>
                      </a:r>
                      <a:r>
                        <a:rPr lang="zh-CN" altLang="en-US" sz="28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）</a:t>
                      </a:r>
                      <a:endParaRPr lang="zh-CN" altLang="en-US" sz="2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色泽</a:t>
                      </a:r>
                      <a:endParaRPr lang="zh-CN" altLang="en-US" sz="2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弹性</a:t>
                      </a:r>
                      <a:endParaRPr lang="zh-CN" altLang="en-US" sz="2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损征</a:t>
                      </a:r>
                      <a:endParaRPr lang="zh-CN" altLang="en-US" sz="2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65449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特级</a:t>
                      </a:r>
                      <a:endParaRPr lang="zh-CN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&gt;600</a:t>
                      </a:r>
                      <a:endParaRPr lang="zh-CN" altLang="en-US" sz="20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浅黄或浅粉红色，表面有光泽</a:t>
                      </a:r>
                      <a:endParaRPr lang="zh-CN" altLang="en-US" sz="20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指压凹陷，很快恢复</a:t>
                      </a:r>
                      <a:endParaRPr lang="zh-CN" altLang="en-US" sz="20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肝体完整，无血斑、血肿及胆汁污斑</a:t>
                      </a:r>
                      <a:endParaRPr lang="zh-CN" altLang="en-US" sz="20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</a:tr>
              <a:tr h="975980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一级</a:t>
                      </a:r>
                      <a:endParaRPr lang="zh-CN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350-600</a:t>
                      </a:r>
                      <a:endParaRPr lang="zh-CN" altLang="en-US" sz="20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浅黄或浅粉红色，表面有光泽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指压凹陷，很快恢复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允许一小部分肝体被切除，血斑小，不超过两块，无血肿和胆汁斑</a:t>
                      </a:r>
                      <a:endParaRPr lang="zh-CN" altLang="en-US" sz="20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</a:tr>
              <a:tr h="975980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二级</a:t>
                      </a:r>
                      <a:endParaRPr lang="zh-CN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250-350</a:t>
                      </a:r>
                      <a:endParaRPr lang="zh-CN" altLang="en-US" sz="20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浅黄或浅粉红色，表面有光泽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指压凹陷，恢复较快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允许一小部分肝体被切除，血斑小，不超过两块，无血肿和胆汁斑</a:t>
                      </a: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</a:tr>
              <a:tr h="975980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三级</a:t>
                      </a:r>
                      <a:endParaRPr lang="zh-CN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150-250</a:t>
                      </a:r>
                      <a:endParaRPr lang="zh-CN" altLang="en-US" sz="20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浅黄或浅粉红色，表面有光泽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指压凹陷，恢复较慢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允许一小部分肝体被切除，有血肿，血斑，无胆汁斑</a:t>
                      </a: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</a:tr>
              <a:tr h="565449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等外</a:t>
                      </a:r>
                      <a:endParaRPr lang="zh-CN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&lt;150</a:t>
                      </a:r>
                      <a:endParaRPr lang="zh-CN" altLang="en-US" sz="20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浅黄、浅粉红色，或色稍深暗</a:t>
                      </a:r>
                      <a:endParaRPr lang="zh-CN" altLang="en-US" sz="20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指压凹陷，恢复较慢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华文楷体" pitchFamily="2" charset="-122"/>
                          <a:ea typeface="华文楷体" pitchFamily="2" charset="-122"/>
                        </a:rPr>
                        <a:t>允许一小部分肝体被切除，有血肿，血斑，无胆汁斑</a:t>
                      </a: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161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DSC035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263" y="260350"/>
            <a:ext cx="3779837" cy="2835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5" name="Picture 5" descr="DSC03568"/>
          <p:cNvPicPr>
            <a:picLocks noChangeAspect="1" noChangeArrowheads="1"/>
          </p:cNvPicPr>
          <p:nvPr/>
        </p:nvPicPr>
        <p:blipFill>
          <a:blip r:embed="rId3" cstate="print"/>
          <a:srcRect l="9689" t="9129" r="5603" b="29668"/>
          <a:stretch>
            <a:fillRect/>
          </a:stretch>
        </p:blipFill>
        <p:spPr bwMode="auto">
          <a:xfrm>
            <a:off x="3924175" y="260350"/>
            <a:ext cx="5040313" cy="273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6" name="Picture 6" descr="DSC03624"/>
          <p:cNvPicPr>
            <a:picLocks noChangeAspect="1" noChangeArrowheads="1"/>
          </p:cNvPicPr>
          <p:nvPr/>
        </p:nvPicPr>
        <p:blipFill>
          <a:blip r:embed="rId4" cstate="print"/>
          <a:srcRect b="11081"/>
          <a:stretch>
            <a:fillRect/>
          </a:stretch>
        </p:blipFill>
        <p:spPr bwMode="auto">
          <a:xfrm>
            <a:off x="358651" y="3068638"/>
            <a:ext cx="3600450" cy="2401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7" name="Picture 7" descr="飞机"/>
          <p:cNvPicPr>
            <a:picLocks noChangeAspect="1" noChangeArrowheads="1"/>
          </p:cNvPicPr>
          <p:nvPr/>
        </p:nvPicPr>
        <p:blipFill>
          <a:blip r:embed="rId5" cstate="print"/>
          <a:srcRect l="11740" t="11600" b="22015"/>
          <a:stretch>
            <a:fillRect/>
          </a:stretch>
        </p:blipFill>
        <p:spPr bwMode="auto">
          <a:xfrm>
            <a:off x="3779713" y="2924175"/>
            <a:ext cx="5184775" cy="256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3348038" y="5661025"/>
            <a:ext cx="1816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黑体" pitchFamily="49" charset="-122"/>
              </a:rPr>
              <a:t>包装运输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59" cy="43195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肥鹅肝在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0-4</a:t>
            </a:r>
            <a:r>
              <a:rPr lang="en-US" altLang="zh-CN" b="1" dirty="0" smtClean="0">
                <a:latin typeface="华文楷体" pitchFamily="2" charset="-122"/>
                <a:ea typeface="华文楷体" pitchFamily="2" charset="-122"/>
              </a:rPr>
              <a:t>℃</a:t>
            </a: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，一周内保存，为鲜肝。</a:t>
            </a: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latin typeface="华文楷体" pitchFamily="2" charset="-122"/>
                <a:ea typeface="华文楷体" pitchFamily="2" charset="-122"/>
              </a:rPr>
              <a:t>-18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b="1" dirty="0" smtClean="0">
                <a:latin typeface="华文楷体" pitchFamily="2" charset="-122"/>
                <a:ea typeface="华文楷体" pitchFamily="2" charset="-122"/>
              </a:rPr>
              <a:t>℃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以</a:t>
            </a: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下保存可达</a:t>
            </a:r>
            <a:r>
              <a:rPr lang="en-US" altLang="zh-CN" b="1" dirty="0" smtClean="0">
                <a:latin typeface="华文楷体" pitchFamily="2" charset="-122"/>
                <a:ea typeface="华文楷体" pitchFamily="2" charset="-122"/>
              </a:rPr>
              <a:t>3-6</a:t>
            </a: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个月，为冻肝。</a:t>
            </a: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鲜肝价格比冻肝一般高</a:t>
            </a:r>
            <a:r>
              <a:rPr lang="en-US" altLang="zh-CN" b="1" dirty="0" smtClean="0">
                <a:latin typeface="华文楷体" pitchFamily="2" charset="-122"/>
                <a:ea typeface="华文楷体" pitchFamily="2" charset="-122"/>
              </a:rPr>
              <a:t>20%</a:t>
            </a: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，有时为了保存鲜肝上餐桌，有时需要空运。</a:t>
            </a:r>
            <a:endParaRPr lang="zh-CN" altLang="en-US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528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268413"/>
            <a:ext cx="8785100" cy="4319587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sz="4400" b="1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注意：</a:t>
            </a:r>
          </a:p>
          <a:p>
            <a:pPr>
              <a:lnSpc>
                <a:spcPct val="130000"/>
              </a:lnSpc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捉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鹅时不要强烈驱赶，轻抱轻放，以免使肝脏破裂或碰伤出血。</a:t>
            </a:r>
          </a:p>
          <a:p>
            <a:pPr>
              <a:lnSpc>
                <a:spcPct val="130000"/>
              </a:lnSpc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放血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要干净、以免淤血，影响质量。</a:t>
            </a:r>
          </a:p>
          <a:p>
            <a:pPr>
              <a:lnSpc>
                <a:spcPct val="130000"/>
              </a:lnSpc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取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肝要小心，以免损伤肝脏。</a:t>
            </a:r>
          </a:p>
          <a:p>
            <a:endParaRPr lang="zh-CN" altLang="en-US" b="1" dirty="0">
              <a:latin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88913"/>
            <a:ext cx="8229600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rgbClr val="0000CC"/>
                </a:solidFill>
              </a:rPr>
              <a:t>六、肥肝的烹调及加工</a:t>
            </a:r>
          </a:p>
        </p:txBody>
      </p:sp>
      <p:pic>
        <p:nvPicPr>
          <p:cNvPr id="35847" name="Picture 7" descr="ciafoieg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908050"/>
            <a:ext cx="3175000" cy="3240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8" name="Picture 8" descr="436195316_1563041777"/>
          <p:cNvPicPr>
            <a:picLocks noChangeAspect="1" noChangeArrowheads="1"/>
          </p:cNvPicPr>
          <p:nvPr/>
        </p:nvPicPr>
        <p:blipFill>
          <a:blip r:embed="rId3" cstate="print"/>
          <a:srcRect l="25188" b="6778"/>
          <a:stretch>
            <a:fillRect/>
          </a:stretch>
        </p:blipFill>
        <p:spPr bwMode="auto">
          <a:xfrm>
            <a:off x="611188" y="908050"/>
            <a:ext cx="3097212" cy="288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0" name="Picture 10" descr="ffqxp9g0mo2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3762375"/>
            <a:ext cx="3095625" cy="3095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1" name="Picture 11" descr="2135600_154838025325_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838" y="4113213"/>
            <a:ext cx="4105275" cy="2744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862472_141439002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050" y="260350"/>
            <a:ext cx="4679950" cy="3113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7" name="Picture 5" descr="2363388_103901001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3357563"/>
            <a:ext cx="4643437" cy="3101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8" name="Picture 6" descr="167253_004810718858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0350"/>
            <a:ext cx="4492625" cy="619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134009216_1346773289"/>
          <p:cNvPicPr>
            <a:picLocks noChangeAspect="1" noChangeArrowheads="1"/>
          </p:cNvPicPr>
          <p:nvPr/>
        </p:nvPicPr>
        <p:blipFill>
          <a:blip r:embed="rId2" cstate="print"/>
          <a:srcRect l="5382" t="2858" r="5357" b="5621"/>
          <a:stretch>
            <a:fillRect/>
          </a:stretch>
        </p:blipFill>
        <p:spPr bwMode="auto">
          <a:xfrm>
            <a:off x="1907704" y="1412776"/>
            <a:ext cx="4825032" cy="4882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3" name="Picture 9" descr="643729_123706097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689350"/>
            <a:ext cx="4572000" cy="3168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75" name="Picture 11" descr="20100524153521568"/>
          <p:cNvPicPr>
            <a:picLocks noChangeAspect="1" noChangeArrowheads="1"/>
          </p:cNvPicPr>
          <p:nvPr/>
        </p:nvPicPr>
        <p:blipFill>
          <a:blip r:embed="rId3" cstate="print"/>
          <a:srcRect l="6816" r="5501" b="2895"/>
          <a:stretch>
            <a:fillRect/>
          </a:stretch>
        </p:blipFill>
        <p:spPr bwMode="auto">
          <a:xfrm>
            <a:off x="0" y="0"/>
            <a:ext cx="4284663" cy="360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77" name="Picture 13" descr="863153_221444077958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11575"/>
            <a:ext cx="4716463" cy="3146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79" name="Picture 15" descr="1884477_121600004_2"/>
          <p:cNvPicPr>
            <a:picLocks noChangeAspect="1" noChangeArrowheads="1"/>
          </p:cNvPicPr>
          <p:nvPr/>
        </p:nvPicPr>
        <p:blipFill>
          <a:blip r:embed="rId5" cstate="print"/>
          <a:srcRect l="1465" r="4768"/>
          <a:stretch>
            <a:fillRect/>
          </a:stretch>
        </p:blipFill>
        <p:spPr bwMode="auto">
          <a:xfrm>
            <a:off x="4210050" y="0"/>
            <a:ext cx="4933950" cy="3357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84" name="Picture 20" descr="20089811039791_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413" y="2133600"/>
            <a:ext cx="3097212" cy="301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2924375_174256064249_2"/>
          <p:cNvPicPr>
            <a:picLocks noChangeAspect="1" noChangeArrowheads="1"/>
          </p:cNvPicPr>
          <p:nvPr/>
        </p:nvPicPr>
        <p:blipFill>
          <a:blip r:embed="rId2" cstate="print"/>
          <a:srcRect b="5984"/>
          <a:stretch>
            <a:fillRect/>
          </a:stretch>
        </p:blipFill>
        <p:spPr bwMode="auto">
          <a:xfrm>
            <a:off x="323850" y="404813"/>
            <a:ext cx="4084638" cy="5661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8" name="Picture 10" descr="179145_214140048_2"/>
          <p:cNvPicPr>
            <a:picLocks noChangeAspect="1" noChangeArrowheads="1"/>
          </p:cNvPicPr>
          <p:nvPr/>
        </p:nvPicPr>
        <p:blipFill>
          <a:blip r:embed="rId3" cstate="print"/>
          <a:srcRect t="6963" b="6706"/>
          <a:stretch>
            <a:fillRect/>
          </a:stretch>
        </p:blipFill>
        <p:spPr bwMode="auto">
          <a:xfrm>
            <a:off x="4284663" y="404813"/>
            <a:ext cx="4667250" cy="5661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3" name="Picture 7" descr="p20100405011002156250"/>
          <p:cNvPicPr>
            <a:picLocks noChangeAspect="1" noChangeArrowheads="1"/>
          </p:cNvPicPr>
          <p:nvPr/>
        </p:nvPicPr>
        <p:blipFill>
          <a:blip r:embed="rId2" cstate="print"/>
          <a:srcRect l="26666" r="27966"/>
          <a:stretch>
            <a:fillRect/>
          </a:stretch>
        </p:blipFill>
        <p:spPr bwMode="auto">
          <a:xfrm>
            <a:off x="4067175" y="260350"/>
            <a:ext cx="2449513" cy="3240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5" name="Picture 9" descr="20030401054957649-1"/>
          <p:cNvPicPr>
            <a:picLocks noChangeAspect="1" noChangeArrowheads="1"/>
          </p:cNvPicPr>
          <p:nvPr/>
        </p:nvPicPr>
        <p:blipFill>
          <a:blip r:embed="rId3" cstate="print"/>
          <a:srcRect l="12067" t="3067" r="6267" b="3200"/>
          <a:stretch>
            <a:fillRect/>
          </a:stretch>
        </p:blipFill>
        <p:spPr bwMode="auto">
          <a:xfrm>
            <a:off x="6443663" y="260350"/>
            <a:ext cx="2455862" cy="3024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6" name="Picture 10" descr="肥肝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3500438"/>
            <a:ext cx="3744913" cy="3127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9" name="Picture 13" descr="734f12f3fe9678860a46e08e"/>
          <p:cNvPicPr>
            <a:picLocks noChangeAspect="1" noChangeArrowheads="1"/>
          </p:cNvPicPr>
          <p:nvPr/>
        </p:nvPicPr>
        <p:blipFill>
          <a:blip r:embed="rId5" cstate="print"/>
          <a:srcRect l="3186" t="8582" r="7878"/>
          <a:stretch>
            <a:fillRect/>
          </a:stretch>
        </p:blipFill>
        <p:spPr bwMode="auto">
          <a:xfrm>
            <a:off x="323850" y="3429000"/>
            <a:ext cx="4032250" cy="3213100"/>
          </a:xfrm>
          <a:prstGeom prst="rect">
            <a:avLst/>
          </a:prstGeom>
          <a:noFill/>
        </p:spPr>
      </p:pic>
      <p:pic>
        <p:nvPicPr>
          <p:cNvPr id="39951" name="Picture 15" descr="aHR0cDovL2ltZzAxLnRhb2Jhb2Nkbi5jb20vYmFvL3VwbG9hZGVkL2kxL1QxN0NSMVhYTkVYWGJqWHNFV18wMjMwMTYuanBnXzMxMHgzMTAuanBn"/>
          <p:cNvPicPr>
            <a:picLocks noChangeAspect="1" noChangeArrowheads="1"/>
          </p:cNvPicPr>
          <p:nvPr/>
        </p:nvPicPr>
        <p:blipFill>
          <a:blip r:embed="rId6" cstate="print"/>
          <a:srcRect l="3372" r="9225" b="246"/>
          <a:stretch>
            <a:fillRect/>
          </a:stretch>
        </p:blipFill>
        <p:spPr bwMode="auto">
          <a:xfrm>
            <a:off x="323850" y="260350"/>
            <a:ext cx="3744913" cy="3213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557339"/>
            <a:ext cx="8784976" cy="28797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肥鹅肝</a:t>
            </a: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是用三月龄左右的肉用鹅，体重达</a:t>
            </a:r>
            <a:r>
              <a:rPr lang="en-US" altLang="zh-CN" sz="3200" b="1" dirty="0">
                <a:latin typeface="华文楷体" pitchFamily="2" charset="-122"/>
                <a:ea typeface="华文楷体" pitchFamily="2" charset="-122"/>
              </a:rPr>
              <a:t>4Kg</a:t>
            </a: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以上，用高能量饲料（黄玉米、碎米等）进行一段时间人工强制填饲所生产的脂肪肝。</a:t>
            </a:r>
          </a:p>
          <a:p>
            <a:pPr>
              <a:buFontTx/>
              <a:buNone/>
            </a:pP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5"/>
          <p:cNvSpPr>
            <a:spLocks noGrp="1" noChangeArrowheads="1"/>
          </p:cNvSpPr>
          <p:nvPr>
            <p:ph type="title"/>
          </p:nvPr>
        </p:nvSpPr>
        <p:spPr>
          <a:xfrm>
            <a:off x="683568" y="692696"/>
            <a:ext cx="4895775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rgbClr val="0000CC"/>
                </a:solidFill>
              </a:rPr>
              <a:t>一、鹅肥肝的营养价值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28800"/>
            <a:ext cx="8568952" cy="468009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正常肝含粗脂肪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2.5%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2.6%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，含水分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68.2%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鹅肥肝含脂肪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40%—60%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，相当于装饰蛋糕的奶油。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肥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肝中</a:t>
            </a:r>
            <a:r>
              <a:rPr lang="zh-CN" altLang="en-US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不饱和脂肪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酸含量占整个脂肪酸的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65%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68%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。不饱和脂肪酸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可降低人体血液中胆固醇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水平。含</a:t>
            </a:r>
            <a:r>
              <a:rPr lang="zh-CN" altLang="en-US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丰富</a:t>
            </a:r>
            <a:r>
              <a:rPr lang="zh-CN" altLang="en-US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的</a:t>
            </a:r>
            <a:r>
              <a:rPr lang="zh-CN" altLang="en-US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卵磷脂（</a:t>
            </a:r>
            <a:r>
              <a:rPr lang="en-US" altLang="zh-CN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4.5-7g/100g</a:t>
            </a:r>
            <a:r>
              <a:rPr lang="zh-CN" altLang="en-US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）、</a:t>
            </a:r>
            <a:r>
              <a:rPr lang="zh-CN" altLang="en-US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甘油三脂、多种维生素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等营养物质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，脂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香醇厚、质地细嫩、鲜美可口、香味独特、营养丰富、滋补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身体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。</a:t>
            </a:r>
          </a:p>
          <a:p>
            <a:pPr>
              <a:lnSpc>
                <a:spcPct val="90000"/>
              </a:lnSpc>
            </a:pPr>
            <a:endParaRPr lang="zh-CN" altLang="en-US" sz="2000" b="1" dirty="0"/>
          </a:p>
          <a:p>
            <a:pPr>
              <a:lnSpc>
                <a:spcPct val="90000"/>
              </a:lnSpc>
            </a:pPr>
            <a:endParaRPr lang="zh-CN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548680"/>
            <a:ext cx="5327823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rgbClr val="0000CC"/>
                </a:solidFill>
              </a:rPr>
              <a:t>二、品种、体型、年龄要求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84784"/>
            <a:ext cx="8517632" cy="504056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品种</a:t>
            </a:r>
            <a:endParaRPr lang="zh-CN" altLang="en-US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朗德鹅，狮头鹅，溆</a:t>
            </a:r>
            <a:r>
              <a:rPr lang="zh-CN" altLang="en-US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浦鹅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等。朗德鹅最佳，也有用朗德鹅为父本的杂交鹅。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体型</a:t>
            </a:r>
            <a:endParaRPr lang="zh-CN" altLang="en-US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颈粗短（不易损伤食道），胸膜大而深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年龄</a:t>
            </a:r>
            <a:endParaRPr lang="zh-CN" altLang="en-US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月龄体重达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4Kg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以上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08720"/>
            <a:ext cx="6263927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rgbClr val="0000CC"/>
                </a:solidFill>
              </a:rPr>
              <a:t>三、填饲饲料的选择和配制方法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132856"/>
            <a:ext cx="8568952" cy="4320479"/>
          </a:xfrm>
        </p:spPr>
        <p:txBody>
          <a:bodyPr/>
          <a:lstStyle/>
          <a:p>
            <a:pPr marL="0" indent="0">
              <a:lnSpc>
                <a:spcPct val="140000"/>
              </a:lnSpc>
              <a:buNone/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用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玉米、碎米、大麦、甘薯混合料均可，但以</a:t>
            </a:r>
            <a:r>
              <a:rPr lang="zh-CN" altLang="en-US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黄玉米填饲效果最佳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，碎米次之。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填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饲饲料要</a:t>
            </a:r>
            <a:r>
              <a:rPr lang="zh-CN" altLang="en-US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添加微量元素和维生素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，及</a:t>
            </a:r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1~2%</a:t>
            </a:r>
            <a:r>
              <a:rPr lang="zh-CN" altLang="en-US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动植物油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，以动物性油脂为佳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黄玉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米要放在</a:t>
            </a:r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1~1.5%</a:t>
            </a:r>
            <a:r>
              <a:rPr lang="zh-CN" altLang="en-US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的盐水中浸泡</a:t>
            </a:r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1~2</a:t>
            </a:r>
            <a:r>
              <a:rPr lang="zh-CN" altLang="en-US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小时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，然后拌人微量元素和油脂</a:t>
            </a:r>
          </a:p>
          <a:p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692696"/>
            <a:ext cx="3816672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rgbClr val="0000CC"/>
                </a:solidFill>
              </a:rPr>
              <a:t>四、填饲技术要求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556792"/>
            <a:ext cx="8229600" cy="4896544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zh-CN" b="1" dirty="0" smtClean="0"/>
              <a:t>1.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填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饲方法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一般采用填饲机填于食道下部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4/5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处，约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20~30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秒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填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饲次数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前三天每天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次，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4~10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天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每天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次，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11~21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天每天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4~6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次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，要固定次数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填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饲量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开始少些，以后逐渐增加，大型鹅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850~1000g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，中型鹅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700~940g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620713"/>
            <a:ext cx="4104704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rgbClr val="0000CC"/>
                </a:solidFill>
              </a:rPr>
              <a:t>四、填饲技术要求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725" y="1773239"/>
            <a:ext cx="8229600" cy="3311946"/>
          </a:xfrm>
        </p:spPr>
        <p:txBody>
          <a:bodyPr/>
          <a:lstStyle/>
          <a:p>
            <a:pPr marL="0" indent="0">
              <a:lnSpc>
                <a:spcPct val="140000"/>
              </a:lnSpc>
              <a:buNone/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填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饲期</a:t>
            </a:r>
          </a:p>
          <a:p>
            <a:pPr>
              <a:lnSpc>
                <a:spcPct val="140000"/>
              </a:lnSpc>
            </a:pP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一般填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周。大型鹅可填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28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天，中、小型鹅可填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21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25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天。 </a:t>
            </a:r>
            <a:endParaRPr lang="en-US" altLang="zh-CN" b="1" dirty="0">
              <a:latin typeface="楷体" pitchFamily="49" charset="-122"/>
              <a:ea typeface="楷体" pitchFamily="49" charset="-122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5.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环境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要求</a:t>
            </a:r>
          </a:p>
          <a:p>
            <a:pPr>
              <a:lnSpc>
                <a:spcPct val="140000"/>
              </a:lnSpc>
            </a:pP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干净通风、安静、光线略暗些。</a:t>
            </a:r>
          </a:p>
          <a:p>
            <a:pPr>
              <a:lnSpc>
                <a:spcPct val="140000"/>
              </a:lnSpc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40200" cy="3144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0"/>
            <a:ext cx="3816350" cy="3127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09850"/>
            <a:ext cx="3221038" cy="4248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3068638"/>
            <a:ext cx="4608513" cy="3430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7735888" y="3429000"/>
            <a:ext cx="1408112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ea typeface="黑体" pitchFamily="49" charset="-122"/>
              </a:rPr>
              <a:t>笼养</a:t>
            </a: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ea typeface="黑体" pitchFamily="49" charset="-122"/>
              </a:rPr>
              <a:t>饲料</a:t>
            </a: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ea typeface="黑体" pitchFamily="49" charset="-122"/>
              </a:rPr>
              <a:t>填饲机</a:t>
            </a: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ea typeface="黑体" pitchFamily="49" charset="-122"/>
              </a:rPr>
              <a:t>填饲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分娩与助产2</Template>
  <TotalTime>1074</TotalTime>
  <Pages>0</Pages>
  <Words>741</Words>
  <Characters>0</Characters>
  <Application>Microsoft Office PowerPoint</Application>
  <DocSecurity>0</DocSecurity>
  <PresentationFormat>全屏显示(4:3)</PresentationFormat>
  <Lines>0</Lines>
  <Paragraphs>76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黑体</vt:lpstr>
      <vt:lpstr>华文楷体</vt:lpstr>
      <vt:lpstr>楷体</vt:lpstr>
      <vt:lpstr>隶书</vt:lpstr>
      <vt:lpstr>宋体</vt:lpstr>
      <vt:lpstr>Arial</vt:lpstr>
      <vt:lpstr>Times New Roman</vt:lpstr>
      <vt:lpstr>默认设计模板_2</vt:lpstr>
      <vt:lpstr>任务4 鹅肥肝的生产</vt:lpstr>
      <vt:lpstr>PowerPoint 演示文稿</vt:lpstr>
      <vt:lpstr>PowerPoint 演示文稿</vt:lpstr>
      <vt:lpstr>一、鹅肥肝的营养价值</vt:lpstr>
      <vt:lpstr>二、品种、体型、年龄要求</vt:lpstr>
      <vt:lpstr>三、填饲饲料的选择和配制方法</vt:lpstr>
      <vt:lpstr>四、填饲技术要求</vt:lpstr>
      <vt:lpstr>四、填饲技术要求</vt:lpstr>
      <vt:lpstr>PowerPoint 演示文稿</vt:lpstr>
      <vt:lpstr>五、屠宰工艺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六、肥肝的烹调及加工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种鸡的饲养管理技术</dc:title>
  <dc:creator>微软用户</dc:creator>
  <cp:lastModifiedBy>FKL</cp:lastModifiedBy>
  <cp:revision>152</cp:revision>
  <cp:lastPrinted>1899-12-30T00:00:00Z</cp:lastPrinted>
  <dcterms:created xsi:type="dcterms:W3CDTF">2011-05-09T13:34:10Z</dcterms:created>
  <dcterms:modified xsi:type="dcterms:W3CDTF">2021-10-19T15:28:18Z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2052-8.1.0.2998</vt:lpwstr>
  </property>
</Properties>
</file>