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sldIdLst>
    <p:sldId id="359" r:id="rId2"/>
    <p:sldId id="331" r:id="rId3"/>
    <p:sldId id="258" r:id="rId4"/>
    <p:sldId id="260" r:id="rId5"/>
    <p:sldId id="266" r:id="rId6"/>
    <p:sldId id="328" r:id="rId7"/>
    <p:sldId id="267" r:id="rId8"/>
    <p:sldId id="268" r:id="rId9"/>
    <p:sldId id="341" r:id="rId10"/>
    <p:sldId id="343" r:id="rId11"/>
    <p:sldId id="344" r:id="rId12"/>
    <p:sldId id="332" r:id="rId13"/>
    <p:sldId id="345" r:id="rId14"/>
    <p:sldId id="346" r:id="rId15"/>
    <p:sldId id="333" r:id="rId16"/>
    <p:sldId id="334" r:id="rId17"/>
    <p:sldId id="337" r:id="rId18"/>
    <p:sldId id="349" r:id="rId19"/>
    <p:sldId id="350" r:id="rId20"/>
    <p:sldId id="351" r:id="rId21"/>
    <p:sldId id="352" r:id="rId22"/>
    <p:sldId id="353" r:id="rId23"/>
    <p:sldId id="336" r:id="rId24"/>
    <p:sldId id="355" r:id="rId25"/>
    <p:sldId id="338" r:id="rId26"/>
    <p:sldId id="291" r:id="rId27"/>
    <p:sldId id="356" r:id="rId28"/>
    <p:sldId id="323" r:id="rId29"/>
    <p:sldId id="339" r:id="rId30"/>
    <p:sldId id="357" r:id="rId31"/>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FF0066"/>
    <a:srgbClr val="66FFFF"/>
    <a:srgbClr val="99FFCC"/>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89" autoAdjust="0"/>
  </p:normalViewPr>
  <p:slideViewPr>
    <p:cSldViewPr>
      <p:cViewPr varScale="1">
        <p:scale>
          <a:sx n="97" d="100"/>
          <a:sy n="97" d="100"/>
        </p:scale>
        <p:origin x="784" y="56"/>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468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6914" name="Rectangle 2"/>
          <p:cNvSpPr>
            <a:spLocks noGrp="1" noRot="1" noChangeArrowheads="1"/>
          </p:cNvSpPr>
          <p:nvPr>
            <p:ph type="ctrTitle"/>
          </p:nvPr>
        </p:nvSpPr>
        <p:spPr>
          <a:xfrm>
            <a:off x="685800" y="2286000"/>
            <a:ext cx="7772400" cy="1143000"/>
          </a:xfrm>
        </p:spPr>
        <p:txBody>
          <a:bodyPr/>
          <a:lstStyle>
            <a:lvl1pPr>
              <a:defRPr/>
            </a:lvl1pPr>
          </a:lstStyle>
          <a:p>
            <a:r>
              <a:rPr lang="zh-CN" altLang="en-US"/>
              <a:t>单击此处编辑母版标题样式</a:t>
            </a:r>
          </a:p>
        </p:txBody>
      </p:sp>
      <p:sp>
        <p:nvSpPr>
          <p:cNvPr id="166915"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CN" altLang="en-US"/>
              <a:t>单击此处编辑母版副标题样式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81131E3C-8578-4DCF-967E-FF0BC14DB54F}" type="slidenum">
              <a:rPr lang="en-US" altLang="zh-CN"/>
              <a:pPr>
                <a:defRPr/>
              </a:pPr>
              <a:t>‹#›</a:t>
            </a:fld>
            <a:endParaRPr lang="en-US" altLang="zh-CN"/>
          </a:p>
        </p:txBody>
      </p:sp>
    </p:spTree>
    <p:extLst>
      <p:ext uri="{BB962C8B-B14F-4D97-AF65-F5344CB8AC3E}">
        <p14:creationId xmlns:p14="http://schemas.microsoft.com/office/powerpoint/2010/main" val="198529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53213322-2613-408B-877D-39310B18B480}" type="slidenum">
              <a:rPr lang="en-US" altLang="zh-CN"/>
              <a:pPr>
                <a:defRPr/>
              </a:pPr>
              <a:t>‹#›</a:t>
            </a:fld>
            <a:endParaRPr lang="en-US" altLang="zh-CN"/>
          </a:p>
        </p:txBody>
      </p:sp>
    </p:spTree>
    <p:extLst>
      <p:ext uri="{BB962C8B-B14F-4D97-AF65-F5344CB8AC3E}">
        <p14:creationId xmlns:p14="http://schemas.microsoft.com/office/powerpoint/2010/main" val="51516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7188" y="609600"/>
            <a:ext cx="2135187" cy="548957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301625" y="609600"/>
            <a:ext cx="6253163" cy="548957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BBE87FCA-C6BE-4CC0-8035-7578E219D33A}" type="slidenum">
              <a:rPr lang="en-US" altLang="zh-CN"/>
              <a:pPr>
                <a:defRPr/>
              </a:pPr>
              <a:t>‹#›</a:t>
            </a:fld>
            <a:endParaRPr lang="en-US" altLang="zh-CN"/>
          </a:p>
        </p:txBody>
      </p:sp>
    </p:spTree>
    <p:extLst>
      <p:ext uri="{BB962C8B-B14F-4D97-AF65-F5344CB8AC3E}">
        <p14:creationId xmlns:p14="http://schemas.microsoft.com/office/powerpoint/2010/main" val="2690678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7601919-0EA9-4CF1-AC66-3B6A8CE035F9}" type="slidenum">
              <a:rPr lang="en-US" altLang="zh-CN"/>
              <a:pPr>
                <a:defRPr/>
              </a:pPr>
              <a:t>‹#›</a:t>
            </a:fld>
            <a:endParaRPr lang="en-US" altLang="zh-CN"/>
          </a:p>
        </p:txBody>
      </p:sp>
    </p:spTree>
    <p:extLst>
      <p:ext uri="{BB962C8B-B14F-4D97-AF65-F5344CB8AC3E}">
        <p14:creationId xmlns:p14="http://schemas.microsoft.com/office/powerpoint/2010/main" val="1130789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27F9B09-4CD9-4E07-A381-DF3A71920340}" type="slidenum">
              <a:rPr lang="en-US" altLang="zh-CN"/>
              <a:pPr>
                <a:defRPr/>
              </a:pPr>
              <a:t>‹#›</a:t>
            </a:fld>
            <a:endParaRPr lang="en-US" altLang="zh-CN"/>
          </a:p>
        </p:txBody>
      </p:sp>
    </p:spTree>
    <p:extLst>
      <p:ext uri="{BB962C8B-B14F-4D97-AF65-F5344CB8AC3E}">
        <p14:creationId xmlns:p14="http://schemas.microsoft.com/office/powerpoint/2010/main" val="2184998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464311F-B489-4F28-B41B-C9359A93D8A7}" type="slidenum">
              <a:rPr lang="en-US" altLang="zh-CN"/>
              <a:pPr>
                <a:defRPr/>
              </a:pPr>
              <a:t>‹#›</a:t>
            </a:fld>
            <a:endParaRPr lang="en-US" altLang="zh-CN"/>
          </a:p>
        </p:txBody>
      </p:sp>
    </p:spTree>
    <p:extLst>
      <p:ext uri="{BB962C8B-B14F-4D97-AF65-F5344CB8AC3E}">
        <p14:creationId xmlns:p14="http://schemas.microsoft.com/office/powerpoint/2010/main" val="1296054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C0CB80F4-FCC8-4DAB-B22F-3F7BEC0C1825}" type="slidenum">
              <a:rPr lang="en-US" altLang="zh-CN"/>
              <a:pPr>
                <a:defRPr/>
              </a:pPr>
              <a:t>‹#›</a:t>
            </a:fld>
            <a:endParaRPr lang="en-US" altLang="zh-CN"/>
          </a:p>
        </p:txBody>
      </p:sp>
    </p:spTree>
    <p:extLst>
      <p:ext uri="{BB962C8B-B14F-4D97-AF65-F5344CB8AC3E}">
        <p14:creationId xmlns:p14="http://schemas.microsoft.com/office/powerpoint/2010/main" val="580549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D36566B4-7F4C-4DD6-B91C-AC4CCDC80269}" type="slidenum">
              <a:rPr lang="en-US" altLang="zh-CN"/>
              <a:pPr>
                <a:defRPr/>
              </a:pPr>
              <a:t>‹#›</a:t>
            </a:fld>
            <a:endParaRPr lang="en-US" altLang="zh-CN"/>
          </a:p>
        </p:txBody>
      </p:sp>
    </p:spTree>
    <p:extLst>
      <p:ext uri="{BB962C8B-B14F-4D97-AF65-F5344CB8AC3E}">
        <p14:creationId xmlns:p14="http://schemas.microsoft.com/office/powerpoint/2010/main" val="1380788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E476F7A2-C0A2-44BA-A3CD-A8DF638B53A6}" type="slidenum">
              <a:rPr lang="en-US" altLang="zh-CN"/>
              <a:pPr>
                <a:defRPr/>
              </a:pPr>
              <a:t>‹#›</a:t>
            </a:fld>
            <a:endParaRPr lang="en-US" altLang="zh-CN"/>
          </a:p>
        </p:txBody>
      </p:sp>
    </p:spTree>
    <p:extLst>
      <p:ext uri="{BB962C8B-B14F-4D97-AF65-F5344CB8AC3E}">
        <p14:creationId xmlns:p14="http://schemas.microsoft.com/office/powerpoint/2010/main" val="2803303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D7178C71-8751-4AB0-B02E-EAD2B1F958CA}" type="slidenum">
              <a:rPr lang="en-US" altLang="zh-CN"/>
              <a:pPr>
                <a:defRPr/>
              </a:pPr>
              <a:t>‹#›</a:t>
            </a:fld>
            <a:endParaRPr lang="en-US" altLang="zh-CN"/>
          </a:p>
        </p:txBody>
      </p:sp>
    </p:spTree>
    <p:extLst>
      <p:ext uri="{BB962C8B-B14F-4D97-AF65-F5344CB8AC3E}">
        <p14:creationId xmlns:p14="http://schemas.microsoft.com/office/powerpoint/2010/main" val="4152975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1E19E83F-694B-462A-BB26-E6BA6977329D}" type="slidenum">
              <a:rPr lang="en-US" altLang="zh-CN"/>
              <a:pPr>
                <a:defRPr/>
              </a:pPr>
              <a:t>‹#›</a:t>
            </a:fld>
            <a:endParaRPr lang="en-US" altLang="zh-CN"/>
          </a:p>
        </p:txBody>
      </p:sp>
    </p:spTree>
    <p:extLst>
      <p:ext uri="{BB962C8B-B14F-4D97-AF65-F5344CB8AC3E}">
        <p14:creationId xmlns:p14="http://schemas.microsoft.com/office/powerpoint/2010/main" val="4273642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Rot="1" noChangeArrowheads="1"/>
          </p:cNvSpPr>
          <p:nvPr>
            <p:ph type="title"/>
          </p:nvPr>
        </p:nvSpPr>
        <p:spPr bwMode="auto">
          <a:xfrm>
            <a:off x="301625" y="609600"/>
            <a:ext cx="8540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Rot="1" noChangeArrowheads="1"/>
          </p:cNvSpPr>
          <p:nvPr>
            <p:ph type="body" idx="1"/>
          </p:nvPr>
        </p:nvSpPr>
        <p:spPr bwMode="auto">
          <a:xfrm>
            <a:off x="301625" y="1905000"/>
            <a:ext cx="854075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65892" name="Rectangle 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ltLang="zh-CN"/>
          </a:p>
        </p:txBody>
      </p:sp>
      <p:sp>
        <p:nvSpPr>
          <p:cNvPr id="1658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ltLang="zh-CN"/>
          </a:p>
        </p:txBody>
      </p:sp>
      <p:sp>
        <p:nvSpPr>
          <p:cNvPr id="165894" name="Rectangle 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DE82AA9-DFF7-4EEC-ADF9-83B8E2A750BC}"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850"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5000"/>
        <a:buFont typeface="Wingdings" panose="05000000000000000000" pitchFamily="2" charset="2"/>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hlink"/>
        </a:buClr>
        <a:buSzPct val="85000"/>
        <a:buFont typeface="Wingdings" panose="05000000000000000000" pitchFamily="2" charset="2"/>
        <a:buChar char="v"/>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mn-lt"/>
          <a:ea typeface="+mn-ea"/>
        </a:defRPr>
      </a:lvl5pPr>
      <a:lvl6pPr marL="25146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3.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4.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0.jpe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3.jpe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22.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4.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7.jpe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26.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5.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hyperlink" Target="&#39033;&#30446;&#20108;%20&#20840;&#36523;&#24615;&#30142;&#30149;.ppt" TargetMode="External"/><Relationship Id="rId18" Type="http://schemas.openxmlformats.org/officeDocument/2006/relationships/image" Target="../media/image9.png"/><Relationship Id="rId3" Type="http://schemas.openxmlformats.org/officeDocument/2006/relationships/slide" Target="slide4.xml"/><Relationship Id="rId7" Type="http://schemas.openxmlformats.org/officeDocument/2006/relationships/slide" Target="slide26.xml"/><Relationship Id="rId12" Type="http://schemas.openxmlformats.org/officeDocument/2006/relationships/image" Target="../media/image4.png"/><Relationship Id="rId17" Type="http://schemas.openxmlformats.org/officeDocument/2006/relationships/image" Target="../media/image8.png"/><Relationship Id="rId2" Type="http://schemas.openxmlformats.org/officeDocument/2006/relationships/slide" Target="slide3.xml"/><Relationship Id="rId16"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17.xml"/><Relationship Id="rId11" Type="http://schemas.openxmlformats.org/officeDocument/2006/relationships/hyperlink" Target="../&#29482;&#30149;&#38450;&#27835;.ppt" TargetMode="External"/><Relationship Id="rId5" Type="http://schemas.openxmlformats.org/officeDocument/2006/relationships/slide" Target="slide7.xml"/><Relationship Id="rId1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slide" Target="slide5.xml"/><Relationship Id="rId9" Type="http://schemas.openxmlformats.org/officeDocument/2006/relationships/audio" Target="../media/audio1.wav"/><Relationship Id="rId1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30.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28.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33.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32.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31.jpe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 Id="rId14" Type="http://schemas.openxmlformats.org/officeDocument/2006/relationships/image" Target="../media/image34.jpe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35.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37.jpe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slide" Target="slide2.xm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hyperlink" Target="../2010&#32423;&#31165;&#30149;&#38450;&#27835;/&#31165;&#30149;&#30446;&#24405;.ppt" TargetMode="External"/><Relationship Id="rId12" Type="http://schemas.openxmlformats.org/officeDocument/2006/relationships/slide" Target="slide2.xml"/><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hyperlink" Target="../&#21160;&#29289;&#20256;&#26579;&#30149;&#23398;.ppt#-1,2,PowerPoint &#28436;&#31034;&#25991;&#31295;" TargetMode="External"/><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slide" Target="slide2.xm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slide" Target="slide2.xm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slide" Target="slide2.xm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1.jpe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hyperlink" Target="../2010&#32423;&#31165;&#30149;&#38450;&#27835;/&#31165;&#30149;&#30446;&#24405;.ppt" TargetMode="External"/><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21160;&#29289;&#20256;&#26579;&#30149;&#23398;.ppt#-1,2,PowerPoint &#28436;&#31034;&#25991;&#31295;" TargetMode="Externa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kumimoji="1" lang="zh-CN" altLang="en-US" dirty="0">
                <a:solidFill>
                  <a:srgbClr val="000066"/>
                </a:solidFill>
                <a:latin typeface="Times New Roman" panose="02020603050405020304" pitchFamily="18" charset="0"/>
              </a:rPr>
              <a:t>任务</a:t>
            </a:r>
            <a:r>
              <a:rPr kumimoji="1" lang="en-US" altLang="zh-CN" dirty="0">
                <a:solidFill>
                  <a:srgbClr val="000066"/>
                </a:solidFill>
                <a:latin typeface="Times New Roman" panose="02020603050405020304" pitchFamily="18" charset="0"/>
              </a:rPr>
              <a:t>1  </a:t>
            </a:r>
            <a:r>
              <a:rPr kumimoji="1" lang="zh-CN" altLang="en-US" dirty="0">
                <a:solidFill>
                  <a:srgbClr val="000066"/>
                </a:solidFill>
                <a:latin typeface="Times New Roman" panose="02020603050405020304" pitchFamily="18" charset="0"/>
              </a:rPr>
              <a:t>猪瘟防控</a:t>
            </a:r>
            <a:r>
              <a:rPr kumimoji="1" lang="zh-CN" altLang="en-US" b="1" dirty="0">
                <a:solidFill>
                  <a:srgbClr val="000066"/>
                </a:solidFill>
                <a:latin typeface="Times New Roman" panose="02020603050405020304" pitchFamily="18" charset="0"/>
                <a:ea typeface="黑体" panose="02010609060101010101" pitchFamily="49" charset="-122"/>
              </a:rPr>
              <a:t/>
            </a:r>
            <a:br>
              <a:rPr kumimoji="1" lang="zh-CN" altLang="en-US" b="1" dirty="0">
                <a:solidFill>
                  <a:srgbClr val="000066"/>
                </a:solidFill>
                <a:latin typeface="Times New Roman" panose="02020603050405020304" pitchFamily="18" charset="0"/>
                <a:ea typeface="黑体" panose="02010609060101010101" pitchFamily="49" charset="-122"/>
              </a:rPr>
            </a:br>
            <a:endParaRPr lang="zh-CN" altLang="en-US" dirty="0"/>
          </a:p>
        </p:txBody>
      </p:sp>
      <p:sp>
        <p:nvSpPr>
          <p:cNvPr id="3" name="副标题 2"/>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785181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3"/>
          <p:cNvSpPr>
            <a:spLocks noGrp="1" noRot="1" noChangeArrowheads="1"/>
          </p:cNvSpPr>
          <p:nvPr>
            <p:ph type="body" idx="1"/>
          </p:nvPr>
        </p:nvSpPr>
        <p:spPr>
          <a:xfrm>
            <a:off x="1147763" y="1196975"/>
            <a:ext cx="7519987" cy="1719263"/>
          </a:xfrm>
        </p:spPr>
        <p:txBody>
          <a:bodyPr/>
          <a:lstStyle/>
          <a:p>
            <a:pPr eaLnBrk="1" hangingPunct="1">
              <a:lnSpc>
                <a:spcPct val="80000"/>
              </a:lnSpc>
              <a:spcBef>
                <a:spcPct val="10000"/>
              </a:spcBef>
              <a:defRPr/>
            </a:pPr>
            <a:r>
              <a:rPr lang="zh-CN" altLang="en-US" b="1" dirty="0">
                <a:solidFill>
                  <a:srgbClr val="FF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典型症状</a:t>
            </a:r>
          </a:p>
          <a:p>
            <a:pPr lvl="1" eaLnBrk="1" hangingPunct="1">
              <a:lnSpc>
                <a:spcPct val="80000"/>
              </a:lnSpc>
              <a:spcBef>
                <a:spcPct val="10000"/>
              </a:spcBef>
              <a:defRPr/>
            </a:pPr>
            <a:r>
              <a:rPr lang="en-US" altLang="zh-CN"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2.</a:t>
            </a:r>
            <a:r>
              <a:rPr lang="zh-CN" altLang="en-US"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病初便秘，后期腹泻。粪便恶臭，带有粘液或血液。尿色深呈浓茶状，公猪包皮发炎积尿，用手挤压时有恶臭浑浊的液体流出。</a:t>
            </a:r>
          </a:p>
        </p:txBody>
      </p:sp>
      <p:pic>
        <p:nvPicPr>
          <p:cNvPr id="13315" name="Picture 10"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11"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12"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3"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4"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5"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1" name="Text Box 18"/>
          <p:cNvSpPr txBox="1">
            <a:spLocks noChangeArrowheads="1"/>
          </p:cNvSpPr>
          <p:nvPr/>
        </p:nvSpPr>
        <p:spPr bwMode="auto">
          <a:xfrm>
            <a:off x="4000500" y="577850"/>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lang="zh-CN" altLang="en-US" sz="3600" b="1">
                <a:solidFill>
                  <a:srgbClr val="000066"/>
                </a:solidFill>
              </a:rPr>
              <a:t>急性型</a:t>
            </a:r>
          </a:p>
        </p:txBody>
      </p:sp>
      <p:pic>
        <p:nvPicPr>
          <p:cNvPr id="13322"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419350" y="3205163"/>
            <a:ext cx="51435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3"/>
          <p:cNvSpPr>
            <a:spLocks noGrp="1" noRot="1" noChangeArrowheads="1"/>
          </p:cNvSpPr>
          <p:nvPr>
            <p:ph type="body" idx="1"/>
          </p:nvPr>
        </p:nvSpPr>
        <p:spPr>
          <a:xfrm>
            <a:off x="1147763" y="1196975"/>
            <a:ext cx="7772400" cy="1241425"/>
          </a:xfrm>
        </p:spPr>
        <p:txBody>
          <a:bodyPr/>
          <a:lstStyle/>
          <a:p>
            <a:pPr eaLnBrk="1" hangingPunct="1">
              <a:lnSpc>
                <a:spcPct val="80000"/>
              </a:lnSpc>
              <a:spcBef>
                <a:spcPct val="10000"/>
              </a:spcBef>
              <a:defRPr/>
            </a:pPr>
            <a:r>
              <a:rPr lang="zh-CN" altLang="en-US" b="1" dirty="0">
                <a:solidFill>
                  <a:srgbClr val="FF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典型症状</a:t>
            </a:r>
          </a:p>
          <a:p>
            <a:pPr lvl="1" eaLnBrk="1" hangingPunct="1">
              <a:lnSpc>
                <a:spcPct val="80000"/>
              </a:lnSpc>
              <a:spcBef>
                <a:spcPct val="10000"/>
              </a:spcBef>
              <a:defRPr/>
            </a:pPr>
            <a:r>
              <a:rPr lang="en-US" altLang="zh-CN"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3.</a:t>
            </a:r>
            <a:r>
              <a:rPr lang="zh-CN" altLang="en-US"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病猪鼻端、耳后根、腹部及四肢内则的皮肤出现针尖状出血点，逐渐发展为出血斑。</a:t>
            </a:r>
          </a:p>
        </p:txBody>
      </p:sp>
      <p:pic>
        <p:nvPicPr>
          <p:cNvPr id="14339" name="Picture 10"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11"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12"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13"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4"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5"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Text Box 18"/>
          <p:cNvSpPr txBox="1">
            <a:spLocks noChangeArrowheads="1"/>
          </p:cNvSpPr>
          <p:nvPr/>
        </p:nvSpPr>
        <p:spPr bwMode="auto">
          <a:xfrm>
            <a:off x="4000500" y="577850"/>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lang="zh-CN" altLang="en-US" sz="3600" b="1">
                <a:solidFill>
                  <a:srgbClr val="000066"/>
                </a:solidFill>
              </a:rPr>
              <a:t>急性型</a:t>
            </a:r>
          </a:p>
        </p:txBody>
      </p:sp>
      <p:grpSp>
        <p:nvGrpSpPr>
          <p:cNvPr id="14346" name="组合 4"/>
          <p:cNvGrpSpPr>
            <a:grpSpLocks/>
          </p:cNvGrpSpPr>
          <p:nvPr/>
        </p:nvGrpSpPr>
        <p:grpSpPr bwMode="auto">
          <a:xfrm>
            <a:off x="1600200" y="2514600"/>
            <a:ext cx="6781800" cy="2286000"/>
            <a:chOff x="1600200" y="2514599"/>
            <a:chExt cx="6781799" cy="2057401"/>
          </a:xfrm>
        </p:grpSpPr>
        <p:pic>
          <p:nvPicPr>
            <p:cNvPr id="14348"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600200" y="2514600"/>
              <a:ext cx="2209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图片 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905533" y="2525486"/>
              <a:ext cx="2076167" cy="204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图片 3"/>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077232" y="2514599"/>
              <a:ext cx="2304767" cy="205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Rectangle 3"/>
          <p:cNvSpPr txBox="1">
            <a:spLocks noRot="1" noChangeArrowheads="1"/>
          </p:cNvSpPr>
          <p:nvPr/>
        </p:nvSpPr>
        <p:spPr bwMode="auto">
          <a:xfrm>
            <a:off x="1239838" y="4953000"/>
            <a:ext cx="7599362"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5000"/>
              <a:buFont typeface="Wingdings" panose="05000000000000000000" pitchFamily="2" charset="2"/>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hlink"/>
              </a:buClr>
              <a:buSzPct val="85000"/>
              <a:buFont typeface="Wingdings" panose="05000000000000000000" pitchFamily="2" charset="2"/>
              <a:buChar char="v"/>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mn-lt"/>
                <a:ea typeface="+mn-ea"/>
              </a:defRPr>
            </a:lvl5pPr>
            <a:lvl6pPr marL="25146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9pPr>
          </a:lstStyle>
          <a:p>
            <a:pPr eaLnBrk="1" hangingPunct="1">
              <a:spcBef>
                <a:spcPct val="10000"/>
              </a:spcBef>
              <a:defRPr/>
            </a:pPr>
            <a:r>
              <a:rPr lang="zh-CN" altLang="en-US" b="1" kern="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可出现神经症状，表现磨牙、后退、转圈、强直及游泳状，甚至昏迷等。</a:t>
            </a:r>
            <a:endParaRPr lang="zh-CN" altLang="en-US" b="1" kern="0"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body" idx="1"/>
          </p:nvPr>
        </p:nvSpPr>
        <p:spPr>
          <a:xfrm>
            <a:off x="1295400" y="1219200"/>
            <a:ext cx="7391400" cy="2057400"/>
          </a:xfrm>
        </p:spPr>
        <p:txBody>
          <a:bodyPr/>
          <a:lstStyle/>
          <a:p>
            <a:pPr eaLnBrk="1" hangingPunct="1">
              <a:lnSpc>
                <a:spcPct val="90000"/>
              </a:lnSpc>
              <a:spcBef>
                <a:spcPct val="10000"/>
              </a:spcBef>
            </a:pPr>
            <a:r>
              <a:rPr lang="zh-CN" altLang="en-US" sz="3600" b="1">
                <a:solidFill>
                  <a:srgbClr val="FF0066"/>
                </a:solidFill>
                <a:latin typeface="隶书" panose="02010509060101010101" pitchFamily="49" charset="-122"/>
                <a:ea typeface="隶书" panose="02010509060101010101" pitchFamily="49" charset="-122"/>
              </a:rPr>
              <a:t>主要表现</a:t>
            </a:r>
          </a:p>
          <a:p>
            <a:pPr lvl="1" eaLnBrk="1" hangingPunct="1">
              <a:lnSpc>
                <a:spcPct val="90000"/>
              </a:lnSpc>
              <a:spcBef>
                <a:spcPct val="10000"/>
              </a:spcBef>
            </a:pPr>
            <a:r>
              <a:rPr lang="en-US" altLang="zh-CN" sz="3200" b="1">
                <a:solidFill>
                  <a:srgbClr val="000066"/>
                </a:solidFill>
                <a:latin typeface="隶书" panose="02010509060101010101" pitchFamily="49" charset="-122"/>
                <a:ea typeface="隶书" panose="02010509060101010101" pitchFamily="49" charset="-122"/>
              </a:rPr>
              <a:t> 1.</a:t>
            </a:r>
            <a:r>
              <a:rPr lang="zh-CN" altLang="en-US" sz="3200" b="1">
                <a:solidFill>
                  <a:srgbClr val="000066"/>
                </a:solidFill>
                <a:latin typeface="隶书" panose="02010509060101010101" pitchFamily="49" charset="-122"/>
                <a:ea typeface="隶书" panose="02010509060101010101" pitchFamily="49" charset="-122"/>
              </a:rPr>
              <a:t>体温时高时低，食欲时好时坏。</a:t>
            </a:r>
          </a:p>
          <a:p>
            <a:pPr lvl="1" eaLnBrk="1" hangingPunct="1">
              <a:lnSpc>
                <a:spcPct val="90000"/>
              </a:lnSpc>
              <a:spcBef>
                <a:spcPct val="10000"/>
              </a:spcBef>
            </a:pPr>
            <a:r>
              <a:rPr lang="en-US" altLang="zh-CN" sz="3200" b="1">
                <a:solidFill>
                  <a:srgbClr val="000066"/>
                </a:solidFill>
                <a:latin typeface="隶书" panose="02010509060101010101" pitchFamily="49" charset="-122"/>
                <a:ea typeface="隶书" panose="02010509060101010101" pitchFamily="49" charset="-122"/>
              </a:rPr>
              <a:t> 2.</a:t>
            </a:r>
            <a:r>
              <a:rPr lang="zh-CN" altLang="en-US" sz="3200" b="1">
                <a:solidFill>
                  <a:srgbClr val="000066"/>
                </a:solidFill>
                <a:latin typeface="隶书" panose="02010509060101010101" pitchFamily="49" charset="-122"/>
                <a:ea typeface="隶书" panose="02010509060101010101" pitchFamily="49" charset="-122"/>
              </a:rPr>
              <a:t>消瘦、贫血、全身衰弱，常伏卧、步态缓慢无力。</a:t>
            </a:r>
          </a:p>
        </p:txBody>
      </p:sp>
      <p:pic>
        <p:nvPicPr>
          <p:cNvPr id="15363"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 Box 9"/>
          <p:cNvSpPr txBox="1">
            <a:spLocks noChangeArrowheads="1"/>
          </p:cNvSpPr>
          <p:nvPr/>
        </p:nvSpPr>
        <p:spPr bwMode="auto">
          <a:xfrm>
            <a:off x="4267200" y="577850"/>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defRPr/>
            </a:pPr>
            <a:r>
              <a:rPr lang="zh-CN" altLang="en-US" sz="3600" b="1" dirty="0">
                <a:solidFill>
                  <a:srgbClr val="000066"/>
                </a:solidFill>
                <a:effectLst>
                  <a:outerShdw blurRad="38100" dist="38100" dir="2700000" algn="tl">
                    <a:srgbClr val="000000">
                      <a:alpha val="43137"/>
                    </a:srgbClr>
                  </a:outerShdw>
                </a:effectLst>
              </a:rPr>
              <a:t>慢性型</a:t>
            </a:r>
          </a:p>
        </p:txBody>
      </p:sp>
      <p:pic>
        <p:nvPicPr>
          <p:cNvPr id="15370"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600200" y="3429000"/>
            <a:ext cx="3352800" cy="285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图片 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57800" y="3429000"/>
            <a:ext cx="3276600" cy="285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body" idx="1"/>
          </p:nvPr>
        </p:nvSpPr>
        <p:spPr>
          <a:xfrm>
            <a:off x="1304925" y="1449388"/>
            <a:ext cx="7391400" cy="1065212"/>
          </a:xfrm>
        </p:spPr>
        <p:txBody>
          <a:bodyPr/>
          <a:lstStyle/>
          <a:p>
            <a:pPr eaLnBrk="1" hangingPunct="1">
              <a:lnSpc>
                <a:spcPct val="90000"/>
              </a:lnSpc>
              <a:spcBef>
                <a:spcPct val="10000"/>
              </a:spcBef>
              <a:defRPr/>
            </a:pPr>
            <a:r>
              <a:rPr lang="zh-CN" altLang="en-US" sz="3600" b="1" dirty="0">
                <a:solidFill>
                  <a:srgbClr val="FF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主要表现</a:t>
            </a:r>
          </a:p>
          <a:p>
            <a:pPr lvl="1" eaLnBrk="1" hangingPunct="1">
              <a:lnSpc>
                <a:spcPct val="90000"/>
              </a:lnSpc>
              <a:spcBef>
                <a:spcPct val="10000"/>
              </a:spcBef>
              <a:defRPr/>
            </a:pPr>
            <a:r>
              <a:rPr lang="en-US" altLang="zh-CN" sz="3200" b="1" dirty="0">
                <a:solidFill>
                  <a:srgbClr val="00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3.</a:t>
            </a:r>
            <a:r>
              <a:rPr lang="zh-CN" altLang="en-US" sz="3200" b="1" dirty="0">
                <a:solidFill>
                  <a:srgbClr val="00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便秘和腹泻交替出现。</a:t>
            </a:r>
          </a:p>
        </p:txBody>
      </p:sp>
      <p:pic>
        <p:nvPicPr>
          <p:cNvPr id="16387"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 Box 9"/>
          <p:cNvSpPr txBox="1">
            <a:spLocks noChangeArrowheads="1"/>
          </p:cNvSpPr>
          <p:nvPr/>
        </p:nvSpPr>
        <p:spPr bwMode="auto">
          <a:xfrm>
            <a:off x="4267200" y="577850"/>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defRPr/>
            </a:pPr>
            <a:r>
              <a:rPr lang="zh-CN" altLang="en-US" sz="3600" b="1" dirty="0">
                <a:solidFill>
                  <a:srgbClr val="000066"/>
                </a:solidFill>
                <a:effectLst>
                  <a:outerShdw blurRad="38100" dist="38100" dir="2700000" algn="tl">
                    <a:srgbClr val="000000">
                      <a:alpha val="43137"/>
                    </a:srgbClr>
                  </a:outerShdw>
                </a:effectLst>
              </a:rPr>
              <a:t>慢性型</a:t>
            </a:r>
          </a:p>
        </p:txBody>
      </p:sp>
      <p:pic>
        <p:nvPicPr>
          <p:cNvPr id="16394"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14600" y="2744788"/>
            <a:ext cx="4419600" cy="342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body" idx="1"/>
          </p:nvPr>
        </p:nvSpPr>
        <p:spPr>
          <a:xfrm>
            <a:off x="1363663" y="1958975"/>
            <a:ext cx="4038600" cy="2619375"/>
          </a:xfrm>
        </p:spPr>
        <p:txBody>
          <a:bodyPr/>
          <a:lstStyle/>
          <a:p>
            <a:pPr eaLnBrk="1" hangingPunct="1">
              <a:lnSpc>
                <a:spcPct val="90000"/>
              </a:lnSpc>
              <a:spcBef>
                <a:spcPct val="10000"/>
              </a:spcBef>
            </a:pPr>
            <a:r>
              <a:rPr lang="zh-CN" altLang="en-US" sz="3600" b="1">
                <a:solidFill>
                  <a:srgbClr val="FF0066"/>
                </a:solidFill>
                <a:latin typeface="隶书" panose="02010509060101010101" pitchFamily="49" charset="-122"/>
                <a:ea typeface="隶书" panose="02010509060101010101" pitchFamily="49" charset="-122"/>
              </a:rPr>
              <a:t>主要表现</a:t>
            </a:r>
          </a:p>
          <a:p>
            <a:pPr lvl="1" eaLnBrk="1" hangingPunct="1">
              <a:lnSpc>
                <a:spcPct val="90000"/>
              </a:lnSpc>
              <a:spcBef>
                <a:spcPct val="10000"/>
              </a:spcBef>
            </a:pPr>
            <a:r>
              <a:rPr lang="en-US" altLang="zh-CN" sz="3200" b="1">
                <a:solidFill>
                  <a:srgbClr val="000066"/>
                </a:solidFill>
                <a:latin typeface="隶书" panose="02010509060101010101" pitchFamily="49" charset="-122"/>
                <a:ea typeface="隶书" panose="02010509060101010101" pitchFamily="49" charset="-122"/>
              </a:rPr>
              <a:t>4.</a:t>
            </a:r>
            <a:r>
              <a:rPr lang="zh-CN" altLang="en-US" sz="3200" b="1">
                <a:solidFill>
                  <a:srgbClr val="000066"/>
                </a:solidFill>
                <a:latin typeface="隶书" panose="02010509060101010101" pitchFamily="49" charset="-122"/>
                <a:ea typeface="隶书" panose="02010509060101010101" pitchFamily="49" charset="-122"/>
              </a:rPr>
              <a:t>有的在耳端、尾尖及四肢皮肤上出现紫斑或坏死痂。</a:t>
            </a:r>
          </a:p>
        </p:txBody>
      </p:sp>
      <p:pic>
        <p:nvPicPr>
          <p:cNvPr id="17411"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 Box 9"/>
          <p:cNvSpPr txBox="1">
            <a:spLocks noChangeArrowheads="1"/>
          </p:cNvSpPr>
          <p:nvPr/>
        </p:nvSpPr>
        <p:spPr bwMode="auto">
          <a:xfrm>
            <a:off x="3810000" y="881063"/>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defRPr/>
            </a:pPr>
            <a:r>
              <a:rPr lang="zh-CN" altLang="en-US" sz="3600" b="1" dirty="0">
                <a:solidFill>
                  <a:srgbClr val="000066"/>
                </a:solidFill>
                <a:effectLst>
                  <a:outerShdw blurRad="38100" dist="38100" dir="2700000" algn="tl">
                    <a:srgbClr val="000000">
                      <a:alpha val="43137"/>
                    </a:srgbClr>
                  </a:outerShdw>
                </a:effectLst>
              </a:rPr>
              <a:t>慢性型</a:t>
            </a:r>
          </a:p>
        </p:txBody>
      </p:sp>
      <p:pic>
        <p:nvPicPr>
          <p:cNvPr id="17418"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181600" y="1958975"/>
            <a:ext cx="3486150"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txBox="1">
            <a:spLocks noRot="1" noChangeArrowheads="1"/>
          </p:cNvSpPr>
          <p:nvPr/>
        </p:nvSpPr>
        <p:spPr bwMode="auto">
          <a:xfrm>
            <a:off x="1363663" y="4957763"/>
            <a:ext cx="7399337"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5000"/>
              <a:buFont typeface="Wingdings" panose="05000000000000000000" pitchFamily="2" charset="2"/>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hlink"/>
              </a:buClr>
              <a:buSzPct val="85000"/>
              <a:buFont typeface="Wingdings" panose="05000000000000000000" pitchFamily="2" charset="2"/>
              <a:buChar char="v"/>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mn-lt"/>
                <a:ea typeface="+mn-ea"/>
              </a:defRPr>
            </a:lvl5pPr>
            <a:lvl6pPr marL="25146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9pPr>
          </a:lstStyle>
          <a:p>
            <a:pPr eaLnBrk="1" hangingPunct="1">
              <a:lnSpc>
                <a:spcPct val="90000"/>
              </a:lnSpc>
              <a:spcBef>
                <a:spcPct val="10000"/>
              </a:spcBef>
              <a:defRPr/>
            </a:pPr>
            <a:r>
              <a:rPr lang="zh-CN" altLang="en-US" sz="3600" b="1" kern="0">
                <a:solidFill>
                  <a:srgbClr val="FF0000"/>
                </a:solidFill>
                <a:latin typeface="隶书" panose="02010509060101010101" pitchFamily="49" charset="-122"/>
                <a:ea typeface="隶书" panose="02010509060101010101" pitchFamily="49" charset="-122"/>
              </a:rPr>
              <a:t>病程</a:t>
            </a:r>
            <a:r>
              <a:rPr lang="en-US" altLang="zh-CN" sz="3600" b="1" kern="0">
                <a:solidFill>
                  <a:srgbClr val="FF0000"/>
                </a:solidFill>
                <a:latin typeface="隶书" panose="02010509060101010101" pitchFamily="49" charset="-122"/>
                <a:ea typeface="隶书" panose="02010509060101010101" pitchFamily="49" charset="-122"/>
              </a:rPr>
              <a:t>20</a:t>
            </a:r>
            <a:r>
              <a:rPr lang="zh-CN" altLang="en-US" sz="3600" b="1" kern="0">
                <a:solidFill>
                  <a:srgbClr val="FF0000"/>
                </a:solidFill>
                <a:latin typeface="隶书" panose="02010509060101010101" pitchFamily="49" charset="-122"/>
                <a:ea typeface="隶书" panose="02010509060101010101" pitchFamily="49" charset="-122"/>
              </a:rPr>
              <a:t>天以上，最后衰竭而死，耐过的成为僵猪。</a:t>
            </a:r>
            <a:r>
              <a:rPr lang="zh-CN" altLang="en-US" sz="3600" kern="0">
                <a:solidFill>
                  <a:srgbClr val="FF0000"/>
                </a:solidFill>
              </a:rPr>
              <a:t> </a:t>
            </a:r>
            <a:endParaRPr lang="zh-CN" altLang="en-US" sz="3600" kern="0" dirty="0">
              <a:solidFill>
                <a:srgbClr val="FF0000"/>
              </a:solidFill>
            </a:endParaRP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body" idx="1"/>
          </p:nvPr>
        </p:nvSpPr>
        <p:spPr>
          <a:xfrm>
            <a:off x="1676400" y="1947863"/>
            <a:ext cx="6781800" cy="3919537"/>
          </a:xfrm>
        </p:spPr>
        <p:txBody>
          <a:bodyPr/>
          <a:lstStyle/>
          <a:p>
            <a:pPr eaLnBrk="1" hangingPunct="1">
              <a:spcBef>
                <a:spcPct val="10000"/>
              </a:spcBef>
            </a:pPr>
            <a:r>
              <a:rPr lang="zh-CN" altLang="en-US" sz="3600" b="1">
                <a:solidFill>
                  <a:srgbClr val="FF0066"/>
                </a:solidFill>
                <a:ea typeface="隶书" panose="02010509060101010101" pitchFamily="49" charset="-122"/>
              </a:rPr>
              <a:t>仔猪在怀孕期间先天感染的后遗症</a:t>
            </a:r>
            <a:r>
              <a:rPr lang="zh-CN" altLang="en-US" sz="3600" b="1"/>
              <a:t> </a:t>
            </a:r>
            <a:r>
              <a:rPr lang="zh-CN" altLang="en-US" sz="3600" b="1">
                <a:solidFill>
                  <a:srgbClr val="FF0066"/>
                </a:solidFill>
                <a:ea typeface="隶书" panose="02010509060101010101" pitchFamily="49" charset="-122"/>
              </a:rPr>
              <a:t>。</a:t>
            </a:r>
            <a:endParaRPr lang="zh-CN" altLang="en-US" sz="3600" b="1">
              <a:solidFill>
                <a:srgbClr val="FF0066"/>
              </a:solidFill>
              <a:latin typeface="隶书" panose="02010509060101010101" pitchFamily="49" charset="-122"/>
              <a:ea typeface="隶书" panose="02010509060101010101" pitchFamily="49" charset="-122"/>
            </a:endParaRPr>
          </a:p>
          <a:p>
            <a:pPr eaLnBrk="1" hangingPunct="1">
              <a:spcBef>
                <a:spcPct val="10000"/>
              </a:spcBef>
            </a:pPr>
            <a:r>
              <a:rPr lang="zh-CN" altLang="en-US" sz="3600" b="1">
                <a:solidFill>
                  <a:srgbClr val="FF0066"/>
                </a:solidFill>
                <a:latin typeface="隶书" panose="02010509060101010101" pitchFamily="49" charset="-122"/>
                <a:ea typeface="隶书" panose="02010509060101010101" pitchFamily="49" charset="-122"/>
              </a:rPr>
              <a:t>主要表现</a:t>
            </a:r>
          </a:p>
          <a:p>
            <a:pPr lvl="1" eaLnBrk="1" hangingPunct="1">
              <a:spcBef>
                <a:spcPct val="10000"/>
              </a:spcBef>
            </a:pPr>
            <a:r>
              <a:rPr lang="zh-CN" altLang="en-US" sz="3200" b="1">
                <a:solidFill>
                  <a:srgbClr val="000066"/>
                </a:solidFill>
                <a:latin typeface="隶书" panose="02010509060101010101" pitchFamily="49" charset="-122"/>
                <a:ea typeface="隶书" panose="02010509060101010101" pitchFamily="49" charset="-122"/>
              </a:rPr>
              <a:t>感染猪出生后一段时间内不表现症状，数月后出现轻度厌食、不活泼、结膜炎、后躯麻痹，但体温正常。 </a:t>
            </a:r>
          </a:p>
        </p:txBody>
      </p:sp>
      <p:pic>
        <p:nvPicPr>
          <p:cNvPr id="18435"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Text Box 9"/>
          <p:cNvSpPr txBox="1">
            <a:spLocks noChangeArrowheads="1"/>
          </p:cNvSpPr>
          <p:nvPr/>
        </p:nvSpPr>
        <p:spPr bwMode="auto">
          <a:xfrm>
            <a:off x="4114800" y="1039813"/>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defRPr/>
            </a:pPr>
            <a:r>
              <a:rPr lang="zh-CN" altLang="en-US" sz="3600" b="1" dirty="0">
                <a:solidFill>
                  <a:srgbClr val="000066"/>
                </a:solidFill>
                <a:effectLst>
                  <a:outerShdw blurRad="38100" dist="38100" dir="2700000" algn="tl">
                    <a:srgbClr val="000000">
                      <a:alpha val="43137"/>
                    </a:srgbClr>
                  </a:outerShdw>
                </a:effectLst>
              </a:rPr>
              <a:t>迟发型</a:t>
            </a: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body" idx="1"/>
          </p:nvPr>
        </p:nvSpPr>
        <p:spPr>
          <a:xfrm>
            <a:off x="1363663" y="1524000"/>
            <a:ext cx="4808537" cy="4800600"/>
          </a:xfrm>
        </p:spPr>
        <p:txBody>
          <a:bodyPr/>
          <a:lstStyle/>
          <a:p>
            <a:pPr eaLnBrk="1" hangingPunct="1">
              <a:spcBef>
                <a:spcPct val="10000"/>
              </a:spcBef>
            </a:pPr>
            <a:r>
              <a:rPr lang="zh-CN" altLang="en-US" b="1">
                <a:solidFill>
                  <a:srgbClr val="000000"/>
                </a:solidFill>
                <a:ea typeface="隶书" panose="02010509060101010101" pitchFamily="49" charset="-122"/>
              </a:rPr>
              <a:t>怀孕母猪感染低毒力病毒可引起繁殖障碍</a:t>
            </a:r>
            <a:r>
              <a:rPr lang="zh-CN" altLang="en-US" b="1">
                <a:solidFill>
                  <a:srgbClr val="000000"/>
                </a:solidFill>
              </a:rPr>
              <a:t> </a:t>
            </a:r>
            <a:r>
              <a:rPr lang="zh-CN" altLang="en-US" b="1">
                <a:solidFill>
                  <a:srgbClr val="000000"/>
                </a:solidFill>
                <a:ea typeface="隶书" panose="02010509060101010101" pitchFamily="49" charset="-122"/>
              </a:rPr>
              <a:t>。</a:t>
            </a:r>
            <a:endParaRPr lang="zh-CN" altLang="en-US" b="1">
              <a:solidFill>
                <a:srgbClr val="000000"/>
              </a:solidFill>
              <a:latin typeface="隶书" panose="02010509060101010101" pitchFamily="49" charset="-122"/>
              <a:ea typeface="隶书" panose="02010509060101010101" pitchFamily="49" charset="-122"/>
            </a:endParaRPr>
          </a:p>
          <a:p>
            <a:pPr eaLnBrk="1" hangingPunct="1">
              <a:spcBef>
                <a:spcPct val="10000"/>
              </a:spcBef>
            </a:pPr>
            <a:r>
              <a:rPr lang="zh-CN" altLang="en-US" b="1">
                <a:solidFill>
                  <a:srgbClr val="FF0066"/>
                </a:solidFill>
                <a:latin typeface="隶书" panose="02010509060101010101" pitchFamily="49" charset="-122"/>
                <a:ea typeface="隶书" panose="02010509060101010101" pitchFamily="49" charset="-122"/>
              </a:rPr>
              <a:t>主要表现</a:t>
            </a:r>
          </a:p>
          <a:p>
            <a:pPr lvl="1" eaLnBrk="1" hangingPunct="1">
              <a:spcBef>
                <a:spcPct val="10000"/>
              </a:spcBef>
            </a:pPr>
            <a:r>
              <a:rPr lang="zh-CN" altLang="en-US" b="1">
                <a:solidFill>
                  <a:srgbClr val="000066"/>
                </a:solidFill>
                <a:latin typeface="隶书" panose="02010509060101010101" pitchFamily="49" charset="-122"/>
                <a:ea typeface="隶书" panose="02010509060101010101" pitchFamily="49" charset="-122"/>
              </a:rPr>
              <a:t>流产、</a:t>
            </a:r>
            <a:r>
              <a:rPr lang="zh-CN" altLang="en-US" b="1">
                <a:solidFill>
                  <a:srgbClr val="FF0000"/>
                </a:solidFill>
                <a:latin typeface="隶书" panose="02010509060101010101" pitchFamily="49" charset="-122"/>
                <a:ea typeface="隶书" panose="02010509060101010101" pitchFamily="49" charset="-122"/>
              </a:rPr>
              <a:t>产死胎、胎儿干尸化、畸形或产出震颤的弱仔猪</a:t>
            </a:r>
            <a:r>
              <a:rPr lang="zh-CN" altLang="en-US" b="1">
                <a:solidFill>
                  <a:srgbClr val="000066"/>
                </a:solidFill>
                <a:latin typeface="隶书" panose="02010509060101010101" pitchFamily="49" charset="-122"/>
                <a:ea typeface="隶书" panose="02010509060101010101" pitchFamily="49" charset="-122"/>
              </a:rPr>
              <a:t>和表面健康的已感染的带毒仔猪（呈持续感染和免疫耐受状态</a:t>
            </a:r>
            <a:r>
              <a:rPr lang="en-US" altLang="zh-CN" b="1">
                <a:solidFill>
                  <a:srgbClr val="000066"/>
                </a:solidFill>
                <a:latin typeface="隶书" panose="02010509060101010101" pitchFamily="49" charset="-122"/>
                <a:ea typeface="隶书" panose="02010509060101010101" pitchFamily="49" charset="-122"/>
              </a:rPr>
              <a:t>,</a:t>
            </a:r>
            <a:r>
              <a:rPr lang="zh-CN" altLang="en-US" b="1">
                <a:solidFill>
                  <a:srgbClr val="000066"/>
                </a:solidFill>
                <a:latin typeface="隶书" panose="02010509060101010101" pitchFamily="49" charset="-122"/>
                <a:ea typeface="隶书" panose="02010509060101010101" pitchFamily="49" charset="-122"/>
              </a:rPr>
              <a:t>成为猪场危险的传染源）</a:t>
            </a:r>
            <a:r>
              <a:rPr lang="zh-CN" altLang="en-US"/>
              <a:t> </a:t>
            </a:r>
            <a:r>
              <a:rPr lang="zh-CN" altLang="en-US" b="1">
                <a:solidFill>
                  <a:srgbClr val="000066"/>
                </a:solidFill>
                <a:latin typeface="隶书" panose="02010509060101010101" pitchFamily="49" charset="-122"/>
                <a:ea typeface="隶书" panose="02010509060101010101" pitchFamily="49" charset="-122"/>
              </a:rPr>
              <a:t>。 </a:t>
            </a:r>
          </a:p>
        </p:txBody>
      </p:sp>
      <p:pic>
        <p:nvPicPr>
          <p:cNvPr id="19459"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9"/>
          <p:cNvSpPr txBox="1">
            <a:spLocks noChangeArrowheads="1"/>
          </p:cNvSpPr>
          <p:nvPr/>
        </p:nvSpPr>
        <p:spPr bwMode="auto">
          <a:xfrm>
            <a:off x="2509838" y="661988"/>
            <a:ext cx="2514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lang="zh-CN" altLang="en-US" sz="3600" b="1">
                <a:solidFill>
                  <a:srgbClr val="000066"/>
                </a:solidFill>
              </a:rPr>
              <a:t>繁殖障碍型</a:t>
            </a:r>
          </a:p>
        </p:txBody>
      </p:sp>
      <p:grpSp>
        <p:nvGrpSpPr>
          <p:cNvPr id="5" name="组合 4"/>
          <p:cNvGrpSpPr>
            <a:grpSpLocks/>
          </p:cNvGrpSpPr>
          <p:nvPr/>
        </p:nvGrpSpPr>
        <p:grpSpPr bwMode="auto">
          <a:xfrm>
            <a:off x="6032500" y="1081088"/>
            <a:ext cx="2682875" cy="4797425"/>
            <a:chOff x="6032726" y="1495255"/>
            <a:chExt cx="2682648" cy="4796178"/>
          </a:xfrm>
        </p:grpSpPr>
        <p:pic>
          <p:nvPicPr>
            <p:cNvPr id="19467"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065383" y="1495255"/>
              <a:ext cx="2647950" cy="1505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图片 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043612" y="3079296"/>
              <a:ext cx="2671762" cy="1533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图片 3"/>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032726" y="4690893"/>
              <a:ext cx="2682648" cy="160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body" idx="1"/>
          </p:nvPr>
        </p:nvSpPr>
        <p:spPr>
          <a:xfrm>
            <a:off x="1370013" y="1893888"/>
            <a:ext cx="7331075" cy="3810000"/>
          </a:xfrm>
        </p:spPr>
        <p:txBody>
          <a:bodyPr/>
          <a:lstStyle/>
          <a:p>
            <a:pPr eaLnBrk="1" hangingPunct="1">
              <a:spcBef>
                <a:spcPct val="10000"/>
              </a:spcBef>
              <a:defRPr/>
            </a:pPr>
            <a:r>
              <a:rPr lang="zh-CN" altLang="en-US" sz="4000" b="1" dirty="0">
                <a:solidFill>
                  <a:srgbClr val="C00000"/>
                </a:solidFill>
                <a:effectLst>
                  <a:outerShdw blurRad="38100" dist="38100" dir="2700000" algn="tl">
                    <a:srgbClr val="000000">
                      <a:alpha val="43137"/>
                    </a:srgbClr>
                  </a:outerShdw>
                </a:effectLst>
                <a:ea typeface="隶书" panose="02010509060101010101" pitchFamily="49" charset="-122"/>
              </a:rPr>
              <a:t>典型且特征。</a:t>
            </a:r>
            <a:endParaRPr lang="en-US" altLang="zh-CN" sz="4000" b="1" dirty="0">
              <a:solidFill>
                <a:srgbClr val="C00000"/>
              </a:solidFill>
              <a:effectLst>
                <a:outerShdw blurRad="38100" dist="38100" dir="2700000" algn="tl">
                  <a:srgbClr val="000000">
                    <a:alpha val="43137"/>
                  </a:srgbClr>
                </a:outerShdw>
              </a:effectLst>
              <a:ea typeface="隶书" panose="02010509060101010101" pitchFamily="49" charset="-122"/>
            </a:endParaRPr>
          </a:p>
          <a:p>
            <a:pPr eaLnBrk="1" hangingPunct="1">
              <a:spcBef>
                <a:spcPct val="10000"/>
              </a:spcBef>
              <a:defRPr/>
            </a:pPr>
            <a:r>
              <a:rPr lang="zh-CN" altLang="en-US" sz="4000" b="1" dirty="0">
                <a:solidFill>
                  <a:srgbClr val="C00000"/>
                </a:solidFill>
                <a:effectLst>
                  <a:outerShdw blurRad="38100" dist="38100" dir="2700000" algn="tl">
                    <a:srgbClr val="000000">
                      <a:alpha val="43137"/>
                    </a:srgbClr>
                  </a:outerShdw>
                </a:effectLst>
                <a:ea typeface="隶书" panose="02010509060101010101" pitchFamily="49" charset="-122"/>
              </a:rPr>
              <a:t>归纳为：</a:t>
            </a:r>
            <a:r>
              <a:rPr lang="zh-CN" altLang="en-US" sz="4000" b="1" dirty="0">
                <a:solidFill>
                  <a:srgbClr val="000000"/>
                </a:solidFill>
                <a:effectLst>
                  <a:outerShdw blurRad="38100" dist="38100" dir="2700000" algn="tl">
                    <a:srgbClr val="000000">
                      <a:alpha val="43137"/>
                    </a:srgbClr>
                  </a:outerShdw>
                </a:effectLst>
                <a:ea typeface="隶书" panose="02010509060101010101" pitchFamily="49" charset="-122"/>
              </a:rPr>
              <a:t>（</a:t>
            </a:r>
            <a:r>
              <a:rPr lang="en-US" altLang="zh-CN" sz="4000" b="1" dirty="0">
                <a:solidFill>
                  <a:srgbClr val="000000"/>
                </a:solidFill>
                <a:effectLst>
                  <a:outerShdw blurRad="38100" dist="38100" dir="2700000" algn="tl">
                    <a:srgbClr val="000000">
                      <a:alpha val="43137"/>
                    </a:srgbClr>
                  </a:outerShdw>
                </a:effectLst>
                <a:ea typeface="隶书" panose="02010509060101010101" pitchFamily="49" charset="-122"/>
              </a:rPr>
              <a:t>1</a:t>
            </a:r>
            <a:r>
              <a:rPr lang="zh-CN" altLang="en-US" sz="4000" b="1" dirty="0">
                <a:solidFill>
                  <a:srgbClr val="000000"/>
                </a:solidFill>
                <a:effectLst>
                  <a:outerShdw blurRad="38100" dist="38100" dir="2700000" algn="tl">
                    <a:srgbClr val="000000">
                      <a:alpha val="43137"/>
                    </a:srgbClr>
                  </a:outerShdw>
                </a:effectLst>
                <a:ea typeface="隶书" panose="02010509060101010101" pitchFamily="49" charset="-122"/>
              </a:rPr>
              <a:t>）皮肤、内脏出血变化；（</a:t>
            </a:r>
            <a:r>
              <a:rPr lang="en-US" altLang="zh-CN" sz="4000" b="1" dirty="0">
                <a:solidFill>
                  <a:srgbClr val="000000"/>
                </a:solidFill>
                <a:effectLst>
                  <a:outerShdw blurRad="38100" dist="38100" dir="2700000" algn="tl">
                    <a:srgbClr val="000000">
                      <a:alpha val="43137"/>
                    </a:srgbClr>
                  </a:outerShdw>
                </a:effectLst>
                <a:ea typeface="隶书" panose="02010509060101010101" pitchFamily="49" charset="-122"/>
              </a:rPr>
              <a:t>2</a:t>
            </a:r>
            <a:r>
              <a:rPr lang="zh-CN" altLang="en-US" sz="4000" b="1" dirty="0">
                <a:solidFill>
                  <a:srgbClr val="000000"/>
                </a:solidFill>
                <a:effectLst>
                  <a:outerShdw blurRad="38100" dist="38100" dir="2700000" algn="tl">
                    <a:srgbClr val="000000">
                      <a:alpha val="43137"/>
                    </a:srgbClr>
                  </a:outerShdw>
                </a:effectLst>
                <a:ea typeface="隶书" panose="02010509060101010101" pitchFamily="49" charset="-122"/>
              </a:rPr>
              <a:t>）实质器官梗死。</a:t>
            </a:r>
            <a:endParaRPr lang="zh-CN" altLang="en-US"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a:p>
            <a:pPr eaLnBrk="1" hangingPunct="1">
              <a:spcBef>
                <a:spcPct val="10000"/>
              </a:spcBef>
              <a:defRPr/>
            </a:pPr>
            <a:r>
              <a:rPr lang="zh-CN" altLang="en-US" sz="4000"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主要变化为败血症变化：</a:t>
            </a:r>
            <a:r>
              <a:rPr lang="zh-CN" altLang="en-US" sz="4000" b="1" dirty="0">
                <a:solidFill>
                  <a:srgbClr val="000000"/>
                </a:solidFill>
                <a:effectLst>
                  <a:outerShdw blurRad="38100" dist="38100" dir="2700000" algn="tl">
                    <a:srgbClr val="000000">
                      <a:alpha val="43137"/>
                    </a:srgbClr>
                  </a:outerShdw>
                </a:effectLst>
                <a:ea typeface="隶书" panose="02010509060101010101" pitchFamily="49" charset="-122"/>
              </a:rPr>
              <a:t>全身皮肤、浆膜、黏膜和内脏器官有不同程度的出血。</a:t>
            </a:r>
          </a:p>
        </p:txBody>
      </p:sp>
      <p:pic>
        <p:nvPicPr>
          <p:cNvPr id="21507"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3400"/>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313" y="5562600"/>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9"/>
          <p:cNvSpPr txBox="1">
            <a:spLocks noChangeArrowheads="1"/>
          </p:cNvSpPr>
          <p:nvPr/>
        </p:nvSpPr>
        <p:spPr bwMode="auto">
          <a:xfrm>
            <a:off x="3429000" y="788988"/>
            <a:ext cx="1981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defRPr/>
            </a:pPr>
            <a:r>
              <a:rPr lang="zh-CN" altLang="en-US" sz="4000" b="1" dirty="0">
                <a:solidFill>
                  <a:srgbClr val="000066"/>
                </a:solidFill>
                <a:effectLst>
                  <a:outerShdw blurRad="38100" dist="38100" dir="2700000" algn="tl">
                    <a:srgbClr val="000000">
                      <a:alpha val="43137"/>
                    </a:srgbClr>
                  </a:outerShdw>
                </a:effectLst>
              </a:rPr>
              <a:t>急性型</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body" idx="1"/>
          </p:nvPr>
        </p:nvSpPr>
        <p:spPr>
          <a:xfrm>
            <a:off x="1403350" y="1633538"/>
            <a:ext cx="7391400" cy="2009775"/>
          </a:xfrm>
        </p:spPr>
        <p:txBody>
          <a:bodyPr/>
          <a:lstStyle/>
          <a:p>
            <a:pPr eaLnBrk="1" hangingPunct="1">
              <a:spcBef>
                <a:spcPct val="10000"/>
              </a:spcBef>
              <a:defRPr/>
            </a:pPr>
            <a:r>
              <a:rPr lang="zh-CN" altLang="en-US" sz="4000"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特征变化：</a:t>
            </a:r>
            <a:r>
              <a:rPr lang="zh-CN" altLang="en-US" sz="4000" b="1" dirty="0">
                <a:solidFill>
                  <a:srgbClr val="000000"/>
                </a:solidFill>
                <a:effectLst>
                  <a:outerShdw blurRad="38100" dist="38100" dir="2700000" algn="tl">
                    <a:srgbClr val="000000">
                      <a:alpha val="43137"/>
                    </a:srgbClr>
                  </a:outerShdw>
                </a:effectLst>
                <a:ea typeface="隶书" panose="02010509060101010101" pitchFamily="49" charset="-122"/>
              </a:rPr>
              <a:t>脾脏</a:t>
            </a:r>
            <a:r>
              <a:rPr lang="zh-CN" altLang="en-US" sz="4000" b="1" dirty="0">
                <a:solidFill>
                  <a:srgbClr val="000066"/>
                </a:solidFill>
                <a:effectLst>
                  <a:outerShdw blurRad="38100" dist="38100" dir="2700000" algn="tl">
                    <a:srgbClr val="000000">
                      <a:alpha val="43137"/>
                    </a:srgbClr>
                  </a:outerShdw>
                </a:effectLst>
                <a:ea typeface="隶书" panose="02010509060101010101" pitchFamily="49" charset="-122"/>
              </a:rPr>
              <a:t>大小正常，表面及</a:t>
            </a:r>
            <a:r>
              <a:rPr lang="zh-CN" altLang="en-US" sz="4000" b="1" dirty="0">
                <a:solidFill>
                  <a:srgbClr val="C00000"/>
                </a:solidFill>
                <a:effectLst>
                  <a:outerShdw blurRad="38100" dist="38100" dir="2700000" algn="tl">
                    <a:srgbClr val="000000">
                      <a:alpha val="43137"/>
                    </a:srgbClr>
                  </a:outerShdw>
                </a:effectLst>
                <a:ea typeface="隶书" panose="02010509060101010101" pitchFamily="49" charset="-122"/>
              </a:rPr>
              <a:t>边缘有出血性梗死</a:t>
            </a:r>
            <a:r>
              <a:rPr lang="zh-CN" altLang="en-US" sz="4000" b="1" dirty="0">
                <a:solidFill>
                  <a:schemeClr val="accent2"/>
                </a:solidFill>
                <a:effectLst>
                  <a:outerShdw blurRad="38100" dist="38100" dir="2700000" algn="tl">
                    <a:srgbClr val="000000">
                      <a:alpha val="43137"/>
                    </a:srgbClr>
                  </a:outerShdw>
                </a:effectLst>
                <a:ea typeface="隶书" panose="02010509060101010101" pitchFamily="49" charset="-122"/>
              </a:rPr>
              <a:t>（最具诊断意义）</a:t>
            </a:r>
            <a:r>
              <a:rPr lang="zh-CN" altLang="en-US" sz="4000" b="1" dirty="0">
                <a:solidFill>
                  <a:srgbClr val="000066"/>
                </a:solidFill>
                <a:effectLst>
                  <a:outerShdw blurRad="38100" dist="38100" dir="2700000" algn="tl">
                    <a:srgbClr val="000000">
                      <a:alpha val="43137"/>
                    </a:srgbClr>
                  </a:outerShdw>
                </a:effectLst>
                <a:ea typeface="隶书" panose="02010509060101010101" pitchFamily="49" charset="-122"/>
              </a:rPr>
              <a:t>。</a:t>
            </a:r>
          </a:p>
        </p:txBody>
      </p:sp>
      <p:pic>
        <p:nvPicPr>
          <p:cNvPr id="22531"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3400"/>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313" y="5562600"/>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9"/>
          <p:cNvSpPr txBox="1">
            <a:spLocks noChangeArrowheads="1"/>
          </p:cNvSpPr>
          <p:nvPr/>
        </p:nvSpPr>
        <p:spPr bwMode="auto">
          <a:xfrm>
            <a:off x="4232275" y="882650"/>
            <a:ext cx="1727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defRPr/>
            </a:pPr>
            <a:r>
              <a:rPr lang="zh-CN" altLang="en-US" sz="4000" b="1" dirty="0">
                <a:solidFill>
                  <a:srgbClr val="000066"/>
                </a:solidFill>
                <a:effectLst>
                  <a:outerShdw blurRad="38100" dist="38100" dir="2700000" algn="tl">
                    <a:srgbClr val="000000">
                      <a:alpha val="43137"/>
                    </a:srgbClr>
                  </a:outerShdw>
                </a:effectLst>
              </a:rPr>
              <a:t>急性型</a:t>
            </a:r>
          </a:p>
        </p:txBody>
      </p:sp>
      <p:pic>
        <p:nvPicPr>
          <p:cNvPr id="22538"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524000" y="3730625"/>
            <a:ext cx="7143750"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body" idx="1"/>
          </p:nvPr>
        </p:nvSpPr>
        <p:spPr>
          <a:xfrm>
            <a:off x="1219200" y="1335088"/>
            <a:ext cx="7391400" cy="2509837"/>
          </a:xfrm>
        </p:spPr>
        <p:txBody>
          <a:bodyPr/>
          <a:lstStyle/>
          <a:p>
            <a:pPr eaLnBrk="1" hangingPunct="1">
              <a:lnSpc>
                <a:spcPct val="80000"/>
              </a:lnSpc>
              <a:spcBef>
                <a:spcPct val="10000"/>
              </a:spcBef>
              <a:defRPr/>
            </a:pPr>
            <a:r>
              <a:rPr lang="zh-CN" altLang="en-US" sz="4000"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典型变化</a:t>
            </a:r>
          </a:p>
          <a:p>
            <a:pPr lvl="1" eaLnBrk="1" hangingPunct="1">
              <a:lnSpc>
                <a:spcPct val="80000"/>
              </a:lnSpc>
              <a:defRPr/>
            </a:pPr>
            <a:r>
              <a:rPr lang="en-US" altLang="zh-CN" sz="3600" b="1" dirty="0">
                <a:solidFill>
                  <a:srgbClr val="000066"/>
                </a:solidFill>
                <a:effectLst>
                  <a:outerShdw blurRad="38100" dist="38100" dir="2700000" algn="tl">
                    <a:srgbClr val="000000">
                      <a:alpha val="43137"/>
                    </a:srgbClr>
                  </a:outerShdw>
                </a:effectLst>
                <a:ea typeface="隶书" panose="02010509060101010101" pitchFamily="49" charset="-122"/>
              </a:rPr>
              <a:t> 1. </a:t>
            </a: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全身淋巴结肿大、多汁、充血、出血，呈暗红色，切面周围出血明显，整个切面呈红白相间的</a:t>
            </a:r>
            <a:r>
              <a:rPr lang="zh-CN" altLang="en-US" sz="3600" b="1" dirty="0">
                <a:solidFill>
                  <a:srgbClr val="FF0066"/>
                </a:solidFill>
                <a:effectLst>
                  <a:outerShdw blurRad="38100" dist="38100" dir="2700000" algn="tl">
                    <a:srgbClr val="000000">
                      <a:alpha val="43137"/>
                    </a:srgbClr>
                  </a:outerShdw>
                </a:effectLst>
                <a:ea typeface="隶书" panose="02010509060101010101" pitchFamily="49" charset="-122"/>
              </a:rPr>
              <a:t>大理石样</a:t>
            </a: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纹理。</a:t>
            </a:r>
          </a:p>
        </p:txBody>
      </p:sp>
      <p:pic>
        <p:nvPicPr>
          <p:cNvPr id="23555"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3400"/>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313" y="5562600"/>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9"/>
          <p:cNvSpPr txBox="1">
            <a:spLocks noChangeArrowheads="1"/>
          </p:cNvSpPr>
          <p:nvPr/>
        </p:nvSpPr>
        <p:spPr bwMode="auto">
          <a:xfrm>
            <a:off x="3686175" y="598488"/>
            <a:ext cx="2457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ClrTx/>
              <a:buSzTx/>
              <a:buFontTx/>
              <a:buNone/>
              <a:defRPr/>
            </a:pPr>
            <a:r>
              <a:rPr lang="zh-CN" altLang="en-US" sz="4000" b="1" dirty="0">
                <a:solidFill>
                  <a:srgbClr val="000066"/>
                </a:solidFill>
                <a:effectLst>
                  <a:outerShdw blurRad="38100" dist="38100" dir="2700000" algn="tl">
                    <a:srgbClr val="000000">
                      <a:alpha val="43137"/>
                    </a:srgbClr>
                  </a:outerShdw>
                </a:effectLst>
              </a:rPr>
              <a:t>急性型</a:t>
            </a:r>
          </a:p>
        </p:txBody>
      </p:sp>
      <p:pic>
        <p:nvPicPr>
          <p:cNvPr id="23562"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524000" y="3906838"/>
            <a:ext cx="2438400" cy="212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图片 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081463" y="3906838"/>
            <a:ext cx="2189162" cy="212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图片 3"/>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389688" y="3906838"/>
            <a:ext cx="2278062" cy="212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2438400" y="762000"/>
            <a:ext cx="31242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sz="4800" dirty="0" smtClean="0">
                <a:latin typeface="Times New Roman" panose="02020603050405020304" pitchFamily="18" charset="0"/>
              </a:rPr>
              <a:t>   </a:t>
            </a:r>
            <a:r>
              <a:rPr kumimoji="1" lang="zh-CN" altLang="en-US" sz="4800" b="1" dirty="0" smtClean="0">
                <a:solidFill>
                  <a:srgbClr val="990000"/>
                </a:solidFill>
                <a:latin typeface="Times New Roman" panose="02020603050405020304" pitchFamily="18" charset="0"/>
                <a:ea typeface="黑体" panose="02010609060101010101" pitchFamily="49" charset="-122"/>
              </a:rPr>
              <a:t>猪瘟</a:t>
            </a:r>
            <a:endParaRPr kumimoji="1" lang="zh-CN" altLang="en-US" sz="4800" b="1" dirty="0">
              <a:solidFill>
                <a:srgbClr val="990000"/>
              </a:solidFill>
              <a:latin typeface="Times New Roman" panose="02020603050405020304" pitchFamily="18" charset="0"/>
              <a:ea typeface="黑体" panose="02010609060101010101" pitchFamily="49" charset="-122"/>
            </a:endParaRPr>
          </a:p>
        </p:txBody>
      </p:sp>
      <p:sp>
        <p:nvSpPr>
          <p:cNvPr id="3075" name="Text Box 3"/>
          <p:cNvSpPr txBox="1">
            <a:spLocks noChangeArrowheads="1"/>
          </p:cNvSpPr>
          <p:nvPr/>
        </p:nvSpPr>
        <p:spPr bwMode="auto">
          <a:xfrm>
            <a:off x="4419600" y="762000"/>
            <a:ext cx="2743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sz="4400" b="1" dirty="0">
                <a:solidFill>
                  <a:srgbClr val="000066"/>
                </a:solidFill>
                <a:latin typeface="黑体" panose="02010609060101010101" pitchFamily="49" charset="-122"/>
                <a:ea typeface="黑体" panose="02010609060101010101" pitchFamily="49" charset="-122"/>
              </a:rPr>
              <a:t>(</a:t>
            </a:r>
            <a:r>
              <a:rPr kumimoji="1" lang="en-US" altLang="zh-CN" sz="4400"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C</a:t>
            </a:r>
            <a:r>
              <a:rPr kumimoji="1" lang="en-US" altLang="zh-CN" sz="4400" b="1" dirty="0">
                <a:solidFill>
                  <a:srgbClr val="000066"/>
                </a:solidFill>
                <a:latin typeface="黑体" panose="02010609060101010101" pitchFamily="49" charset="-122"/>
                <a:ea typeface="黑体" panose="02010609060101010101" pitchFamily="49" charset="-122"/>
              </a:rPr>
              <a:t>SF</a:t>
            </a:r>
            <a:r>
              <a:rPr kumimoji="1" lang="zh-CN" altLang="en-US" sz="4400" b="1" dirty="0">
                <a:solidFill>
                  <a:srgbClr val="000066"/>
                </a:solidFill>
                <a:latin typeface="黑体" panose="02010609060101010101" pitchFamily="49" charset="-122"/>
                <a:ea typeface="黑体" panose="02010609060101010101" pitchFamily="49" charset="-122"/>
              </a:rPr>
              <a:t>或</a:t>
            </a:r>
            <a:r>
              <a:rPr kumimoji="1" lang="en-US" altLang="zh-CN" sz="4400" b="1" dirty="0">
                <a:solidFill>
                  <a:srgbClr val="000066"/>
                </a:solidFill>
                <a:latin typeface="黑体" panose="02010609060101010101" pitchFamily="49" charset="-122"/>
                <a:ea typeface="黑体" panose="02010609060101010101" pitchFamily="49" charset="-122"/>
              </a:rPr>
              <a:t>HC)</a:t>
            </a:r>
          </a:p>
        </p:txBody>
      </p:sp>
      <p:sp>
        <p:nvSpPr>
          <p:cNvPr id="3076" name="Text Box 5"/>
          <p:cNvSpPr txBox="1">
            <a:spLocks noChangeArrowheads="1"/>
          </p:cNvSpPr>
          <p:nvPr/>
        </p:nvSpPr>
        <p:spPr bwMode="auto">
          <a:xfrm>
            <a:off x="1828800" y="1905000"/>
            <a:ext cx="231775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0"/>
              </a:spcBef>
              <a:buClrTx/>
              <a:buSzTx/>
              <a:buFontTx/>
              <a:buNone/>
            </a:pPr>
            <a:r>
              <a:rPr lang="zh-CN" altLang="en-US" sz="2800">
                <a:latin typeface="Times New Roman" panose="02020603050405020304" pitchFamily="18" charset="0"/>
                <a:ea typeface="隶书" panose="02010509060101010101" pitchFamily="49" charset="-122"/>
                <a:hlinkClick r:id="rId2" action="ppaction://hlinksldjump"/>
              </a:rPr>
              <a:t>概述</a:t>
            </a:r>
            <a:endParaRPr lang="zh-CN" altLang="en-US" sz="2800">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r>
              <a:rPr lang="zh-CN" altLang="en-US" sz="2800">
                <a:latin typeface="Times New Roman" panose="02020603050405020304" pitchFamily="18" charset="0"/>
                <a:ea typeface="隶书" panose="02010509060101010101" pitchFamily="49" charset="-122"/>
                <a:hlinkClick r:id="rId3" action="ppaction://hlinksldjump"/>
              </a:rPr>
              <a:t>病原</a:t>
            </a:r>
            <a:endParaRPr lang="zh-CN" altLang="en-US" sz="2800">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r>
              <a:rPr lang="zh-CN" altLang="en-US" sz="2800">
                <a:solidFill>
                  <a:srgbClr val="000000"/>
                </a:solidFill>
                <a:latin typeface="Times New Roman" panose="02020603050405020304" pitchFamily="18" charset="0"/>
                <a:ea typeface="隶书" panose="02010509060101010101" pitchFamily="49" charset="-122"/>
                <a:hlinkClick r:id="rId4" action="ppaction://hlinksldjump"/>
              </a:rPr>
              <a:t>流行病学</a:t>
            </a:r>
            <a:endParaRPr lang="zh-CN" altLang="en-US" sz="2800">
              <a:solidFill>
                <a:srgbClr val="000000"/>
              </a:solidFill>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r>
              <a:rPr lang="zh-CN" altLang="en-US" sz="2800">
                <a:solidFill>
                  <a:srgbClr val="000000"/>
                </a:solidFill>
                <a:latin typeface="Times New Roman" panose="02020603050405020304" pitchFamily="18" charset="0"/>
                <a:ea typeface="隶书" panose="02010509060101010101" pitchFamily="49" charset="-122"/>
                <a:hlinkClick r:id="rId5" action="ppaction://hlinksldjump"/>
              </a:rPr>
              <a:t>临床症状</a:t>
            </a:r>
            <a:endParaRPr lang="zh-CN" altLang="en-US" sz="2800">
              <a:solidFill>
                <a:srgbClr val="000000"/>
              </a:solidFill>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r>
              <a:rPr kumimoji="1" lang="zh-CN" altLang="en-US" sz="2800">
                <a:solidFill>
                  <a:srgbClr val="000000"/>
                </a:solidFill>
                <a:latin typeface="Times New Roman" panose="02020603050405020304" pitchFamily="18" charset="0"/>
                <a:ea typeface="隶书" panose="02010509060101010101" pitchFamily="49" charset="-122"/>
                <a:hlinkClick r:id="rId6" action="ppaction://hlinksldjump"/>
              </a:rPr>
              <a:t>病理变化</a:t>
            </a:r>
            <a:endParaRPr kumimoji="1" lang="zh-CN" altLang="en-US" sz="2800">
              <a:solidFill>
                <a:srgbClr val="000000"/>
              </a:solidFill>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r>
              <a:rPr lang="zh-CN" altLang="en-US" sz="2800">
                <a:solidFill>
                  <a:srgbClr val="000000"/>
                </a:solidFill>
                <a:latin typeface="Times New Roman" panose="02020603050405020304" pitchFamily="18" charset="0"/>
                <a:ea typeface="隶书" panose="02010509060101010101" pitchFamily="49" charset="-122"/>
                <a:hlinkClick r:id="rId7" action="ppaction://hlinksldjump"/>
              </a:rPr>
              <a:t>诊断</a:t>
            </a:r>
            <a:endParaRPr lang="zh-CN" altLang="en-US" sz="2800">
              <a:solidFill>
                <a:srgbClr val="000000"/>
              </a:solidFill>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r>
              <a:rPr kumimoji="1" lang="zh-CN" altLang="en-US" sz="2800">
                <a:solidFill>
                  <a:srgbClr val="000000"/>
                </a:solidFill>
                <a:latin typeface="Times New Roman" panose="02020603050405020304" pitchFamily="18" charset="0"/>
                <a:ea typeface="隶书" panose="02010509060101010101" pitchFamily="49" charset="-122"/>
                <a:hlinkClick r:id="rId8" action="ppaction://hlinksldjump"/>
              </a:rPr>
              <a:t>防 制</a:t>
            </a:r>
            <a:endParaRPr kumimoji="1" lang="zh-CN" altLang="en-US" sz="2800">
              <a:solidFill>
                <a:srgbClr val="000000"/>
              </a:solidFill>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endParaRPr kumimoji="1" lang="zh-CN" altLang="en-US" sz="2800" b="1">
              <a:solidFill>
                <a:srgbClr val="000000"/>
              </a:solidFill>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endParaRPr lang="zh-CN" altLang="en-US" sz="2800" b="1">
              <a:solidFill>
                <a:srgbClr val="000000"/>
              </a:solidFill>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endParaRPr lang="zh-CN" altLang="en-US" sz="2800" b="1">
              <a:solidFill>
                <a:srgbClr val="000000"/>
              </a:solidFill>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endParaRPr lang="zh-CN" altLang="en-US" sz="2800" b="1">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endParaRPr lang="zh-CN" altLang="en-US" sz="2800">
              <a:latin typeface="Times New Roman" panose="02020603050405020304" pitchFamily="18" charset="0"/>
              <a:ea typeface="隶书" panose="02010509060101010101" pitchFamily="49" charset="-122"/>
            </a:endParaRPr>
          </a:p>
          <a:p>
            <a:pPr eaLnBrk="1" hangingPunct="1">
              <a:lnSpc>
                <a:spcPct val="130000"/>
              </a:lnSpc>
              <a:spcBef>
                <a:spcPct val="0"/>
              </a:spcBef>
              <a:buClrTx/>
              <a:buSzTx/>
              <a:buFontTx/>
              <a:buNone/>
            </a:pPr>
            <a:endParaRPr lang="en-US" altLang="zh-CN" sz="2800">
              <a:latin typeface="Times New Roman" panose="02020603050405020304" pitchFamily="18" charset="0"/>
              <a:ea typeface="隶书" panose="02010509060101010101" pitchFamily="49" charset="-122"/>
            </a:endParaRPr>
          </a:p>
        </p:txBody>
      </p:sp>
      <p:pic>
        <p:nvPicPr>
          <p:cNvPr id="3077" name="Picture 6" descr="close button">
            <a:hlinkClick r:id="" action="ppaction://hlinkshowjump?jump=endshow" highlightClick="1">
              <a:snd r:embed="rId9" name="camera.wav"/>
            </a:hlinkClick>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7" descr="content">
            <a:hlinkClick r:id="rId11" action="ppaction://hlinkpres?slideindex=1&amp;slidetitle=" highlightClick="1">
              <a:snd r:embed="rId9" name="camera.wav"/>
            </a:hlinkClick>
            <a:hlinkHover r:id="" action="ppaction://noaction" highlightClick="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8" descr="chapter content">
            <a:hlinkClick r:id="rId13" action="ppaction://hlinkpres?slideindex=1&amp;slidetitle=" highlightClick="1">
              <a:snd r:embed="rId9" name="camera.wav"/>
            </a:hlinkClick>
            <a:hlinkHover r:id="" action="ppaction://noaction" highlightClick="1"/>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9" descr="next page">
            <a:hlinkClick r:id="" action="ppaction://hlinkshowjump?jump=nextslide" highlightClick="1">
              <a:snd r:embed="rId9" name="camera.wav"/>
            </a:hlinkClick>
            <a:hlinkHover r:id="" action="ppaction://noaction" highlightClick="1"/>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0" descr="previous page">
            <a:hlinkClick r:id="" action="ppaction://hlinkshowjump?jump=previousslide" highlightClick="1">
              <a:snd r:embed="rId9" name="camera.wav"/>
            </a:hlinkClick>
            <a:hlinkHover r:id="" action="ppaction://noaction" highlightClick="1"/>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11" descr="back to jie">
            <a:hlinkClick r:id="" action="ppaction://hlinkshowjump?jump=firstslide" highlightClick="1">
              <a:snd r:embed="rId9" name="camera.wav"/>
            </a:hlinkClick>
            <a:hlinkHover r:id="" action="ppaction://noaction" highlightClick="1"/>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3" descr="耳点状出血"/>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733800" y="1905000"/>
            <a:ext cx="512445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999"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body" idx="1"/>
          </p:nvPr>
        </p:nvSpPr>
        <p:spPr>
          <a:xfrm>
            <a:off x="1276350" y="1690688"/>
            <a:ext cx="7391400" cy="1712912"/>
          </a:xfrm>
        </p:spPr>
        <p:txBody>
          <a:bodyPr/>
          <a:lstStyle/>
          <a:p>
            <a:pPr eaLnBrk="1" hangingPunct="1">
              <a:lnSpc>
                <a:spcPct val="80000"/>
              </a:lnSpc>
              <a:spcBef>
                <a:spcPct val="10000"/>
              </a:spcBef>
              <a:defRPr/>
            </a:pPr>
            <a:r>
              <a:rPr lang="zh-CN" altLang="en-US" sz="4000"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典型变化</a:t>
            </a:r>
          </a:p>
          <a:p>
            <a:pPr lvl="1" eaLnBrk="1" hangingPunct="1">
              <a:lnSpc>
                <a:spcPct val="80000"/>
              </a:lnSpc>
              <a:defRPr/>
            </a:pPr>
            <a:r>
              <a:rPr lang="en-US" altLang="zh-CN" sz="3600" b="1" dirty="0">
                <a:solidFill>
                  <a:srgbClr val="000066"/>
                </a:solidFill>
                <a:effectLst>
                  <a:outerShdw blurRad="38100" dist="38100" dir="2700000" algn="tl">
                    <a:srgbClr val="000000">
                      <a:alpha val="43137"/>
                    </a:srgbClr>
                  </a:outerShdw>
                </a:effectLst>
                <a:ea typeface="隶书" panose="02010509060101010101" pitchFamily="49" charset="-122"/>
              </a:rPr>
              <a:t> 2. </a:t>
            </a: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喉头、会厌软骨以及心外膜有出血点或出血斑。</a:t>
            </a:r>
          </a:p>
        </p:txBody>
      </p:sp>
      <p:pic>
        <p:nvPicPr>
          <p:cNvPr id="24579"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3400"/>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313" y="5562600"/>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9"/>
          <p:cNvSpPr txBox="1">
            <a:spLocks noChangeArrowheads="1"/>
          </p:cNvSpPr>
          <p:nvPr/>
        </p:nvSpPr>
        <p:spPr bwMode="auto">
          <a:xfrm>
            <a:off x="3686175" y="788988"/>
            <a:ext cx="2457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ClrTx/>
              <a:buSzTx/>
              <a:buFontTx/>
              <a:buNone/>
              <a:defRPr/>
            </a:pPr>
            <a:r>
              <a:rPr lang="zh-CN" altLang="en-US" sz="4000" b="1" dirty="0">
                <a:solidFill>
                  <a:srgbClr val="000066"/>
                </a:solidFill>
                <a:effectLst>
                  <a:outerShdw blurRad="38100" dist="38100" dir="2700000" algn="tl">
                    <a:srgbClr val="000000">
                      <a:alpha val="43137"/>
                    </a:srgbClr>
                  </a:outerShdw>
                </a:effectLst>
              </a:rPr>
              <a:t>急性型</a:t>
            </a:r>
          </a:p>
        </p:txBody>
      </p:sp>
      <p:pic>
        <p:nvPicPr>
          <p:cNvPr id="24586"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397000" y="3657600"/>
            <a:ext cx="22891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7" name="图片 3"/>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890963" y="3657600"/>
            <a:ext cx="219392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8" name="图片 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267450" y="3657600"/>
            <a:ext cx="229552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body" idx="1"/>
          </p:nvPr>
        </p:nvSpPr>
        <p:spPr>
          <a:xfrm>
            <a:off x="1276350" y="1603375"/>
            <a:ext cx="7391400" cy="2130425"/>
          </a:xfrm>
        </p:spPr>
        <p:txBody>
          <a:bodyPr/>
          <a:lstStyle/>
          <a:p>
            <a:pPr eaLnBrk="1" hangingPunct="1">
              <a:lnSpc>
                <a:spcPct val="80000"/>
              </a:lnSpc>
              <a:spcBef>
                <a:spcPct val="10000"/>
              </a:spcBef>
              <a:defRPr/>
            </a:pPr>
            <a:r>
              <a:rPr lang="zh-CN" altLang="en-US" sz="4000"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典型变化</a:t>
            </a:r>
          </a:p>
          <a:p>
            <a:pPr lvl="1" eaLnBrk="1" hangingPunct="1">
              <a:lnSpc>
                <a:spcPct val="80000"/>
              </a:lnSpc>
              <a:defRPr/>
            </a:pPr>
            <a:r>
              <a:rPr lang="en-US" altLang="zh-CN" sz="3600" b="1" dirty="0">
                <a:solidFill>
                  <a:srgbClr val="000066"/>
                </a:solidFill>
                <a:effectLst>
                  <a:outerShdw blurRad="38100" dist="38100" dir="2700000" algn="tl">
                    <a:srgbClr val="000000">
                      <a:alpha val="43137"/>
                    </a:srgbClr>
                  </a:outerShdw>
                </a:effectLst>
                <a:ea typeface="隶书" panose="02010509060101010101" pitchFamily="49" charset="-122"/>
              </a:rPr>
              <a:t> 3.</a:t>
            </a: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肾脏表面有密集或散在的大小不一的出血点或出血斑</a:t>
            </a:r>
            <a:r>
              <a:rPr lang="zh-CN" altLang="en-US" sz="3600" b="1" dirty="0">
                <a:solidFill>
                  <a:srgbClr val="FF0000"/>
                </a:solidFill>
                <a:effectLst>
                  <a:outerShdw blurRad="38100" dist="38100" dir="2700000" algn="tl">
                    <a:srgbClr val="000000">
                      <a:alpha val="43137"/>
                    </a:srgbClr>
                  </a:outerShdw>
                </a:effectLst>
                <a:ea typeface="隶书" panose="02010509060101010101" pitchFamily="49" charset="-122"/>
              </a:rPr>
              <a:t>（麻雀蛋肾）</a:t>
            </a: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；膀胱和输尿管黏膜出血。</a:t>
            </a:r>
          </a:p>
        </p:txBody>
      </p:sp>
      <p:pic>
        <p:nvPicPr>
          <p:cNvPr id="25603"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3400"/>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313" y="5562600"/>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9"/>
          <p:cNvSpPr txBox="1">
            <a:spLocks noChangeArrowheads="1"/>
          </p:cNvSpPr>
          <p:nvPr/>
        </p:nvSpPr>
        <p:spPr bwMode="auto">
          <a:xfrm>
            <a:off x="3686175" y="788988"/>
            <a:ext cx="2457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ClrTx/>
              <a:buSzTx/>
              <a:buFontTx/>
              <a:buNone/>
              <a:defRPr/>
            </a:pPr>
            <a:r>
              <a:rPr lang="zh-CN" altLang="en-US" sz="4000" b="1" dirty="0">
                <a:solidFill>
                  <a:srgbClr val="000066"/>
                </a:solidFill>
                <a:effectLst>
                  <a:outerShdw blurRad="38100" dist="38100" dir="2700000" algn="tl">
                    <a:srgbClr val="000000">
                      <a:alpha val="43137"/>
                    </a:srgbClr>
                  </a:outerShdw>
                </a:effectLst>
              </a:rPr>
              <a:t>急性型</a:t>
            </a:r>
          </a:p>
        </p:txBody>
      </p:sp>
      <p:grpSp>
        <p:nvGrpSpPr>
          <p:cNvPr id="25610" name="组合 2"/>
          <p:cNvGrpSpPr>
            <a:grpSpLocks/>
          </p:cNvGrpSpPr>
          <p:nvPr/>
        </p:nvGrpSpPr>
        <p:grpSpPr bwMode="auto">
          <a:xfrm>
            <a:off x="1477963" y="3819525"/>
            <a:ext cx="7099300" cy="2428875"/>
            <a:chOff x="1435055" y="3840617"/>
            <a:chExt cx="7099345" cy="2191883"/>
          </a:xfrm>
        </p:grpSpPr>
        <p:pic>
          <p:nvPicPr>
            <p:cNvPr id="25611" name="图片 1"/>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35055" y="3840618"/>
              <a:ext cx="2590799" cy="219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图片 1"/>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71800" y="3840617"/>
              <a:ext cx="1054054" cy="731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3" name="图片 2"/>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102054" y="3840617"/>
              <a:ext cx="2147979" cy="2191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4" name="图片 3"/>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389688" y="3840617"/>
              <a:ext cx="2144712" cy="2191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body" idx="1"/>
          </p:nvPr>
        </p:nvSpPr>
        <p:spPr>
          <a:xfrm>
            <a:off x="1276350" y="1571625"/>
            <a:ext cx="7391400" cy="2128838"/>
          </a:xfrm>
        </p:spPr>
        <p:txBody>
          <a:bodyPr/>
          <a:lstStyle/>
          <a:p>
            <a:pPr eaLnBrk="1" hangingPunct="1">
              <a:lnSpc>
                <a:spcPct val="80000"/>
              </a:lnSpc>
              <a:spcBef>
                <a:spcPct val="10000"/>
              </a:spcBef>
              <a:defRPr/>
            </a:pPr>
            <a:r>
              <a:rPr lang="zh-CN" altLang="en-US" sz="4000"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典型变化</a:t>
            </a:r>
          </a:p>
          <a:p>
            <a:pPr lvl="1" eaLnBrk="1" hangingPunct="1">
              <a:lnSpc>
                <a:spcPct val="80000"/>
              </a:lnSpc>
              <a:defRPr/>
            </a:pPr>
            <a:r>
              <a:rPr lang="en-US" altLang="zh-CN" sz="3600" b="1" dirty="0">
                <a:solidFill>
                  <a:srgbClr val="000066"/>
                </a:solidFill>
                <a:effectLst>
                  <a:outerShdw blurRad="38100" dist="38100" dir="2700000" algn="tl">
                    <a:srgbClr val="000000">
                      <a:alpha val="43137"/>
                    </a:srgbClr>
                  </a:outerShdw>
                </a:effectLst>
                <a:ea typeface="隶书" panose="02010509060101010101" pitchFamily="49" charset="-122"/>
              </a:rPr>
              <a:t> 4. </a:t>
            </a: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病程长者在盲肠、回盲瓣口及结肠黏膜出现大小不一的圆形钮扣状溃疡。</a:t>
            </a:r>
          </a:p>
        </p:txBody>
      </p:sp>
      <p:pic>
        <p:nvPicPr>
          <p:cNvPr id="26627"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3400"/>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313" y="5562600"/>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9"/>
          <p:cNvSpPr txBox="1">
            <a:spLocks noChangeArrowheads="1"/>
          </p:cNvSpPr>
          <p:nvPr/>
        </p:nvSpPr>
        <p:spPr bwMode="auto">
          <a:xfrm>
            <a:off x="3686175" y="788988"/>
            <a:ext cx="2457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ClrTx/>
              <a:buSzTx/>
              <a:buFontTx/>
              <a:buNone/>
              <a:defRPr/>
            </a:pPr>
            <a:r>
              <a:rPr lang="zh-CN" altLang="en-US" sz="4000" b="1" dirty="0">
                <a:solidFill>
                  <a:srgbClr val="000066"/>
                </a:solidFill>
                <a:effectLst>
                  <a:outerShdw blurRad="38100" dist="38100" dir="2700000" algn="tl">
                    <a:srgbClr val="000000">
                      <a:alpha val="43137"/>
                    </a:srgbClr>
                  </a:outerShdw>
                </a:effectLst>
              </a:rPr>
              <a:t>急性型</a:t>
            </a:r>
          </a:p>
        </p:txBody>
      </p:sp>
      <p:grpSp>
        <p:nvGrpSpPr>
          <p:cNvPr id="26634" name="组合 3"/>
          <p:cNvGrpSpPr>
            <a:grpSpLocks/>
          </p:cNvGrpSpPr>
          <p:nvPr/>
        </p:nvGrpSpPr>
        <p:grpSpPr bwMode="auto">
          <a:xfrm>
            <a:off x="1477963" y="3700463"/>
            <a:ext cx="7132637" cy="2547937"/>
            <a:chOff x="1478599" y="3701142"/>
            <a:chExt cx="7132001" cy="2547259"/>
          </a:xfrm>
        </p:grpSpPr>
        <p:pic>
          <p:nvPicPr>
            <p:cNvPr id="26635"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478599" y="3701142"/>
              <a:ext cx="3550601" cy="254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6" name="图片 3"/>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90186" y="3701143"/>
              <a:ext cx="3320414" cy="254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body" idx="1"/>
          </p:nvPr>
        </p:nvSpPr>
        <p:spPr>
          <a:xfrm>
            <a:off x="1404938" y="1828800"/>
            <a:ext cx="6400800" cy="1447800"/>
          </a:xfrm>
        </p:spPr>
        <p:txBody>
          <a:bodyPr/>
          <a:lstStyle/>
          <a:p>
            <a:pPr eaLnBrk="1" hangingPunct="1">
              <a:defRPr/>
            </a:pPr>
            <a:r>
              <a:rPr lang="zh-CN" altLang="en-US" sz="3600" b="1" dirty="0">
                <a:solidFill>
                  <a:srgbClr val="C00000"/>
                </a:solidFill>
                <a:effectLst>
                  <a:outerShdw blurRad="38100" dist="38100" dir="2700000" algn="tl">
                    <a:srgbClr val="000000">
                      <a:alpha val="43137"/>
                    </a:srgbClr>
                  </a:outerShdw>
                </a:effectLst>
                <a:ea typeface="隶书" panose="02010509060101010101" pitchFamily="49" charset="-122"/>
              </a:rPr>
              <a:t>全身出血变化不明显。</a:t>
            </a:r>
          </a:p>
          <a:p>
            <a:pPr eaLnBrk="1" hangingPunct="1">
              <a:defRPr/>
            </a:pPr>
            <a:r>
              <a:rPr lang="zh-CN" altLang="en-US" sz="3600" b="1" dirty="0">
                <a:solidFill>
                  <a:srgbClr val="C00000"/>
                </a:solidFill>
                <a:effectLst>
                  <a:outerShdw blurRad="38100" dist="38100" dir="2700000" algn="tl">
                    <a:srgbClr val="000000">
                      <a:alpha val="43137"/>
                    </a:srgbClr>
                  </a:outerShdw>
                </a:effectLst>
                <a:ea typeface="隶书" panose="02010509060101010101" pitchFamily="49" charset="-122"/>
              </a:rPr>
              <a:t>全身性淋巴组织萎缩</a:t>
            </a:r>
            <a:r>
              <a:rPr lang="zh-CN" altLang="en-US" sz="3600"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a:t>
            </a:r>
          </a:p>
        </p:txBody>
      </p:sp>
      <p:pic>
        <p:nvPicPr>
          <p:cNvPr id="28675"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9" name="Text Box 9"/>
          <p:cNvSpPr txBox="1">
            <a:spLocks noChangeArrowheads="1"/>
          </p:cNvSpPr>
          <p:nvPr/>
        </p:nvSpPr>
        <p:spPr bwMode="auto">
          <a:xfrm>
            <a:off x="3962400" y="793750"/>
            <a:ext cx="1828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ClrTx/>
              <a:buSzTx/>
              <a:buFontTx/>
              <a:buNone/>
              <a:defRPr/>
            </a:pPr>
            <a:r>
              <a:rPr lang="zh-CN" altLang="en-US" sz="4000" b="1" dirty="0">
                <a:solidFill>
                  <a:srgbClr val="000066"/>
                </a:solidFill>
                <a:effectLst>
                  <a:outerShdw blurRad="38100" dist="38100" dir="2700000" algn="tl">
                    <a:srgbClr val="000000">
                      <a:alpha val="43137"/>
                    </a:srgbClr>
                  </a:outerShdw>
                </a:effectLst>
              </a:rPr>
              <a:t>慢性型</a:t>
            </a:r>
          </a:p>
        </p:txBody>
      </p:sp>
      <p:sp>
        <p:nvSpPr>
          <p:cNvPr id="10" name="Rectangle 2"/>
          <p:cNvSpPr txBox="1">
            <a:spLocks noRot="1" noChangeArrowheads="1"/>
          </p:cNvSpPr>
          <p:nvPr/>
        </p:nvSpPr>
        <p:spPr bwMode="auto">
          <a:xfrm>
            <a:off x="1371600" y="3276600"/>
            <a:ext cx="701040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5000"/>
              <a:buFont typeface="Wingdings" panose="05000000000000000000" pitchFamily="2" charset="2"/>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hlink"/>
              </a:buClr>
              <a:buSzPct val="85000"/>
              <a:buFont typeface="Wingdings" panose="05000000000000000000" pitchFamily="2" charset="2"/>
              <a:buChar char="v"/>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mn-lt"/>
                <a:ea typeface="+mn-ea"/>
              </a:defRPr>
            </a:lvl5pPr>
            <a:lvl6pPr marL="25146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ea typeface="+mn-ea"/>
              </a:defRPr>
            </a:lvl9pPr>
          </a:lstStyle>
          <a:p>
            <a:pPr eaLnBrk="1" hangingPunct="1">
              <a:defRPr/>
            </a:pPr>
            <a:r>
              <a:rPr lang="zh-CN" altLang="en-US" sz="3600" b="1" kern="0" dirty="0">
                <a:solidFill>
                  <a:srgbClr val="C00000"/>
                </a:solidFill>
                <a:effectLst>
                  <a:outerShdw blurRad="38100" dist="38100" dir="2700000" algn="tl">
                    <a:srgbClr val="000000">
                      <a:alpha val="43137"/>
                    </a:srgbClr>
                  </a:outerShdw>
                </a:effectLst>
                <a:ea typeface="隶书" panose="02010509060101010101" pitchFamily="49" charset="-122"/>
              </a:rPr>
              <a:t>典型变化：</a:t>
            </a:r>
            <a:r>
              <a:rPr lang="zh-CN" altLang="en-US" sz="3600" b="1" kern="0" dirty="0">
                <a:solidFill>
                  <a:schemeClr val="tx2"/>
                </a:solidFill>
                <a:effectLst>
                  <a:outerShdw blurRad="38100" dist="38100" dir="2700000" algn="tl">
                    <a:srgbClr val="000000">
                      <a:alpha val="43137"/>
                    </a:srgbClr>
                  </a:outerShdw>
                </a:effectLst>
                <a:ea typeface="隶书" panose="02010509060101010101" pitchFamily="49" charset="-122"/>
              </a:rPr>
              <a:t>坏死性肠炎。在盲肠、结肠及回肠瓣口粘膜上形成同心轮状中心凹陷的钮扣状溃疡，突出于黏膜面，颜色黑褐。</a:t>
            </a:r>
          </a:p>
        </p:txBody>
      </p:sp>
    </p:spTree>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内容占位符 2"/>
          <p:cNvPicPr>
            <a:picLocks noGrp="1" noChangeAspect="1"/>
          </p:cNvPicPr>
          <p:nvPr>
            <p:ph idx="1"/>
          </p:nvPr>
        </p:nvPicPr>
        <p:blipFill>
          <a:blip r:embed="rId11">
            <a:extLst>
              <a:ext uri="{28A0092B-C50C-407E-A947-70E740481C1C}">
                <a14:useLocalDpi xmlns:a14="http://schemas.microsoft.com/office/drawing/2010/main" val="0"/>
              </a:ext>
            </a:extLst>
          </a:blip>
          <a:srcRect/>
          <a:stretch>
            <a:fillRect/>
          </a:stretch>
        </p:blipFill>
        <p:spPr>
          <a:xfrm>
            <a:off x="1524000" y="803275"/>
            <a:ext cx="7086600" cy="4606925"/>
          </a:xfrm>
        </p:spPr>
      </p:pic>
      <p:sp>
        <p:nvSpPr>
          <p:cNvPr id="4" name="文本框 3"/>
          <p:cNvSpPr txBox="1"/>
          <p:nvPr/>
        </p:nvSpPr>
        <p:spPr>
          <a:xfrm>
            <a:off x="2724150" y="5513388"/>
            <a:ext cx="4686300" cy="584200"/>
          </a:xfrm>
          <a:prstGeom prst="rect">
            <a:avLst/>
          </a:prstGeom>
          <a:noFill/>
        </p:spPr>
        <p:txBody>
          <a:bodyPr>
            <a:spAutoFit/>
          </a:bodyPr>
          <a:lstStyle/>
          <a:p>
            <a:pPr algn="ctr">
              <a:defRPr/>
            </a:pPr>
            <a:r>
              <a:rPr lang="zh-CN" altLang="en-US" sz="3200" b="1" dirty="0">
                <a:solidFill>
                  <a:srgbClr val="000066"/>
                </a:solidFill>
                <a:effectLst>
                  <a:outerShdw blurRad="38100" dist="38100" dir="2700000" algn="tl">
                    <a:srgbClr val="000000">
                      <a:alpha val="43137"/>
                    </a:srgbClr>
                  </a:outerShdw>
                </a:effectLst>
              </a:rPr>
              <a:t>慢性猪瘟：钮扣状溃疡</a:t>
            </a:r>
          </a:p>
        </p:txBody>
      </p:sp>
    </p:spTree>
  </p:cSld>
  <p:clrMapOvr>
    <a:masterClrMapping/>
  </p:clrMapOvr>
  <p:transition spd="slow" advClick="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body" idx="1"/>
          </p:nvPr>
        </p:nvSpPr>
        <p:spPr>
          <a:xfrm>
            <a:off x="1219200" y="1652588"/>
            <a:ext cx="7620000" cy="4419600"/>
          </a:xfrm>
        </p:spPr>
        <p:txBody>
          <a:bodyPr/>
          <a:lstStyle/>
          <a:p>
            <a:pPr eaLnBrk="1" hangingPunct="1">
              <a:defRPr/>
            </a:pPr>
            <a:r>
              <a:rPr lang="zh-CN" altLang="en-US"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死胎：</a:t>
            </a:r>
            <a:r>
              <a:rPr lang="zh-CN" altLang="en-US"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呈现皮下水肿，胸腹水较多，皮肤有点状出血小四肢变形，小脑、肺和肌肉发育不良。</a:t>
            </a:r>
          </a:p>
          <a:p>
            <a:pPr eaLnBrk="1" hangingPunct="1">
              <a:defRPr/>
            </a:pPr>
            <a:r>
              <a:rPr lang="zh-CN" altLang="en-US"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先天性感染的仔猪：</a:t>
            </a:r>
            <a:r>
              <a:rPr lang="zh-CN" altLang="en-US"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主要病变是</a:t>
            </a:r>
            <a:r>
              <a:rPr lang="zh-CN" altLang="en-US" b="1" dirty="0">
                <a:solidFill>
                  <a:srgbClr val="FF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胸腺萎缩</a:t>
            </a:r>
            <a:r>
              <a:rPr lang="zh-CN" altLang="en-US"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。若在感染的早期（出生后</a:t>
            </a:r>
            <a:r>
              <a:rPr lang="en-US" altLang="zh-CN"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1</a:t>
            </a:r>
            <a:r>
              <a:rPr lang="zh-CN" altLang="en-US" b="1" dirty="0">
                <a:solidFill>
                  <a:srgbClr val="000000"/>
                </a:solidFill>
                <a:effectLst>
                  <a:outerShdw blurRad="38100" dist="38100" dir="2700000" algn="tl">
                    <a:srgbClr val="000000">
                      <a:alpha val="43137"/>
                    </a:srgbClr>
                  </a:outerShdw>
                </a:effectLst>
                <a:latin typeface="宋体" panose="02010600030101010101" pitchFamily="2" charset="-122"/>
              </a:rPr>
              <a:t>～</a:t>
            </a:r>
            <a:r>
              <a:rPr lang="en-US" altLang="zh-CN"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2</a:t>
            </a:r>
            <a:r>
              <a:rPr lang="zh-CN" altLang="en-US"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周）死亡，剖检有时可发生明显猪瘟出血病变（解剖多几个），若是后期，很难发现典型的猪瘟病变。</a:t>
            </a:r>
          </a:p>
        </p:txBody>
      </p:sp>
      <p:pic>
        <p:nvPicPr>
          <p:cNvPr id="30723"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6" descr="next page">
            <a:hlinkClick r:id="" action="ppaction://noaction"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Text Box 9"/>
          <p:cNvSpPr txBox="1">
            <a:spLocks noChangeArrowheads="1"/>
          </p:cNvSpPr>
          <p:nvPr/>
        </p:nvSpPr>
        <p:spPr bwMode="auto">
          <a:xfrm>
            <a:off x="3314700" y="771525"/>
            <a:ext cx="3048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ClrTx/>
              <a:buSzTx/>
              <a:buFontTx/>
              <a:buNone/>
              <a:defRPr/>
            </a:pPr>
            <a:r>
              <a:rPr lang="zh-CN" altLang="en-US" sz="4000" b="1" dirty="0">
                <a:solidFill>
                  <a:srgbClr val="000066"/>
                </a:solidFill>
                <a:effectLst>
                  <a:outerShdw blurRad="38100" dist="38100" dir="2700000" algn="tl">
                    <a:srgbClr val="000000">
                      <a:alpha val="43137"/>
                    </a:srgbClr>
                  </a:outerShdw>
                </a:effectLst>
              </a:rPr>
              <a:t>迟发型</a:t>
            </a:r>
          </a:p>
        </p:txBody>
      </p:sp>
      <p:pic>
        <p:nvPicPr>
          <p:cNvPr id="30730" name="Picture 10" descr="back">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26400" y="5491163"/>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3"/>
          <p:cNvSpPr>
            <a:spLocks noGrp="1" noRot="1" noChangeArrowheads="1"/>
          </p:cNvSpPr>
          <p:nvPr>
            <p:ph type="body" idx="1"/>
          </p:nvPr>
        </p:nvSpPr>
        <p:spPr>
          <a:xfrm>
            <a:off x="1125538" y="582613"/>
            <a:ext cx="7772400" cy="5741987"/>
          </a:xfrm>
        </p:spPr>
        <p:txBody>
          <a:bodyPr/>
          <a:lstStyle/>
          <a:p>
            <a:pPr eaLnBrk="1" hangingPunct="1">
              <a:lnSpc>
                <a:spcPct val="80000"/>
              </a:lnSpc>
              <a:spcBef>
                <a:spcPct val="0"/>
              </a:spcBef>
              <a:defRPr/>
            </a:pPr>
            <a:r>
              <a:rPr lang="en-US" altLang="zh-CN" sz="3600" b="1" dirty="0">
                <a:solidFill>
                  <a:srgbClr val="C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 1. </a:t>
            </a:r>
            <a:r>
              <a:rPr lang="zh-CN" altLang="en-US" sz="3600" b="1" dirty="0">
                <a:solidFill>
                  <a:srgbClr val="C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现场诊断：</a:t>
            </a:r>
          </a:p>
          <a:p>
            <a:pPr lvl="1" eaLnBrk="1" hangingPunct="1">
              <a:lnSpc>
                <a:spcPct val="80000"/>
              </a:lnSpc>
              <a:spcBef>
                <a:spcPct val="0"/>
              </a:spcBef>
              <a:defRPr/>
            </a:pPr>
            <a:r>
              <a:rPr lang="zh-CN" altLang="en-US"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流行特点：</a:t>
            </a:r>
          </a:p>
          <a:p>
            <a:pPr lvl="2" eaLnBrk="1" hangingPunct="1">
              <a:lnSpc>
                <a:spcPct val="80000"/>
              </a:lnSpc>
              <a:spcBef>
                <a:spcPct val="0"/>
              </a:spcBef>
              <a:defRPr/>
            </a:pPr>
            <a:r>
              <a:rPr lang="zh-CN" altLang="en-US" sz="2800" b="1" dirty="0">
                <a:solidFill>
                  <a:srgbClr val="00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疫情调查：一年四季可发生，不分大小、性别、品种均可感染 。</a:t>
            </a:r>
          </a:p>
          <a:p>
            <a:pPr lvl="2" eaLnBrk="1" hangingPunct="1">
              <a:lnSpc>
                <a:spcPct val="80000"/>
              </a:lnSpc>
              <a:spcBef>
                <a:spcPct val="0"/>
              </a:spcBef>
              <a:defRPr/>
            </a:pPr>
            <a:r>
              <a:rPr lang="zh-CN" altLang="en-US" sz="2800"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免疫情况分析，母猪繁殖情况记录。</a:t>
            </a:r>
          </a:p>
          <a:p>
            <a:pPr lvl="2" eaLnBrk="1" hangingPunct="1">
              <a:lnSpc>
                <a:spcPct val="80000"/>
              </a:lnSpc>
              <a:spcBef>
                <a:spcPct val="0"/>
              </a:spcBef>
              <a:defRPr/>
            </a:pPr>
            <a:r>
              <a:rPr lang="zh-CN" altLang="en-US" sz="2800"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抗菌药物治疗无效。</a:t>
            </a:r>
          </a:p>
          <a:p>
            <a:pPr lvl="1" eaLnBrk="1" hangingPunct="1">
              <a:lnSpc>
                <a:spcPct val="80000"/>
              </a:lnSpc>
              <a:spcBef>
                <a:spcPct val="0"/>
              </a:spcBef>
              <a:defRPr/>
            </a:pPr>
            <a:r>
              <a:rPr lang="zh-CN" altLang="en-US"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症状特征：</a:t>
            </a:r>
            <a:r>
              <a:rPr lang="zh-CN" altLang="en-US"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各型特征症状。</a:t>
            </a:r>
          </a:p>
          <a:p>
            <a:pPr lvl="2" eaLnBrk="1" hangingPunct="1">
              <a:lnSpc>
                <a:spcPct val="80000"/>
              </a:lnSpc>
              <a:spcBef>
                <a:spcPct val="0"/>
              </a:spcBef>
              <a:defRPr/>
            </a:pPr>
            <a:r>
              <a:rPr lang="zh-CN" altLang="en-US" sz="2800"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急性型的病猪高热稽留，化脓性结膜炎，先便秘后下痢，皮肤有出血点。</a:t>
            </a:r>
          </a:p>
          <a:p>
            <a:pPr lvl="1" eaLnBrk="1" hangingPunct="1">
              <a:lnSpc>
                <a:spcPct val="80000"/>
              </a:lnSpc>
              <a:spcBef>
                <a:spcPct val="0"/>
              </a:spcBef>
              <a:defRPr/>
            </a:pPr>
            <a:r>
              <a:rPr lang="zh-CN" altLang="en-US"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剖检特征：</a:t>
            </a:r>
            <a:r>
              <a:rPr lang="zh-CN" altLang="en-US"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各型特征变化。</a:t>
            </a:r>
          </a:p>
          <a:p>
            <a:pPr lvl="2" eaLnBrk="1" hangingPunct="1">
              <a:lnSpc>
                <a:spcPct val="80000"/>
              </a:lnSpc>
              <a:spcBef>
                <a:spcPct val="0"/>
              </a:spcBef>
              <a:defRPr/>
            </a:pPr>
            <a:r>
              <a:rPr lang="zh-CN" altLang="en-US" sz="2800"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急性型：</a:t>
            </a:r>
            <a:r>
              <a:rPr lang="zh-CN" altLang="en-US" sz="2800"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全身广泛性出血，尤其淋巴结（大理石样）、肾脏（麻雀蛋外观）、膀胱、喉头最常见。脾脏边缘出血性梗死。</a:t>
            </a:r>
          </a:p>
          <a:p>
            <a:pPr lvl="2" eaLnBrk="1" hangingPunct="1">
              <a:lnSpc>
                <a:spcPct val="80000"/>
              </a:lnSpc>
              <a:spcBef>
                <a:spcPct val="0"/>
              </a:spcBef>
              <a:defRPr/>
            </a:pPr>
            <a:r>
              <a:rPr lang="zh-CN" altLang="en-US" sz="2800"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慢性型：</a:t>
            </a:r>
            <a:r>
              <a:rPr lang="zh-CN" altLang="en-US" sz="2800"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盲肠、结肠特别是回盲口呈钮扣状溃疡。</a:t>
            </a:r>
          </a:p>
          <a:p>
            <a:pPr lvl="2" eaLnBrk="1" hangingPunct="1">
              <a:lnSpc>
                <a:spcPct val="80000"/>
              </a:lnSpc>
              <a:spcBef>
                <a:spcPct val="0"/>
              </a:spcBef>
              <a:defRPr/>
            </a:pPr>
            <a:r>
              <a:rPr lang="zh-CN" altLang="en-US" sz="2800"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迟发型：</a:t>
            </a:r>
            <a:r>
              <a:rPr lang="zh-CN" altLang="en-US" sz="2800"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胸腺萎缩。</a:t>
            </a:r>
          </a:p>
        </p:txBody>
      </p:sp>
      <p:pic>
        <p:nvPicPr>
          <p:cNvPr id="31747"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12"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66825" y="2743200"/>
            <a:ext cx="762317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Rectangle 3"/>
          <p:cNvSpPr>
            <a:spLocks noGrp="1" noRot="1" noChangeArrowheads="1"/>
          </p:cNvSpPr>
          <p:nvPr>
            <p:ph type="body" idx="1"/>
          </p:nvPr>
        </p:nvSpPr>
        <p:spPr>
          <a:xfrm>
            <a:off x="1311275" y="617538"/>
            <a:ext cx="7169150" cy="2125662"/>
          </a:xfrm>
        </p:spPr>
        <p:txBody>
          <a:bodyPr/>
          <a:lstStyle/>
          <a:p>
            <a:pPr eaLnBrk="1" hangingPunct="1">
              <a:lnSpc>
                <a:spcPct val="80000"/>
              </a:lnSpc>
              <a:spcBef>
                <a:spcPct val="0"/>
              </a:spcBef>
              <a:defRPr/>
            </a:pPr>
            <a:r>
              <a:rPr lang="zh-CN" altLang="en-US" sz="3600" b="1" dirty="0">
                <a:solidFill>
                  <a:srgbClr val="C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 </a:t>
            </a:r>
            <a:r>
              <a:rPr lang="en-US" altLang="zh-CN" sz="3600" b="1" dirty="0">
                <a:solidFill>
                  <a:srgbClr val="C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2. </a:t>
            </a:r>
            <a:r>
              <a:rPr lang="zh-CN" altLang="en-US" sz="3600" b="1" dirty="0">
                <a:solidFill>
                  <a:srgbClr val="C0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实验室诊断：</a:t>
            </a:r>
          </a:p>
          <a:p>
            <a:pPr lvl="1" eaLnBrk="1" hangingPunct="1">
              <a:lnSpc>
                <a:spcPct val="80000"/>
              </a:lnSpc>
              <a:spcBef>
                <a:spcPct val="0"/>
              </a:spcBef>
              <a:defRPr/>
            </a:pPr>
            <a:r>
              <a:rPr lang="zh-CN" altLang="en-US" sz="3200"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动物接种试验：</a:t>
            </a:r>
            <a:r>
              <a:rPr lang="zh-CN" altLang="en-US" sz="3200"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兔体交互免疫试验和本动物接种试验；</a:t>
            </a:r>
          </a:p>
          <a:p>
            <a:pPr lvl="1" eaLnBrk="1" hangingPunct="1">
              <a:lnSpc>
                <a:spcPct val="80000"/>
              </a:lnSpc>
              <a:spcBef>
                <a:spcPct val="0"/>
              </a:spcBef>
              <a:defRPr/>
            </a:pPr>
            <a:r>
              <a:rPr lang="zh-CN" altLang="en-US" sz="3200"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免疫荧光试验；</a:t>
            </a:r>
          </a:p>
          <a:p>
            <a:pPr lvl="1" eaLnBrk="1" hangingPunct="1">
              <a:lnSpc>
                <a:spcPct val="80000"/>
              </a:lnSpc>
              <a:spcBef>
                <a:spcPct val="0"/>
              </a:spcBef>
              <a:defRPr/>
            </a:pPr>
            <a:r>
              <a:rPr lang="zh-CN" altLang="en-US" sz="3200"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酶联吸附试验（</a:t>
            </a:r>
            <a:r>
              <a:rPr lang="en-US" altLang="zh-CN" sz="3200"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ELISA)</a:t>
            </a:r>
            <a:r>
              <a:rPr lang="zh-CN" altLang="en-US" sz="3200" b="1" dirty="0">
                <a:solidFill>
                  <a:srgbClr val="990000"/>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等。</a:t>
            </a:r>
            <a:r>
              <a:rPr lang="en-US" altLang="zh-CN" sz="3200" b="1" dirty="0">
                <a:solidFill>
                  <a:schemeClr val="tx2"/>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a:t>
            </a:r>
            <a:endParaRPr lang="en-US" altLang="zh-CN" sz="3200" b="1" dirty="0">
              <a:solidFill>
                <a:srgbClr val="00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endParaRPr>
          </a:p>
        </p:txBody>
      </p:sp>
      <p:pic>
        <p:nvPicPr>
          <p:cNvPr id="32772" name="Picture 9" descr="close button">
            <a:hlinkClick r:id="" action="ppaction://hlinkshowjump?jump=endshow" highlightClick="1">
              <a:snd r:embed="rId3" name="camera.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10" descr="content">
            <a:hlinkClick r:id="rId5" action="ppaction://hlinkpres?slideindex=2&amp;slidetitle=PowerPoint 演示文稿" highlightClick="1">
              <a:snd r:embed="rId3" name="camera.wav"/>
            </a:hlinkClick>
            <a:hlinkHover r:id="" action="ppaction://noaction" highlightClick="1"/>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11" descr="chapter content">
            <a:hlinkClick r:id="rId7" action="ppaction://hlinkpres?slideindex=1&amp;slidetitle=" highlightClick="1">
              <a:snd r:embed="rId3"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413" y="1678782"/>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12" descr="next page">
            <a:hlinkClick r:id="" action="ppaction://hlinkshowjump?jump=nextslide" highlightClick="1">
              <a:snd r:embed="rId3"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13" descr="previous page">
            <a:hlinkClick r:id="" action="ppaction://hlinkshowjump?jump=previousslide" highlightClick="1">
              <a:snd r:embed="rId3"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14" descr="back to jie">
            <a:hlinkClick r:id="" action="ppaction://hlinkshowjump?jump=firstslide" highlightClick="1">
              <a:snd r:embed="rId3" name="camera.wav"/>
            </a:hlinkClick>
            <a:hlinkHover r:id="" action="ppaction://noaction" highlightClick="1"/>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17" descr="back">
            <a:hlinkClick r:id="rId12" action="ppaction://hlinksldjump"/>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45702" y="57912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3"/>
          <p:cNvSpPr>
            <a:spLocks noGrp="1" noRot="1" noChangeArrowheads="1"/>
          </p:cNvSpPr>
          <p:nvPr>
            <p:ph type="body" idx="1"/>
          </p:nvPr>
        </p:nvSpPr>
        <p:spPr>
          <a:xfrm>
            <a:off x="1200150" y="511175"/>
            <a:ext cx="7467600" cy="6042025"/>
          </a:xfrm>
        </p:spPr>
        <p:txBody>
          <a:bodyPr/>
          <a:lstStyle/>
          <a:p>
            <a:pPr eaLnBrk="1" hangingPunct="1">
              <a:lnSpc>
                <a:spcPts val="3200"/>
              </a:lnSpc>
              <a:spcBef>
                <a:spcPct val="0"/>
              </a:spcBef>
              <a:defRPr/>
            </a:pPr>
            <a:r>
              <a:rPr lang="zh-CN" altLang="en-US" b="1" dirty="0">
                <a:solidFill>
                  <a:srgbClr val="C00000"/>
                </a:solidFill>
                <a:latin typeface="隶书" panose="02010509060101010101" pitchFamily="49" charset="-122"/>
                <a:ea typeface="隶书" panose="02010509060101010101" pitchFamily="49" charset="-122"/>
              </a:rPr>
              <a:t>无特效药物治疗，主要靠预防。</a:t>
            </a:r>
          </a:p>
          <a:p>
            <a:pPr eaLnBrk="1" hangingPunct="1">
              <a:lnSpc>
                <a:spcPts val="3200"/>
              </a:lnSpc>
              <a:spcBef>
                <a:spcPct val="0"/>
              </a:spcBef>
              <a:defRPr/>
            </a:pPr>
            <a:r>
              <a:rPr lang="zh-CN" altLang="en-US" b="1" dirty="0">
                <a:solidFill>
                  <a:srgbClr val="C00000"/>
                </a:solidFill>
                <a:latin typeface="隶书" panose="02010509060101010101" pitchFamily="49" charset="-122"/>
                <a:ea typeface="隶书" panose="02010509060101010101" pitchFamily="49" charset="-122"/>
              </a:rPr>
              <a:t> </a:t>
            </a:r>
            <a:r>
              <a:rPr lang="en-US" altLang="zh-CN" b="1" dirty="0">
                <a:solidFill>
                  <a:srgbClr val="C00000"/>
                </a:solidFill>
                <a:latin typeface="隶书" panose="02010509060101010101" pitchFamily="49" charset="-122"/>
                <a:ea typeface="隶书" panose="02010509060101010101" pitchFamily="49" charset="-122"/>
              </a:rPr>
              <a:t>1.</a:t>
            </a:r>
            <a:r>
              <a:rPr lang="zh-CN" altLang="en-US" b="1" dirty="0">
                <a:solidFill>
                  <a:srgbClr val="C00000"/>
                </a:solidFill>
                <a:latin typeface="隶书" panose="02010509060101010101" pitchFamily="49" charset="-122"/>
                <a:ea typeface="隶书" panose="02010509060101010101" pitchFamily="49" charset="-122"/>
              </a:rPr>
              <a:t>生物安全措施</a:t>
            </a:r>
            <a:r>
              <a:rPr lang="en-US" altLang="zh-CN" b="1" dirty="0">
                <a:solidFill>
                  <a:srgbClr val="C00000"/>
                </a:solidFill>
                <a:latin typeface="隶书" panose="02010509060101010101" pitchFamily="49" charset="-122"/>
                <a:ea typeface="隶书" panose="02010509060101010101" pitchFamily="49" charset="-122"/>
              </a:rPr>
              <a:t>:</a:t>
            </a:r>
          </a:p>
          <a:p>
            <a:pPr lvl="1" eaLnBrk="1" hangingPunct="1">
              <a:lnSpc>
                <a:spcPts val="3200"/>
              </a:lnSpc>
              <a:spcBef>
                <a:spcPct val="0"/>
              </a:spcBef>
              <a:defRPr/>
            </a:pPr>
            <a:r>
              <a:rPr lang="zh-CN" altLang="en-US" b="1" dirty="0">
                <a:solidFill>
                  <a:srgbClr val="000066"/>
                </a:solidFill>
                <a:latin typeface="隶书" panose="02010509060101010101" pitchFamily="49" charset="-122"/>
                <a:ea typeface="隶书" panose="02010509060101010101" pitchFamily="49" charset="-122"/>
              </a:rPr>
              <a:t>加强饲养管理</a:t>
            </a:r>
            <a:r>
              <a:rPr lang="en-US" altLang="zh-CN" b="1" dirty="0">
                <a:solidFill>
                  <a:srgbClr val="000066"/>
                </a:solidFill>
                <a:latin typeface="隶书" panose="02010509060101010101" pitchFamily="49" charset="-122"/>
                <a:ea typeface="隶书" panose="02010509060101010101" pitchFamily="49" charset="-122"/>
              </a:rPr>
              <a:t>,</a:t>
            </a:r>
            <a:r>
              <a:rPr lang="zh-CN" altLang="en-US" b="1" dirty="0">
                <a:solidFill>
                  <a:srgbClr val="000066"/>
                </a:solidFill>
                <a:latin typeface="隶书" panose="02010509060101010101" pitchFamily="49" charset="-122"/>
                <a:ea typeface="隶书" panose="02010509060101010101" pitchFamily="49" charset="-122"/>
              </a:rPr>
              <a:t>搞好环境卫生</a:t>
            </a:r>
            <a:r>
              <a:rPr lang="en-US" altLang="zh-CN" b="1" dirty="0">
                <a:solidFill>
                  <a:srgbClr val="000066"/>
                </a:solidFill>
                <a:latin typeface="隶书" panose="02010509060101010101" pitchFamily="49" charset="-122"/>
                <a:ea typeface="隶书" panose="02010509060101010101" pitchFamily="49" charset="-122"/>
              </a:rPr>
              <a:t>,</a:t>
            </a:r>
            <a:r>
              <a:rPr lang="zh-CN" altLang="en-US" b="1" dirty="0">
                <a:solidFill>
                  <a:srgbClr val="000066"/>
                </a:solidFill>
                <a:latin typeface="隶书" panose="02010509060101010101" pitchFamily="49" charset="-122"/>
                <a:ea typeface="隶书" panose="02010509060101010101" pitchFamily="49" charset="-122"/>
              </a:rPr>
              <a:t>定期栏舍消毒</a:t>
            </a:r>
            <a:r>
              <a:rPr lang="en-US" altLang="zh-CN" b="1" dirty="0">
                <a:solidFill>
                  <a:srgbClr val="000066"/>
                </a:solidFill>
                <a:latin typeface="隶书" panose="02010509060101010101" pitchFamily="49" charset="-122"/>
                <a:ea typeface="隶书" panose="02010509060101010101" pitchFamily="49" charset="-122"/>
              </a:rPr>
              <a:t>,</a:t>
            </a:r>
            <a:r>
              <a:rPr lang="zh-CN" altLang="en-US" b="1" dirty="0">
                <a:solidFill>
                  <a:srgbClr val="000066"/>
                </a:solidFill>
                <a:latin typeface="隶书" panose="02010509060101010101" pitchFamily="49" charset="-122"/>
                <a:ea typeface="隶书" panose="02010509060101010101" pitchFamily="49" charset="-122"/>
              </a:rPr>
              <a:t>坚持自繁自养等。</a:t>
            </a:r>
            <a:r>
              <a:rPr lang="zh-CN" altLang="en-US" b="1" dirty="0">
                <a:latin typeface="隶书" panose="02010509060101010101" pitchFamily="49" charset="-122"/>
                <a:ea typeface="隶书" panose="02010509060101010101" pitchFamily="49" charset="-122"/>
              </a:rPr>
              <a:t>  </a:t>
            </a:r>
            <a:endParaRPr lang="zh-CN" altLang="en-US" b="1" dirty="0">
              <a:solidFill>
                <a:schemeClr val="hlink"/>
              </a:solidFill>
              <a:latin typeface="隶书" panose="02010509060101010101" pitchFamily="49" charset="-122"/>
              <a:ea typeface="隶书" panose="02010509060101010101" pitchFamily="49" charset="-122"/>
            </a:endParaRPr>
          </a:p>
          <a:p>
            <a:pPr eaLnBrk="1" hangingPunct="1">
              <a:lnSpc>
                <a:spcPts val="3200"/>
              </a:lnSpc>
              <a:spcBef>
                <a:spcPct val="0"/>
              </a:spcBef>
              <a:defRPr/>
            </a:pPr>
            <a:r>
              <a:rPr lang="zh-CN" altLang="en-US" b="1" dirty="0">
                <a:solidFill>
                  <a:srgbClr val="C00000"/>
                </a:solidFill>
                <a:latin typeface="隶书" panose="02010509060101010101" pitchFamily="49" charset="-122"/>
                <a:ea typeface="隶书" panose="02010509060101010101" pitchFamily="49" charset="-122"/>
              </a:rPr>
              <a:t> </a:t>
            </a:r>
            <a:r>
              <a:rPr lang="en-US" altLang="zh-CN" b="1" dirty="0">
                <a:solidFill>
                  <a:srgbClr val="C00000"/>
                </a:solidFill>
                <a:latin typeface="隶书" panose="02010509060101010101" pitchFamily="49" charset="-122"/>
                <a:ea typeface="隶书" panose="02010509060101010101" pitchFamily="49" charset="-122"/>
              </a:rPr>
              <a:t>2.</a:t>
            </a:r>
            <a:r>
              <a:rPr lang="zh-CN" altLang="en-US" b="1" dirty="0">
                <a:solidFill>
                  <a:srgbClr val="C00000"/>
                </a:solidFill>
                <a:latin typeface="隶书" panose="02010509060101010101" pitchFamily="49" charset="-122"/>
                <a:ea typeface="隶书" panose="02010509060101010101" pitchFamily="49" charset="-122"/>
              </a:rPr>
              <a:t>免疫接种</a:t>
            </a:r>
            <a:r>
              <a:rPr lang="en-US" altLang="zh-CN" b="1" dirty="0">
                <a:solidFill>
                  <a:srgbClr val="C00000"/>
                </a:solidFill>
                <a:latin typeface="隶书" panose="02010509060101010101" pitchFamily="49" charset="-122"/>
                <a:ea typeface="隶书" panose="02010509060101010101" pitchFamily="49" charset="-122"/>
              </a:rPr>
              <a:t>:</a:t>
            </a:r>
          </a:p>
          <a:p>
            <a:pPr marL="0" indent="0" eaLnBrk="1" hangingPunct="1">
              <a:lnSpc>
                <a:spcPts val="3200"/>
              </a:lnSpc>
              <a:spcBef>
                <a:spcPct val="0"/>
              </a:spcBef>
              <a:buFont typeface="Wingdings" panose="05000000000000000000" pitchFamily="2" charset="2"/>
              <a:buNone/>
              <a:defRPr/>
            </a:pPr>
            <a:r>
              <a:rPr lang="en-US" altLang="zh-CN" b="1" dirty="0">
                <a:solidFill>
                  <a:srgbClr val="C00000"/>
                </a:solidFill>
                <a:latin typeface="隶书" panose="02010509060101010101" pitchFamily="49" charset="-122"/>
                <a:ea typeface="隶书" panose="02010509060101010101" pitchFamily="49" charset="-122"/>
              </a:rPr>
              <a:t>   </a:t>
            </a:r>
            <a:r>
              <a:rPr lang="zh-CN" altLang="en-US" b="1" dirty="0">
                <a:solidFill>
                  <a:srgbClr val="000066"/>
                </a:solidFill>
                <a:latin typeface="隶书" panose="02010509060101010101" pitchFamily="49" charset="-122"/>
                <a:ea typeface="隶书" panose="02010509060101010101" pitchFamily="49" charset="-122"/>
              </a:rPr>
              <a:t>猪瘟兔化弱毒冻干苗（</a:t>
            </a:r>
            <a:r>
              <a:rPr lang="en-US" altLang="zh-CN" b="1" dirty="0">
                <a:solidFill>
                  <a:srgbClr val="000066"/>
                </a:solidFill>
                <a:latin typeface="隶书" panose="02010509060101010101" pitchFamily="49" charset="-122"/>
                <a:ea typeface="隶书" panose="02010509060101010101" pitchFamily="49" charset="-122"/>
              </a:rPr>
              <a:t>C</a:t>
            </a:r>
            <a:r>
              <a:rPr lang="zh-CN" altLang="en-US" b="1" dirty="0">
                <a:solidFill>
                  <a:srgbClr val="000066"/>
                </a:solidFill>
                <a:latin typeface="隶书" panose="02010509060101010101" pitchFamily="49" charset="-122"/>
                <a:ea typeface="隶书" panose="02010509060101010101" pitchFamily="49" charset="-122"/>
              </a:rPr>
              <a:t>株）</a:t>
            </a:r>
            <a:r>
              <a:rPr lang="zh-CN" altLang="en-US" b="1" dirty="0">
                <a:latin typeface="隶书" panose="02010509060101010101" pitchFamily="49" charset="-122"/>
                <a:ea typeface="隶书" panose="02010509060101010101" pitchFamily="49" charset="-122"/>
              </a:rPr>
              <a:t> </a:t>
            </a:r>
          </a:p>
          <a:p>
            <a:pPr lvl="1" eaLnBrk="1" hangingPunct="1">
              <a:lnSpc>
                <a:spcPts val="3200"/>
              </a:lnSpc>
              <a:spcBef>
                <a:spcPct val="0"/>
              </a:spcBef>
              <a:defRPr/>
            </a:pPr>
            <a:r>
              <a:rPr lang="zh-CN" altLang="en-US" b="1" dirty="0">
                <a:solidFill>
                  <a:srgbClr val="990000"/>
                </a:solidFill>
                <a:latin typeface="隶书" panose="02010509060101010101" pitchFamily="49" charset="-122"/>
                <a:ea typeface="隶书" panose="02010509060101010101" pitchFamily="49" charset="-122"/>
              </a:rPr>
              <a:t>仔猪：</a:t>
            </a:r>
          </a:p>
          <a:p>
            <a:pPr lvl="2" eaLnBrk="1" hangingPunct="1">
              <a:lnSpc>
                <a:spcPts val="3200"/>
              </a:lnSpc>
              <a:spcBef>
                <a:spcPct val="0"/>
              </a:spcBef>
              <a:defRPr/>
            </a:pPr>
            <a:r>
              <a:rPr lang="zh-CN" altLang="en-US" b="1" dirty="0">
                <a:solidFill>
                  <a:schemeClr val="accent2"/>
                </a:solidFill>
                <a:latin typeface="隶书" panose="02010509060101010101" pitchFamily="49" charset="-122"/>
                <a:ea typeface="隶书" panose="02010509060101010101" pitchFamily="49" charset="-122"/>
              </a:rPr>
              <a:t>流行严重猪场</a:t>
            </a:r>
            <a:r>
              <a:rPr lang="zh-CN" altLang="en-US" b="1" dirty="0">
                <a:solidFill>
                  <a:srgbClr val="000066"/>
                </a:solidFill>
                <a:latin typeface="隶书" panose="02010509060101010101" pitchFamily="49" charset="-122"/>
                <a:ea typeface="隶书" panose="02010509060101010101" pitchFamily="49" charset="-122"/>
              </a:rPr>
              <a:t>应进行零时（超前）免疫、</a:t>
            </a:r>
            <a:r>
              <a:rPr lang="en-US" altLang="zh-CN" b="1" dirty="0">
                <a:solidFill>
                  <a:srgbClr val="000066"/>
                </a:solidFill>
                <a:latin typeface="隶书" panose="02010509060101010101" pitchFamily="49" charset="-122"/>
                <a:ea typeface="隶书" panose="02010509060101010101" pitchFamily="49" charset="-122"/>
              </a:rPr>
              <a:t>30</a:t>
            </a:r>
            <a:r>
              <a:rPr lang="zh-CN" altLang="en-US" b="1" dirty="0">
                <a:solidFill>
                  <a:srgbClr val="000066"/>
                </a:solidFill>
                <a:latin typeface="宋体" panose="02010600030101010101" pitchFamily="2" charset="-122"/>
              </a:rPr>
              <a:t>～</a:t>
            </a:r>
            <a:r>
              <a:rPr lang="en-US" altLang="zh-CN" b="1" dirty="0">
                <a:solidFill>
                  <a:srgbClr val="000066"/>
                </a:solidFill>
                <a:latin typeface="隶书" panose="02010509060101010101" pitchFamily="49" charset="-122"/>
                <a:ea typeface="隶书" panose="02010509060101010101" pitchFamily="49" charset="-122"/>
              </a:rPr>
              <a:t>35</a:t>
            </a:r>
            <a:r>
              <a:rPr lang="zh-CN" altLang="en-US" b="1" dirty="0">
                <a:solidFill>
                  <a:srgbClr val="000066"/>
                </a:solidFill>
                <a:latin typeface="隶书" panose="02010509060101010101" pitchFamily="49" charset="-122"/>
                <a:ea typeface="隶书" panose="02010509060101010101" pitchFamily="49" charset="-122"/>
              </a:rPr>
              <a:t>天龄和</a:t>
            </a:r>
            <a:r>
              <a:rPr lang="en-US" altLang="zh-CN" b="1" dirty="0">
                <a:solidFill>
                  <a:srgbClr val="000066"/>
                </a:solidFill>
                <a:latin typeface="隶书" panose="02010509060101010101" pitchFamily="49" charset="-122"/>
                <a:ea typeface="隶书" panose="02010509060101010101" pitchFamily="49" charset="-122"/>
              </a:rPr>
              <a:t>70</a:t>
            </a:r>
            <a:r>
              <a:rPr lang="zh-CN" altLang="en-US" b="1" dirty="0">
                <a:solidFill>
                  <a:srgbClr val="000066"/>
                </a:solidFill>
                <a:latin typeface="隶书" panose="02010509060101010101" pitchFamily="49" charset="-122"/>
                <a:ea typeface="隶书" panose="02010509060101010101" pitchFamily="49" charset="-122"/>
              </a:rPr>
              <a:t>天龄三次免疫。</a:t>
            </a:r>
          </a:p>
          <a:p>
            <a:pPr lvl="2" eaLnBrk="1" hangingPunct="1">
              <a:lnSpc>
                <a:spcPts val="3200"/>
              </a:lnSpc>
              <a:spcBef>
                <a:spcPct val="0"/>
              </a:spcBef>
              <a:defRPr/>
            </a:pPr>
            <a:r>
              <a:rPr lang="zh-CN" altLang="en-US" b="1" dirty="0">
                <a:solidFill>
                  <a:schemeClr val="accent2"/>
                </a:solidFill>
                <a:latin typeface="隶书" panose="02010509060101010101" pitchFamily="49" charset="-122"/>
                <a:ea typeface="隶书" panose="02010509060101010101" pitchFamily="49" charset="-122"/>
              </a:rPr>
              <a:t>一般猪场</a:t>
            </a:r>
            <a:r>
              <a:rPr lang="zh-CN" altLang="en-US" b="1" dirty="0">
                <a:solidFill>
                  <a:srgbClr val="000066"/>
                </a:solidFill>
                <a:latin typeface="隶书" panose="02010509060101010101" pitchFamily="49" charset="-122"/>
                <a:ea typeface="隶书" panose="02010509060101010101" pitchFamily="49" charset="-122"/>
              </a:rPr>
              <a:t>在</a:t>
            </a:r>
            <a:r>
              <a:rPr lang="en-US" altLang="zh-CN" b="1" dirty="0">
                <a:solidFill>
                  <a:srgbClr val="000066"/>
                </a:solidFill>
                <a:latin typeface="隶书" panose="02010509060101010101" pitchFamily="49" charset="-122"/>
                <a:ea typeface="隶书" panose="02010509060101010101" pitchFamily="49" charset="-122"/>
              </a:rPr>
              <a:t>25</a:t>
            </a:r>
            <a:r>
              <a:rPr lang="zh-CN" altLang="en-US" b="1" dirty="0">
                <a:solidFill>
                  <a:srgbClr val="000066"/>
                </a:solidFill>
                <a:latin typeface="宋体" panose="02010600030101010101" pitchFamily="2" charset="-122"/>
              </a:rPr>
              <a:t>～</a:t>
            </a:r>
            <a:r>
              <a:rPr lang="en-US" altLang="zh-CN" b="1" dirty="0">
                <a:solidFill>
                  <a:srgbClr val="000066"/>
                </a:solidFill>
                <a:latin typeface="隶书" panose="02010509060101010101" pitchFamily="49" charset="-122"/>
                <a:ea typeface="隶书" panose="02010509060101010101" pitchFamily="49" charset="-122"/>
              </a:rPr>
              <a:t>35</a:t>
            </a:r>
            <a:r>
              <a:rPr lang="zh-CN" altLang="en-US" b="1" dirty="0">
                <a:solidFill>
                  <a:srgbClr val="000066"/>
                </a:solidFill>
                <a:latin typeface="隶书" panose="02010509060101010101" pitchFamily="49" charset="-122"/>
                <a:ea typeface="隶书" panose="02010509060101010101" pitchFamily="49" charset="-122"/>
              </a:rPr>
              <a:t>天龄和</a:t>
            </a:r>
            <a:r>
              <a:rPr lang="en-US" altLang="zh-CN" b="1" dirty="0">
                <a:solidFill>
                  <a:srgbClr val="000066"/>
                </a:solidFill>
                <a:latin typeface="隶书" panose="02010509060101010101" pitchFamily="49" charset="-122"/>
                <a:ea typeface="隶书" panose="02010509060101010101" pitchFamily="49" charset="-122"/>
              </a:rPr>
              <a:t>60</a:t>
            </a:r>
            <a:r>
              <a:rPr lang="zh-CN" altLang="en-US" b="1" dirty="0">
                <a:solidFill>
                  <a:srgbClr val="000066"/>
                </a:solidFill>
                <a:latin typeface="宋体" panose="02010600030101010101" pitchFamily="2" charset="-122"/>
              </a:rPr>
              <a:t>～</a:t>
            </a:r>
            <a:r>
              <a:rPr lang="en-US" altLang="zh-CN" b="1" dirty="0">
                <a:solidFill>
                  <a:srgbClr val="000066"/>
                </a:solidFill>
                <a:latin typeface="隶书" panose="02010509060101010101" pitchFamily="49" charset="-122"/>
                <a:ea typeface="隶书" panose="02010509060101010101" pitchFamily="49" charset="-122"/>
              </a:rPr>
              <a:t>65</a:t>
            </a:r>
            <a:r>
              <a:rPr lang="zh-CN" altLang="en-US" b="1" dirty="0">
                <a:solidFill>
                  <a:srgbClr val="000066"/>
                </a:solidFill>
                <a:latin typeface="隶书" panose="02010509060101010101" pitchFamily="49" charset="-122"/>
                <a:ea typeface="隶书" panose="02010509060101010101" pitchFamily="49" charset="-122"/>
              </a:rPr>
              <a:t>天龄进行二次免疫。</a:t>
            </a:r>
          </a:p>
          <a:p>
            <a:pPr lvl="1" eaLnBrk="1" hangingPunct="1">
              <a:lnSpc>
                <a:spcPts val="3200"/>
              </a:lnSpc>
              <a:spcBef>
                <a:spcPct val="0"/>
              </a:spcBef>
              <a:defRPr/>
            </a:pPr>
            <a:r>
              <a:rPr lang="zh-CN" altLang="en-US" b="1" dirty="0">
                <a:solidFill>
                  <a:srgbClr val="990000"/>
                </a:solidFill>
                <a:latin typeface="隶书" panose="02010509060101010101" pitchFamily="49" charset="-122"/>
                <a:ea typeface="隶书" panose="02010509060101010101" pitchFamily="49" charset="-122"/>
              </a:rPr>
              <a:t>从外地引进：</a:t>
            </a:r>
            <a:r>
              <a:rPr lang="zh-CN" altLang="en-US" b="1" dirty="0">
                <a:solidFill>
                  <a:srgbClr val="000066"/>
                </a:solidFill>
                <a:latin typeface="隶书" panose="02010509060101010101" pitchFamily="49" charset="-122"/>
                <a:ea typeface="隶书" panose="02010509060101010101" pitchFamily="49" charset="-122"/>
              </a:rPr>
              <a:t>立即注射</a:t>
            </a:r>
            <a:r>
              <a:rPr lang="en-US" altLang="zh-CN" b="1" dirty="0">
                <a:solidFill>
                  <a:srgbClr val="000066"/>
                </a:solidFill>
                <a:latin typeface="隶书" panose="02010509060101010101" pitchFamily="49" charset="-122"/>
                <a:ea typeface="隶书" panose="02010509060101010101" pitchFamily="49" charset="-122"/>
              </a:rPr>
              <a:t>3</a:t>
            </a:r>
            <a:r>
              <a:rPr lang="zh-CN" altLang="en-US" b="1" dirty="0">
                <a:solidFill>
                  <a:srgbClr val="000066"/>
                </a:solidFill>
                <a:latin typeface="宋体" panose="02010600030101010101" pitchFamily="2" charset="-122"/>
              </a:rPr>
              <a:t>～</a:t>
            </a:r>
            <a:r>
              <a:rPr lang="en-US" altLang="zh-CN" b="1" dirty="0">
                <a:solidFill>
                  <a:srgbClr val="000066"/>
                </a:solidFill>
                <a:latin typeface="隶书" panose="02010509060101010101" pitchFamily="49" charset="-122"/>
                <a:ea typeface="隶书" panose="02010509060101010101" pitchFamily="49" charset="-122"/>
              </a:rPr>
              <a:t>5</a:t>
            </a:r>
            <a:r>
              <a:rPr lang="zh-CN" altLang="en-US" b="1" dirty="0">
                <a:solidFill>
                  <a:srgbClr val="000066"/>
                </a:solidFill>
                <a:latin typeface="隶书" panose="02010509060101010101" pitchFamily="49" charset="-122"/>
                <a:ea typeface="隶书" panose="02010509060101010101" pitchFamily="49" charset="-122"/>
              </a:rPr>
              <a:t>头份猪瘟弱毒细胞苗，隔离饲养观察</a:t>
            </a:r>
            <a:r>
              <a:rPr lang="en-US" altLang="zh-CN" b="1" dirty="0">
                <a:solidFill>
                  <a:srgbClr val="000066"/>
                </a:solidFill>
                <a:latin typeface="隶书" panose="02010509060101010101" pitchFamily="49" charset="-122"/>
                <a:ea typeface="隶书" panose="02010509060101010101" pitchFamily="49" charset="-122"/>
              </a:rPr>
              <a:t>21</a:t>
            </a:r>
            <a:r>
              <a:rPr lang="zh-CN" altLang="en-US" b="1" dirty="0">
                <a:solidFill>
                  <a:srgbClr val="000066"/>
                </a:solidFill>
                <a:latin typeface="隶书" panose="02010509060101010101" pitchFamily="49" charset="-122"/>
                <a:ea typeface="隶书" panose="02010509060101010101" pitchFamily="49" charset="-122"/>
              </a:rPr>
              <a:t>天后才合群。</a:t>
            </a:r>
          </a:p>
          <a:p>
            <a:pPr lvl="1" eaLnBrk="1" hangingPunct="1">
              <a:lnSpc>
                <a:spcPts val="3200"/>
              </a:lnSpc>
              <a:spcBef>
                <a:spcPct val="0"/>
              </a:spcBef>
              <a:defRPr/>
            </a:pPr>
            <a:r>
              <a:rPr lang="zh-CN" altLang="en-US" b="1" dirty="0">
                <a:solidFill>
                  <a:srgbClr val="990000"/>
                </a:solidFill>
                <a:latin typeface="隶书" panose="02010509060101010101" pitchFamily="49" charset="-122"/>
                <a:ea typeface="隶书" panose="02010509060101010101" pitchFamily="49" charset="-122"/>
              </a:rPr>
              <a:t>种猪</a:t>
            </a:r>
            <a:r>
              <a:rPr lang="en-US" altLang="zh-CN" b="1" dirty="0">
                <a:solidFill>
                  <a:srgbClr val="990000"/>
                </a:solidFill>
                <a:latin typeface="隶书" panose="02010509060101010101" pitchFamily="49" charset="-122"/>
                <a:ea typeface="隶书" panose="02010509060101010101" pitchFamily="49" charset="-122"/>
              </a:rPr>
              <a:t>:</a:t>
            </a:r>
            <a:r>
              <a:rPr lang="zh-CN" altLang="en-US" b="1" dirty="0">
                <a:solidFill>
                  <a:srgbClr val="000066"/>
                </a:solidFill>
                <a:latin typeface="隶书" panose="02010509060101010101" pitchFamily="49" charset="-122"/>
                <a:ea typeface="隶书" panose="02010509060101010101" pitchFamily="49" charset="-122"/>
              </a:rPr>
              <a:t>每年二次，每次每头</a:t>
            </a:r>
            <a:r>
              <a:rPr lang="en-US" altLang="zh-CN" b="1" dirty="0">
                <a:solidFill>
                  <a:srgbClr val="000066"/>
                </a:solidFill>
                <a:latin typeface="隶书" panose="02010509060101010101" pitchFamily="49" charset="-122"/>
                <a:ea typeface="隶书" panose="02010509060101010101" pitchFamily="49" charset="-122"/>
              </a:rPr>
              <a:t>10</a:t>
            </a:r>
            <a:r>
              <a:rPr lang="zh-CN" altLang="en-US" b="1" dirty="0">
                <a:solidFill>
                  <a:srgbClr val="000066"/>
                </a:solidFill>
                <a:latin typeface="隶书" panose="02010509060101010101" pitchFamily="49" charset="-122"/>
                <a:ea typeface="隶书" panose="02010509060101010101" pitchFamily="49" charset="-122"/>
              </a:rPr>
              <a:t>头份。</a:t>
            </a:r>
            <a:r>
              <a:rPr lang="zh-CN" altLang="en-US" dirty="0">
                <a:latin typeface="隶书" panose="02010509060101010101" pitchFamily="49" charset="-122"/>
                <a:ea typeface="隶书" panose="02010509060101010101" pitchFamily="49" charset="-122"/>
              </a:rPr>
              <a:t>  </a:t>
            </a:r>
          </a:p>
        </p:txBody>
      </p:sp>
      <p:pic>
        <p:nvPicPr>
          <p:cNvPr id="33795"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2"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body" idx="1"/>
          </p:nvPr>
        </p:nvSpPr>
        <p:spPr>
          <a:xfrm>
            <a:off x="1219200" y="538163"/>
            <a:ext cx="7467600" cy="5938837"/>
          </a:xfrm>
        </p:spPr>
        <p:txBody>
          <a:bodyPr/>
          <a:lstStyle/>
          <a:p>
            <a:pPr eaLnBrk="1" hangingPunct="1">
              <a:spcBef>
                <a:spcPct val="0"/>
              </a:spcBef>
              <a:defRPr/>
            </a:pPr>
            <a:r>
              <a:rPr lang="zh-CN" altLang="en-US"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a:t>
            </a:r>
            <a:r>
              <a:rPr lang="en-US" altLang="zh-CN"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3.</a:t>
            </a:r>
            <a:r>
              <a:rPr lang="zh-CN" altLang="en-US"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发病时的处理</a:t>
            </a:r>
            <a:r>
              <a:rPr lang="en-US" altLang="zh-CN"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p>
          <a:p>
            <a:pPr lvl="1" eaLnBrk="1" hangingPunct="1">
              <a:spcBef>
                <a:spcPct val="0"/>
              </a:spcBef>
              <a:defRPr/>
            </a:pPr>
            <a:r>
              <a:rPr lang="zh-CN" altLang="en-US" b="1" dirty="0">
                <a:solidFill>
                  <a:srgbClr val="00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封锁疫点</a:t>
            </a:r>
          </a:p>
          <a:p>
            <a:pPr lvl="1" eaLnBrk="1" hangingPunct="1">
              <a:spcBef>
                <a:spcPct val="0"/>
              </a:spcBef>
              <a:defRPr/>
            </a:pPr>
            <a:r>
              <a:rPr lang="zh-CN" altLang="en-US" b="1" dirty="0">
                <a:solidFill>
                  <a:srgbClr val="00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处理病猪</a:t>
            </a:r>
          </a:p>
          <a:p>
            <a:pPr lvl="2" eaLnBrk="1" hangingPunct="1">
              <a:spcBef>
                <a:spcPct val="0"/>
              </a:spcBef>
              <a:defRPr/>
            </a:pPr>
            <a:r>
              <a:rPr lang="zh-CN" altLang="en-US"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对病猪可进行对症治疗，用高免血清紧急注射，连用</a:t>
            </a:r>
            <a:r>
              <a:rPr lang="en-US" altLang="zh-CN"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3</a:t>
            </a:r>
            <a:r>
              <a:rPr lang="zh-CN" altLang="en-US"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天。</a:t>
            </a:r>
            <a:r>
              <a:rPr lang="zh-CN" altLang="en-US" sz="2800" b="1" dirty="0">
                <a:effectLst>
                  <a:outerShdw blurRad="38100" dist="38100" dir="2700000" algn="tl">
                    <a:srgbClr val="000000">
                      <a:alpha val="43137"/>
                    </a:srgbClr>
                  </a:outerShdw>
                </a:effectLst>
              </a:rPr>
              <a:t> </a:t>
            </a:r>
            <a:endParaRPr lang="zh-CN" altLang="en-US" sz="2800" b="1" dirty="0">
              <a:solidFill>
                <a:srgbClr val="00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a:p>
            <a:pPr lvl="1" eaLnBrk="1" hangingPunct="1">
              <a:spcBef>
                <a:spcPct val="0"/>
              </a:spcBef>
              <a:defRPr/>
            </a:pPr>
            <a:r>
              <a:rPr lang="zh-CN" altLang="en-US" b="1" dirty="0">
                <a:solidFill>
                  <a:srgbClr val="00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紧急接种</a:t>
            </a:r>
          </a:p>
          <a:p>
            <a:pPr lvl="2" eaLnBrk="1" hangingPunct="1">
              <a:spcBef>
                <a:spcPct val="0"/>
              </a:spcBef>
              <a:defRPr/>
            </a:pPr>
            <a:r>
              <a:rPr lang="zh-CN" altLang="en-US"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健康猪进行紧急疫苗接种，注射猪瘟弱毒细胞苗，小猪</a:t>
            </a:r>
            <a:r>
              <a:rPr lang="en-US" altLang="zh-CN"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10</a:t>
            </a:r>
            <a:r>
              <a:rPr lang="zh-CN" altLang="en-US"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头份，中猪</a:t>
            </a:r>
            <a:r>
              <a:rPr lang="en-US" altLang="zh-CN"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15</a:t>
            </a:r>
            <a:r>
              <a:rPr lang="zh-CN" altLang="en-US" sz="2800" b="1" dirty="0">
                <a:solidFill>
                  <a:srgbClr val="990000"/>
                </a:solidFill>
                <a:effectLst>
                  <a:outerShdw blurRad="38100" dist="38100" dir="2700000" algn="tl">
                    <a:srgbClr val="000000">
                      <a:alpha val="43137"/>
                    </a:srgbClr>
                  </a:outerShdw>
                </a:effectLst>
                <a:latin typeface="宋体" panose="02010600030101010101" pitchFamily="2" charset="-122"/>
              </a:rPr>
              <a:t>～</a:t>
            </a:r>
            <a:r>
              <a:rPr lang="en-US" altLang="zh-CN"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20</a:t>
            </a:r>
            <a:r>
              <a:rPr lang="zh-CN" altLang="en-US"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头份。或脾淋苗，小猪</a:t>
            </a:r>
            <a:r>
              <a:rPr lang="en-US" altLang="zh-CN"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3</a:t>
            </a:r>
            <a:r>
              <a:rPr lang="zh-CN" altLang="en-US"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头份，中猪</a:t>
            </a:r>
            <a:r>
              <a:rPr lang="en-US" altLang="zh-CN"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4</a:t>
            </a:r>
            <a:r>
              <a:rPr lang="zh-CN" altLang="en-US" sz="2800" b="1" dirty="0">
                <a:solidFill>
                  <a:srgbClr val="990000"/>
                </a:solidFill>
                <a:effectLst>
                  <a:outerShdw blurRad="38100" dist="38100" dir="2700000" algn="tl">
                    <a:srgbClr val="000000">
                      <a:alpha val="43137"/>
                    </a:srgbClr>
                  </a:outerShdw>
                </a:effectLst>
                <a:latin typeface="宋体" panose="02010600030101010101" pitchFamily="2" charset="-122"/>
              </a:rPr>
              <a:t>～</a:t>
            </a:r>
            <a:r>
              <a:rPr lang="en-US" altLang="zh-CN"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6</a:t>
            </a:r>
            <a:r>
              <a:rPr lang="zh-CN" altLang="en-US" sz="2800"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头份。注射疫苗时可同时加入转移因子黄芪多糖混合肌注。</a:t>
            </a:r>
          </a:p>
          <a:p>
            <a:pPr lvl="1" eaLnBrk="1" hangingPunct="1">
              <a:spcBef>
                <a:spcPct val="0"/>
              </a:spcBef>
              <a:defRPr/>
            </a:pPr>
            <a:r>
              <a:rPr lang="zh-CN" altLang="en-US" b="1" dirty="0">
                <a:solidFill>
                  <a:srgbClr val="000066"/>
                </a:solidFill>
                <a:effectLst>
                  <a:outerShdw blurRad="38100" dist="38100" dir="2700000" algn="tl">
                    <a:srgbClr val="000000">
                      <a:alpha val="43137"/>
                    </a:srgbClr>
                  </a:outerShdw>
                </a:effectLst>
                <a:ea typeface="隶书" panose="02010509060101010101" pitchFamily="49" charset="-122"/>
              </a:rPr>
              <a:t>彻底消毒</a:t>
            </a:r>
          </a:p>
          <a:p>
            <a:pPr lvl="1" eaLnBrk="1" hangingPunct="1">
              <a:spcBef>
                <a:spcPct val="0"/>
              </a:spcBef>
              <a:defRPr/>
            </a:pPr>
            <a:r>
              <a:rPr lang="zh-CN" altLang="en-US" b="1" dirty="0">
                <a:solidFill>
                  <a:srgbClr val="000066"/>
                </a:solidFill>
                <a:effectLst>
                  <a:outerShdw blurRad="38100" dist="38100" dir="2700000" algn="tl">
                    <a:srgbClr val="000000">
                      <a:alpha val="43137"/>
                    </a:srgbClr>
                  </a:outerShdw>
                </a:effectLst>
                <a:ea typeface="隶书" panose="02010509060101010101" pitchFamily="49" charset="-122"/>
              </a:rPr>
              <a:t>繁殖障碍型母猪及仔猪：</a:t>
            </a:r>
            <a:r>
              <a:rPr lang="zh-CN" altLang="en-US" b="1" dirty="0">
                <a:solidFill>
                  <a:srgbClr val="990000"/>
                </a:solidFill>
                <a:effectLst>
                  <a:outerShdw blurRad="38100" dist="38100" dir="2700000" algn="tl">
                    <a:srgbClr val="000000">
                      <a:alpha val="43137"/>
                    </a:srgbClr>
                  </a:outerShdw>
                </a:effectLst>
                <a:ea typeface="隶书" panose="02010509060101010101" pitchFamily="49" charset="-122"/>
              </a:rPr>
              <a:t>坚决淘汰。</a:t>
            </a:r>
            <a:endParaRPr lang="zh-CN" altLang="en-US" b="1" dirty="0">
              <a:solidFill>
                <a:srgbClr val="99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endParaRPr>
          </a:p>
        </p:txBody>
      </p:sp>
      <p:pic>
        <p:nvPicPr>
          <p:cNvPr id="34819"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3"/>
          <p:cNvSpPr>
            <a:spLocks noGrp="1" noRot="1" noChangeArrowheads="1"/>
          </p:cNvSpPr>
          <p:nvPr>
            <p:ph type="body" idx="1"/>
          </p:nvPr>
        </p:nvSpPr>
        <p:spPr>
          <a:xfrm>
            <a:off x="1219200" y="762000"/>
            <a:ext cx="7620000" cy="5562600"/>
          </a:xfrm>
        </p:spPr>
        <p:txBody>
          <a:bodyPr/>
          <a:lstStyle/>
          <a:p>
            <a:pPr eaLnBrk="1" hangingPunct="1"/>
            <a:r>
              <a:rPr lang="zh-CN" altLang="en-US" sz="3600" b="1">
                <a:solidFill>
                  <a:srgbClr val="000066"/>
                </a:solidFill>
                <a:latin typeface="隶书" panose="02010509060101010101" pitchFamily="49" charset="-122"/>
                <a:ea typeface="隶书" panose="02010509060101010101" pitchFamily="49" charset="-122"/>
              </a:rPr>
              <a:t>猪瘟（</a:t>
            </a:r>
            <a:r>
              <a:rPr lang="en-US" altLang="zh-CN" sz="3600" b="1">
                <a:solidFill>
                  <a:srgbClr val="000066"/>
                </a:solidFill>
                <a:latin typeface="隶书" panose="02010509060101010101" pitchFamily="49" charset="-122"/>
                <a:ea typeface="隶书" panose="02010509060101010101" pitchFamily="49" charset="-122"/>
              </a:rPr>
              <a:t>SF</a:t>
            </a:r>
            <a:r>
              <a:rPr lang="zh-CN" altLang="en-US" sz="3600" b="1">
                <a:solidFill>
                  <a:srgbClr val="000066"/>
                </a:solidFill>
                <a:latin typeface="隶书" panose="02010509060101010101" pitchFamily="49" charset="-122"/>
                <a:ea typeface="隶书" panose="02010509060101010101" pitchFamily="49" charset="-122"/>
              </a:rPr>
              <a:t>或</a:t>
            </a:r>
            <a:r>
              <a:rPr lang="en-US" altLang="zh-CN" sz="3600" b="1">
                <a:solidFill>
                  <a:srgbClr val="000066"/>
                </a:solidFill>
                <a:latin typeface="隶书" panose="02010509060101010101" pitchFamily="49" charset="-122"/>
                <a:ea typeface="隶书" panose="02010509060101010101" pitchFamily="49" charset="-122"/>
              </a:rPr>
              <a:t>HC</a:t>
            </a:r>
            <a:r>
              <a:rPr lang="zh-CN" altLang="en-US" sz="3600" b="1">
                <a:solidFill>
                  <a:srgbClr val="000066"/>
                </a:solidFill>
                <a:latin typeface="隶书" panose="02010509060101010101" pitchFamily="49" charset="-122"/>
                <a:ea typeface="隶书" panose="02010509060101010101" pitchFamily="49" charset="-122"/>
              </a:rPr>
              <a:t>）是由黄病毒科瘟病毒属的猪瘟病毒引起的猪的高度致死性烈性传染病。</a:t>
            </a:r>
          </a:p>
          <a:p>
            <a:pPr eaLnBrk="1" hangingPunct="1"/>
            <a:r>
              <a:rPr lang="zh-CN" altLang="en-US" sz="3600" b="1">
                <a:solidFill>
                  <a:srgbClr val="FF0066"/>
                </a:solidFill>
                <a:latin typeface="隶书" panose="02010509060101010101" pitchFamily="49" charset="-122"/>
                <a:ea typeface="隶书" panose="02010509060101010101" pitchFamily="49" charset="-122"/>
              </a:rPr>
              <a:t>特征：</a:t>
            </a:r>
            <a:r>
              <a:rPr lang="zh-CN" altLang="en-US" sz="3600" b="1">
                <a:solidFill>
                  <a:srgbClr val="000000"/>
                </a:solidFill>
                <a:ea typeface="隶书" panose="02010509060101010101" pitchFamily="49" charset="-122"/>
              </a:rPr>
              <a:t>高热稽留、全身广泛性出血，呈现败血症状或者母猪繁殖障碍。</a:t>
            </a:r>
          </a:p>
          <a:p>
            <a:pPr eaLnBrk="1" hangingPunct="1"/>
            <a:r>
              <a:rPr lang="zh-CN" altLang="en-US" sz="3600" b="1">
                <a:solidFill>
                  <a:schemeClr val="tx2"/>
                </a:solidFill>
                <a:latin typeface="隶书" panose="02010509060101010101" pitchFamily="49" charset="-122"/>
                <a:ea typeface="隶书" panose="02010509060101010101" pitchFamily="49" charset="-122"/>
              </a:rPr>
              <a:t>严重危害全球养猪业。世界动物卫生组织（</a:t>
            </a:r>
            <a:r>
              <a:rPr lang="en-US" altLang="zh-CN" sz="3600" b="1">
                <a:solidFill>
                  <a:schemeClr val="tx2"/>
                </a:solidFill>
                <a:latin typeface="隶书" panose="02010509060101010101" pitchFamily="49" charset="-122"/>
                <a:ea typeface="隶书" panose="02010509060101010101" pitchFamily="49" charset="-122"/>
              </a:rPr>
              <a:t>OIE</a:t>
            </a:r>
            <a:r>
              <a:rPr lang="zh-CN" altLang="en-US" sz="3600" b="1">
                <a:solidFill>
                  <a:schemeClr val="tx2"/>
                </a:solidFill>
                <a:latin typeface="隶书" panose="02010509060101010101" pitchFamily="49" charset="-122"/>
                <a:ea typeface="隶书" panose="02010509060101010101" pitchFamily="49" charset="-122"/>
              </a:rPr>
              <a:t>）将其列入</a:t>
            </a:r>
            <a:r>
              <a:rPr lang="en-US" altLang="zh-CN" sz="3600" b="1">
                <a:solidFill>
                  <a:schemeClr val="tx2"/>
                </a:solidFill>
                <a:latin typeface="隶书" panose="02010509060101010101" pitchFamily="49" charset="-122"/>
                <a:ea typeface="隶书" panose="02010509060101010101" pitchFamily="49" charset="-122"/>
              </a:rPr>
              <a:t>A</a:t>
            </a:r>
            <a:r>
              <a:rPr lang="zh-CN" altLang="en-US" sz="3600" b="1">
                <a:solidFill>
                  <a:schemeClr val="tx2"/>
                </a:solidFill>
                <a:latin typeface="隶书" panose="02010509060101010101" pitchFamily="49" charset="-122"/>
                <a:ea typeface="隶书" panose="02010509060101010101" pitchFamily="49" charset="-122"/>
              </a:rPr>
              <a:t>类传染病，我国将其列为一类动物疫病。</a:t>
            </a:r>
          </a:p>
        </p:txBody>
      </p:sp>
      <p:pic>
        <p:nvPicPr>
          <p:cNvPr id="5123"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2" descr="next page">
            <a:hlinkClick r:id="" action="ppaction://noaction"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16" descr="back">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26400" y="55118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body" idx="1"/>
          </p:nvPr>
        </p:nvSpPr>
        <p:spPr>
          <a:xfrm>
            <a:off x="1363663" y="827088"/>
            <a:ext cx="6824662" cy="4964112"/>
          </a:xfrm>
        </p:spPr>
        <p:txBody>
          <a:bodyPr/>
          <a:lstStyle/>
          <a:p>
            <a:pPr eaLnBrk="1" hangingPunct="1">
              <a:lnSpc>
                <a:spcPct val="150000"/>
              </a:lnSpc>
              <a:spcBef>
                <a:spcPct val="0"/>
              </a:spcBef>
              <a:defRPr/>
            </a:pPr>
            <a:r>
              <a:rPr lang="zh-CN" altLang="en-US" sz="4000" b="1" dirty="0">
                <a:solidFill>
                  <a:srgbClr val="C00000"/>
                </a:solidFill>
                <a:effectLst>
                  <a:outerShdw blurRad="38100" dist="38100" dir="2700000" algn="tl">
                    <a:srgbClr val="000000">
                      <a:alpha val="43137"/>
                    </a:srgbClr>
                  </a:outerShdw>
                </a:effectLst>
                <a:ea typeface="隶书" panose="02010509060101010101" pitchFamily="49" charset="-122"/>
              </a:rPr>
              <a:t>导致猪瘟发生的主要原因</a:t>
            </a:r>
            <a:r>
              <a:rPr lang="zh-CN" altLang="en-US" sz="4000" b="1" dirty="0">
                <a:solidFill>
                  <a:srgbClr val="C00000"/>
                </a:solidFill>
                <a:effectLst>
                  <a:outerShdw blurRad="38100" dist="38100" dir="2700000" algn="tl">
                    <a:srgbClr val="000000">
                      <a:alpha val="43137"/>
                    </a:srgbClr>
                  </a:outerShdw>
                </a:effectLst>
              </a:rPr>
              <a:t> </a:t>
            </a:r>
            <a:r>
              <a:rPr lang="en-US" altLang="zh-CN" sz="4000" b="1" dirty="0">
                <a:solidFill>
                  <a:srgbClr val="C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a:t>
            </a:r>
          </a:p>
          <a:p>
            <a:pPr lvl="1" eaLnBrk="1" hangingPunct="1">
              <a:lnSpc>
                <a:spcPct val="150000"/>
              </a:lnSpc>
              <a:defRPr/>
            </a:pP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疫苗保管和使用过程不规范；</a:t>
            </a:r>
          </a:p>
          <a:p>
            <a:pPr lvl="1" eaLnBrk="1" hangingPunct="1">
              <a:lnSpc>
                <a:spcPct val="150000"/>
              </a:lnSpc>
              <a:defRPr/>
            </a:pP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免疫程序不合理；</a:t>
            </a:r>
          </a:p>
          <a:p>
            <a:pPr lvl="1" eaLnBrk="1" hangingPunct="1">
              <a:lnSpc>
                <a:spcPct val="150000"/>
              </a:lnSpc>
              <a:defRPr/>
            </a:pP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饲料霉变或营养价值不全面；</a:t>
            </a:r>
          </a:p>
          <a:p>
            <a:pPr lvl="1" eaLnBrk="1" hangingPunct="1">
              <a:lnSpc>
                <a:spcPct val="150000"/>
              </a:lnSpc>
              <a:defRPr/>
            </a:pPr>
            <a:r>
              <a:rPr lang="zh-CN" altLang="en-US" sz="3600" b="1" dirty="0">
                <a:solidFill>
                  <a:srgbClr val="000066"/>
                </a:solidFill>
                <a:effectLst>
                  <a:outerShdw blurRad="38100" dist="38100" dir="2700000" algn="tl">
                    <a:srgbClr val="000000">
                      <a:alpha val="43137"/>
                    </a:srgbClr>
                  </a:outerShdw>
                </a:effectLst>
                <a:ea typeface="隶书" panose="02010509060101010101" pitchFamily="49" charset="-122"/>
              </a:rPr>
              <a:t>免疫抑制疾病的发生。</a:t>
            </a:r>
          </a:p>
        </p:txBody>
      </p:sp>
      <p:pic>
        <p:nvPicPr>
          <p:cNvPr id="35843" name="Picture 3"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4"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5"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6"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7"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8"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3"/>
          <p:cNvSpPr>
            <a:spLocks noGrp="1" noRot="1" noChangeArrowheads="1"/>
          </p:cNvSpPr>
          <p:nvPr>
            <p:ph type="body" idx="1"/>
          </p:nvPr>
        </p:nvSpPr>
        <p:spPr>
          <a:xfrm>
            <a:off x="1219200" y="685800"/>
            <a:ext cx="7543800" cy="5867400"/>
          </a:xfrm>
        </p:spPr>
        <p:txBody>
          <a:bodyPr/>
          <a:lstStyle/>
          <a:p>
            <a:pPr eaLnBrk="1" hangingPunct="1">
              <a:spcBef>
                <a:spcPct val="10000"/>
              </a:spcBef>
            </a:pPr>
            <a:r>
              <a:rPr lang="zh-CN" altLang="en-US" b="1">
                <a:solidFill>
                  <a:srgbClr val="FF0066"/>
                </a:solidFill>
                <a:latin typeface="隶书" panose="02010509060101010101" pitchFamily="49" charset="-122"/>
                <a:ea typeface="隶书" panose="02010509060101010101" pitchFamily="49" charset="-122"/>
              </a:rPr>
              <a:t>猪瘟病毒</a:t>
            </a:r>
          </a:p>
          <a:p>
            <a:pPr lvl="1" eaLnBrk="1" hangingPunct="1">
              <a:spcBef>
                <a:spcPct val="10000"/>
              </a:spcBef>
            </a:pPr>
            <a:r>
              <a:rPr lang="zh-CN" altLang="en-US" b="1">
                <a:solidFill>
                  <a:srgbClr val="000066"/>
                </a:solidFill>
                <a:latin typeface="隶书" panose="02010509060101010101" pitchFamily="49" charset="-122"/>
                <a:ea typeface="隶书" panose="02010509060101010101" pitchFamily="49" charset="-122"/>
              </a:rPr>
              <a:t>黄病毒科瘟病毒属，单股</a:t>
            </a:r>
            <a:r>
              <a:rPr lang="en-US" altLang="zh-CN" b="1">
                <a:solidFill>
                  <a:srgbClr val="000066"/>
                </a:solidFill>
                <a:latin typeface="隶书" panose="02010509060101010101" pitchFamily="49" charset="-122"/>
                <a:ea typeface="隶书" panose="02010509060101010101" pitchFamily="49" charset="-122"/>
              </a:rPr>
              <a:t>RNA</a:t>
            </a:r>
            <a:r>
              <a:rPr lang="zh-CN" altLang="en-US" b="1">
                <a:solidFill>
                  <a:srgbClr val="000066"/>
                </a:solidFill>
                <a:latin typeface="隶书" panose="02010509060101010101" pitchFamily="49" charset="-122"/>
                <a:ea typeface="隶书" panose="02010509060101010101" pitchFamily="49" charset="-122"/>
              </a:rPr>
              <a:t>病毒。</a:t>
            </a:r>
          </a:p>
          <a:p>
            <a:pPr eaLnBrk="1" hangingPunct="1">
              <a:spcBef>
                <a:spcPct val="10000"/>
              </a:spcBef>
            </a:pPr>
            <a:r>
              <a:rPr lang="zh-CN" altLang="en-US" b="1">
                <a:solidFill>
                  <a:srgbClr val="FF0066"/>
                </a:solidFill>
                <a:ea typeface="隶书" panose="02010509060101010101" pitchFamily="49" charset="-122"/>
              </a:rPr>
              <a:t>体内分布：</a:t>
            </a:r>
            <a:r>
              <a:rPr lang="zh-CN" altLang="en-US" b="1">
                <a:solidFill>
                  <a:schemeClr val="tx2"/>
                </a:solidFill>
                <a:ea typeface="隶书" panose="02010509060101010101" pitchFamily="49" charset="-122"/>
              </a:rPr>
              <a:t>病猪全身体液和各种组织器官，以脾脏、淋巴结及血液含病毒最高。</a:t>
            </a:r>
            <a:endParaRPr lang="zh-CN" altLang="en-US" sz="2800">
              <a:solidFill>
                <a:schemeClr val="tx2"/>
              </a:solidFill>
              <a:latin typeface="Times New Roman" panose="02020603050405020304" pitchFamily="18" charset="0"/>
              <a:ea typeface="隶书" panose="02010509060101010101" pitchFamily="49" charset="-122"/>
            </a:endParaRPr>
          </a:p>
          <a:p>
            <a:pPr eaLnBrk="1" hangingPunct="1">
              <a:spcBef>
                <a:spcPct val="10000"/>
              </a:spcBef>
            </a:pPr>
            <a:r>
              <a:rPr lang="zh-CN" altLang="en-US" b="1">
                <a:solidFill>
                  <a:srgbClr val="FF0066"/>
                </a:solidFill>
                <a:latin typeface="Times New Roman" panose="02020603050405020304" pitchFamily="18" charset="0"/>
                <a:ea typeface="隶书" panose="02010509060101010101" pitchFamily="49" charset="-122"/>
              </a:rPr>
              <a:t>血清型：</a:t>
            </a:r>
            <a:r>
              <a:rPr lang="zh-CN" altLang="en-US" b="1">
                <a:solidFill>
                  <a:srgbClr val="000066"/>
                </a:solidFill>
                <a:latin typeface="Times New Roman" panose="02020603050405020304" pitchFamily="18" charset="0"/>
                <a:ea typeface="隶书" panose="02010509060101010101" pitchFamily="49" charset="-122"/>
              </a:rPr>
              <a:t>只有一个血清型，但毒力差异大。</a:t>
            </a:r>
          </a:p>
          <a:p>
            <a:pPr eaLnBrk="1" hangingPunct="1">
              <a:spcBef>
                <a:spcPct val="10000"/>
              </a:spcBef>
            </a:pPr>
            <a:r>
              <a:rPr lang="zh-CN" altLang="en-US" b="1">
                <a:solidFill>
                  <a:srgbClr val="FF0066"/>
                </a:solidFill>
                <a:ea typeface="隶书" panose="02010509060101010101" pitchFamily="49" charset="-122"/>
              </a:rPr>
              <a:t>抵抗力：</a:t>
            </a:r>
          </a:p>
          <a:p>
            <a:pPr lvl="1" eaLnBrk="1" hangingPunct="1">
              <a:spcBef>
                <a:spcPct val="10000"/>
              </a:spcBef>
            </a:pPr>
            <a:r>
              <a:rPr lang="zh-CN" altLang="en-US" b="1">
                <a:solidFill>
                  <a:srgbClr val="000066"/>
                </a:solidFill>
                <a:latin typeface="隶书" panose="02010509060101010101" pitchFamily="49" charset="-122"/>
                <a:ea typeface="隶书" panose="02010509060101010101" pitchFamily="49" charset="-122"/>
              </a:rPr>
              <a:t>耐低温，对温热抵抗力不强，腐败易灭活。</a:t>
            </a:r>
          </a:p>
          <a:p>
            <a:pPr lvl="1" eaLnBrk="1" hangingPunct="1">
              <a:spcBef>
                <a:spcPct val="10000"/>
              </a:spcBef>
            </a:pPr>
            <a:r>
              <a:rPr lang="zh-CN" altLang="en-US" b="1">
                <a:solidFill>
                  <a:schemeClr val="accent2"/>
                </a:solidFill>
                <a:latin typeface="隶书" panose="02010509060101010101" pitchFamily="49" charset="-122"/>
                <a:ea typeface="隶书" panose="02010509060101010101" pitchFamily="49" charset="-122"/>
              </a:rPr>
              <a:t>较好消毒药：</a:t>
            </a:r>
            <a:r>
              <a:rPr lang="en-US" altLang="zh-CN" b="1">
                <a:solidFill>
                  <a:srgbClr val="000066"/>
                </a:solidFill>
                <a:latin typeface="宋体" panose="02010600030101010101" pitchFamily="2" charset="-122"/>
              </a:rPr>
              <a:t>2</a:t>
            </a:r>
            <a:r>
              <a:rPr lang="zh-CN" altLang="en-US" b="1">
                <a:solidFill>
                  <a:srgbClr val="000066"/>
                </a:solidFill>
                <a:latin typeface="宋体" panose="02010600030101010101" pitchFamily="2" charset="-122"/>
              </a:rPr>
              <a:t>～</a:t>
            </a:r>
            <a:r>
              <a:rPr lang="en-US" altLang="zh-CN" b="1">
                <a:solidFill>
                  <a:srgbClr val="000066"/>
                </a:solidFill>
                <a:latin typeface="宋体" panose="02010600030101010101" pitchFamily="2" charset="-122"/>
              </a:rPr>
              <a:t>3%</a:t>
            </a:r>
            <a:r>
              <a:rPr lang="zh-CN" altLang="en-US" b="1">
                <a:solidFill>
                  <a:srgbClr val="000066"/>
                </a:solidFill>
                <a:latin typeface="隶书" panose="02010509060101010101" pitchFamily="49" charset="-122"/>
                <a:ea typeface="隶书" panose="02010509060101010101" pitchFamily="49" charset="-122"/>
              </a:rPr>
              <a:t>氢氧化钠，</a:t>
            </a:r>
            <a:r>
              <a:rPr lang="en-US" altLang="zh-CN" b="1">
                <a:solidFill>
                  <a:srgbClr val="000066"/>
                </a:solidFill>
                <a:latin typeface="宋体" panose="02010600030101010101" pitchFamily="2" charset="-122"/>
              </a:rPr>
              <a:t>5</a:t>
            </a:r>
            <a:r>
              <a:rPr lang="zh-CN" altLang="en-US" b="1">
                <a:solidFill>
                  <a:srgbClr val="000066"/>
                </a:solidFill>
                <a:latin typeface="宋体" panose="02010600030101010101" pitchFamily="2" charset="-122"/>
              </a:rPr>
              <a:t>～</a:t>
            </a:r>
            <a:r>
              <a:rPr lang="en-US" altLang="zh-CN" b="1">
                <a:solidFill>
                  <a:srgbClr val="000066"/>
                </a:solidFill>
                <a:latin typeface="宋体" panose="02010600030101010101" pitchFamily="2" charset="-122"/>
              </a:rPr>
              <a:t>10%</a:t>
            </a:r>
            <a:r>
              <a:rPr lang="zh-CN" altLang="en-US" b="1">
                <a:solidFill>
                  <a:srgbClr val="000066"/>
                </a:solidFill>
                <a:latin typeface="隶书" panose="02010509060101010101" pitchFamily="49" charset="-122"/>
                <a:ea typeface="隶书" panose="02010509060101010101" pitchFamily="49" charset="-122"/>
              </a:rPr>
              <a:t>石灰乳，</a:t>
            </a:r>
            <a:r>
              <a:rPr lang="en-US" altLang="zh-CN" b="1">
                <a:solidFill>
                  <a:srgbClr val="000066"/>
                </a:solidFill>
                <a:latin typeface="宋体" panose="02010600030101010101" pitchFamily="2" charset="-122"/>
              </a:rPr>
              <a:t>3</a:t>
            </a:r>
            <a:r>
              <a:rPr lang="zh-CN" altLang="en-US" b="1">
                <a:solidFill>
                  <a:srgbClr val="000066"/>
                </a:solidFill>
                <a:latin typeface="宋体" panose="02010600030101010101" pitchFamily="2" charset="-122"/>
              </a:rPr>
              <a:t>～</a:t>
            </a:r>
            <a:r>
              <a:rPr lang="en-US" altLang="zh-CN" b="1">
                <a:solidFill>
                  <a:srgbClr val="000066"/>
                </a:solidFill>
                <a:latin typeface="宋体" panose="02010600030101010101" pitchFamily="2" charset="-122"/>
              </a:rPr>
              <a:t>5%</a:t>
            </a:r>
            <a:r>
              <a:rPr lang="zh-CN" altLang="en-US" b="1">
                <a:solidFill>
                  <a:srgbClr val="000066"/>
                </a:solidFill>
                <a:latin typeface="隶书" panose="02010509060101010101" pitchFamily="49" charset="-122"/>
                <a:ea typeface="隶书" panose="02010509060101010101" pitchFamily="49" charset="-122"/>
              </a:rPr>
              <a:t>来苏儿，百毒杀（带猪消毒）。</a:t>
            </a:r>
            <a:r>
              <a:rPr lang="zh-CN" altLang="en-US">
                <a:solidFill>
                  <a:srgbClr val="000066"/>
                </a:solidFill>
                <a:latin typeface="隶书" panose="02010509060101010101" pitchFamily="49" charset="-122"/>
                <a:ea typeface="隶书" panose="02010509060101010101" pitchFamily="49" charset="-122"/>
              </a:rPr>
              <a:t> </a:t>
            </a:r>
          </a:p>
        </p:txBody>
      </p:sp>
      <p:pic>
        <p:nvPicPr>
          <p:cNvPr id="6147"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533400"/>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2" descr="next page">
            <a:hlinkClick r:id="" action="ppaction://noaction"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562600"/>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17" descr="back">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85931" y="5715000"/>
            <a:ext cx="812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3"/>
          <p:cNvSpPr>
            <a:spLocks noGrp="1" noRot="1" noChangeArrowheads="1"/>
          </p:cNvSpPr>
          <p:nvPr>
            <p:ph type="body" idx="1"/>
          </p:nvPr>
        </p:nvSpPr>
        <p:spPr>
          <a:xfrm>
            <a:off x="1219200" y="457200"/>
            <a:ext cx="7620000" cy="6019800"/>
          </a:xfrm>
        </p:spPr>
        <p:txBody>
          <a:bodyPr/>
          <a:lstStyle/>
          <a:p>
            <a:pPr eaLnBrk="1" hangingPunct="1">
              <a:spcBef>
                <a:spcPct val="10000"/>
              </a:spcBef>
            </a:pPr>
            <a:r>
              <a:rPr lang="zh-CN" altLang="en-US" sz="2800" b="1">
                <a:solidFill>
                  <a:srgbClr val="FF0066"/>
                </a:solidFill>
                <a:latin typeface="隶书" panose="02010509060101010101" pitchFamily="49" charset="-122"/>
                <a:ea typeface="隶书" panose="02010509060101010101" pitchFamily="49" charset="-122"/>
              </a:rPr>
              <a:t>易感动物：</a:t>
            </a:r>
          </a:p>
          <a:p>
            <a:pPr lvl="1" eaLnBrk="1" hangingPunct="1">
              <a:spcBef>
                <a:spcPct val="10000"/>
              </a:spcBef>
            </a:pPr>
            <a:r>
              <a:rPr lang="zh-CN" altLang="en-US" sz="2400" b="1">
                <a:solidFill>
                  <a:schemeClr val="tx2"/>
                </a:solidFill>
                <a:latin typeface="隶书" panose="02010509060101010101" pitchFamily="49" charset="-122"/>
                <a:ea typeface="隶书" panose="02010509060101010101" pitchFamily="49" charset="-122"/>
              </a:rPr>
              <a:t>猪（家猪和野猪）。</a:t>
            </a:r>
          </a:p>
          <a:p>
            <a:pPr lvl="1" eaLnBrk="1" hangingPunct="1">
              <a:spcBef>
                <a:spcPct val="10000"/>
              </a:spcBef>
            </a:pPr>
            <a:r>
              <a:rPr lang="zh-CN" altLang="en-US" sz="2400" b="1">
                <a:solidFill>
                  <a:schemeClr val="tx2"/>
                </a:solidFill>
                <a:latin typeface="隶书" panose="02010509060101010101" pitchFamily="49" charset="-122"/>
                <a:ea typeface="隶书" panose="02010509060101010101" pitchFamily="49" charset="-122"/>
              </a:rPr>
              <a:t>侵入门户：扁桃体。</a:t>
            </a:r>
          </a:p>
          <a:p>
            <a:pPr lvl="1" eaLnBrk="1" hangingPunct="1">
              <a:spcBef>
                <a:spcPct val="10000"/>
              </a:spcBef>
            </a:pPr>
            <a:r>
              <a:rPr lang="zh-CN" altLang="en-US" sz="2400" b="1">
                <a:solidFill>
                  <a:schemeClr val="tx2"/>
                </a:solidFill>
                <a:latin typeface="隶书" panose="02010509060101010101" pitchFamily="49" charset="-122"/>
                <a:ea typeface="隶书" panose="02010509060101010101" pitchFamily="49" charset="-122"/>
              </a:rPr>
              <a:t>家兔可通过连续几代可以感染但不发病。</a:t>
            </a:r>
          </a:p>
          <a:p>
            <a:pPr eaLnBrk="1" hangingPunct="1">
              <a:spcBef>
                <a:spcPct val="10000"/>
              </a:spcBef>
            </a:pPr>
            <a:r>
              <a:rPr lang="zh-CN" altLang="en-US" sz="2800" b="1">
                <a:solidFill>
                  <a:srgbClr val="FF0066"/>
                </a:solidFill>
                <a:latin typeface="隶书" panose="02010509060101010101" pitchFamily="49" charset="-122"/>
                <a:ea typeface="隶书" panose="02010509060101010101" pitchFamily="49" charset="-122"/>
              </a:rPr>
              <a:t>传染源：</a:t>
            </a:r>
            <a:r>
              <a:rPr lang="zh-CN" altLang="en-US" sz="2800" b="1">
                <a:solidFill>
                  <a:schemeClr val="tx2"/>
                </a:solidFill>
                <a:ea typeface="隶书" panose="02010509060101010101" pitchFamily="49" charset="-122"/>
              </a:rPr>
              <a:t>病猪和带毒猪（持续感染猪可终身带毒）。</a:t>
            </a:r>
            <a:endParaRPr lang="zh-CN" altLang="en-US" sz="2800" b="1">
              <a:solidFill>
                <a:schemeClr val="tx2"/>
              </a:solidFill>
              <a:latin typeface="隶书" panose="02010509060101010101" pitchFamily="49" charset="-122"/>
              <a:ea typeface="隶书" panose="02010509060101010101" pitchFamily="49" charset="-122"/>
            </a:endParaRPr>
          </a:p>
          <a:p>
            <a:pPr eaLnBrk="1" hangingPunct="1">
              <a:spcBef>
                <a:spcPct val="10000"/>
              </a:spcBef>
            </a:pPr>
            <a:r>
              <a:rPr lang="zh-CN" altLang="en-US" sz="2800" b="1">
                <a:solidFill>
                  <a:srgbClr val="FF0066"/>
                </a:solidFill>
                <a:latin typeface="隶书" panose="02010509060101010101" pitchFamily="49" charset="-122"/>
                <a:ea typeface="隶书" panose="02010509060101010101" pitchFamily="49" charset="-122"/>
              </a:rPr>
              <a:t>传播途径：</a:t>
            </a:r>
          </a:p>
          <a:p>
            <a:pPr lvl="1" eaLnBrk="1" hangingPunct="1">
              <a:spcBef>
                <a:spcPct val="10000"/>
              </a:spcBef>
            </a:pPr>
            <a:r>
              <a:rPr lang="zh-CN" altLang="en-US" sz="2400" b="1">
                <a:solidFill>
                  <a:schemeClr val="tx2"/>
                </a:solidFill>
                <a:latin typeface="隶书" panose="02010509060101010101" pitchFamily="49" charset="-122"/>
                <a:ea typeface="隶书" panose="02010509060101010101" pitchFamily="49" charset="-122"/>
              </a:rPr>
              <a:t>口鼻传播：</a:t>
            </a:r>
            <a:r>
              <a:rPr lang="zh-CN" altLang="en-US" sz="2400" b="1">
                <a:solidFill>
                  <a:srgbClr val="000000"/>
                </a:solidFill>
                <a:latin typeface="隶书" panose="02010509060101010101" pitchFamily="49" charset="-122"/>
                <a:ea typeface="隶书" panose="02010509060101010101" pitchFamily="49" charset="-122"/>
              </a:rPr>
              <a:t>直接接触或食入受污染的饲料。特别是未经煮沸消毒剂的带毒残羹剩菜更有感染力。</a:t>
            </a:r>
          </a:p>
          <a:p>
            <a:pPr lvl="1" eaLnBrk="1" hangingPunct="1">
              <a:spcBef>
                <a:spcPct val="10000"/>
              </a:spcBef>
            </a:pPr>
            <a:r>
              <a:rPr lang="zh-CN" altLang="en-US" sz="2400" b="1">
                <a:solidFill>
                  <a:schemeClr val="tx2"/>
                </a:solidFill>
                <a:ea typeface="隶书" panose="02010509060101010101" pitchFamily="49" charset="-122"/>
              </a:rPr>
              <a:t>精液传播</a:t>
            </a:r>
            <a:r>
              <a:rPr lang="zh-CN" altLang="en-US" sz="2400">
                <a:solidFill>
                  <a:schemeClr val="tx2"/>
                </a:solidFill>
              </a:rPr>
              <a:t>。</a:t>
            </a:r>
          </a:p>
          <a:p>
            <a:pPr lvl="1" eaLnBrk="1" hangingPunct="1">
              <a:spcBef>
                <a:spcPct val="10000"/>
              </a:spcBef>
            </a:pPr>
            <a:r>
              <a:rPr lang="zh-CN" altLang="en-US" sz="2400" b="1">
                <a:solidFill>
                  <a:schemeClr val="tx2"/>
                </a:solidFill>
                <a:ea typeface="隶书" panose="02010509060101010101" pitchFamily="49" charset="-122"/>
              </a:rPr>
              <a:t>胎盘传播：</a:t>
            </a:r>
            <a:r>
              <a:rPr lang="zh-CN" altLang="en-US" sz="2400" b="1">
                <a:solidFill>
                  <a:srgbClr val="000000"/>
                </a:solidFill>
                <a:ea typeface="隶书" panose="02010509060101010101" pitchFamily="49" charset="-122"/>
              </a:rPr>
              <a:t>可通过胎盘垂直传播。胚胎期感染后出生的仔猪表面健康，但对猪瘟疫苗发生免疫耐受，免疫后不能产生特异性抗体，并持续数月排出大量的猪瘟病毒。</a:t>
            </a:r>
            <a:endParaRPr lang="zh-CN" altLang="en-US" sz="2400">
              <a:solidFill>
                <a:srgbClr val="000000"/>
              </a:solidFill>
              <a:latin typeface="隶书" panose="02010509060101010101" pitchFamily="49" charset="-122"/>
              <a:ea typeface="隶书" panose="02010509060101010101" pitchFamily="49" charset="-122"/>
            </a:endParaRPr>
          </a:p>
        </p:txBody>
      </p:sp>
      <p:pic>
        <p:nvPicPr>
          <p:cNvPr id="7171" name="Picture 10"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11"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2"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3"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4"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15"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Rot="1" noChangeArrowheads="1"/>
          </p:cNvSpPr>
          <p:nvPr>
            <p:ph type="body" idx="1"/>
          </p:nvPr>
        </p:nvSpPr>
        <p:spPr>
          <a:xfrm>
            <a:off x="1219200" y="838200"/>
            <a:ext cx="7391400" cy="5257800"/>
          </a:xfrm>
        </p:spPr>
        <p:txBody>
          <a:bodyPr/>
          <a:lstStyle/>
          <a:p>
            <a:pPr eaLnBrk="1" hangingPunct="1">
              <a:lnSpc>
                <a:spcPct val="90000"/>
              </a:lnSpc>
            </a:pPr>
            <a:r>
              <a:rPr lang="zh-CN" altLang="en-US" b="1">
                <a:solidFill>
                  <a:srgbClr val="FF0066"/>
                </a:solidFill>
                <a:ea typeface="隶书" panose="02010509060101010101" pitchFamily="49" charset="-122"/>
              </a:rPr>
              <a:t>季节性及流行规律：</a:t>
            </a:r>
          </a:p>
          <a:p>
            <a:pPr lvl="1" eaLnBrk="1" hangingPunct="1">
              <a:lnSpc>
                <a:spcPct val="90000"/>
              </a:lnSpc>
            </a:pPr>
            <a:r>
              <a:rPr lang="zh-CN" altLang="en-US" b="1">
                <a:solidFill>
                  <a:srgbClr val="000000"/>
                </a:solidFill>
                <a:latin typeface="隶书" panose="02010509060101010101" pitchFamily="49" charset="-122"/>
                <a:ea typeface="隶书" panose="02010509060101010101" pitchFamily="49" charset="-122"/>
              </a:rPr>
              <a:t>一年四季均可发生。</a:t>
            </a:r>
          </a:p>
          <a:p>
            <a:pPr lvl="1" eaLnBrk="1" hangingPunct="1">
              <a:lnSpc>
                <a:spcPct val="90000"/>
              </a:lnSpc>
            </a:pPr>
            <a:r>
              <a:rPr lang="zh-CN" altLang="en-US" b="1">
                <a:solidFill>
                  <a:srgbClr val="000000"/>
                </a:solidFill>
                <a:latin typeface="隶书" panose="02010509060101010101" pitchFamily="49" charset="-122"/>
                <a:ea typeface="隶书" panose="02010509060101010101" pitchFamily="49" charset="-122"/>
              </a:rPr>
              <a:t>新疫区呈流行性，发病率死亡率均高达</a:t>
            </a:r>
            <a:r>
              <a:rPr lang="en-US" altLang="zh-CN" b="1">
                <a:solidFill>
                  <a:srgbClr val="000000"/>
                </a:solidFill>
                <a:latin typeface="隶书" panose="02010509060101010101" pitchFamily="49" charset="-122"/>
                <a:ea typeface="隶书" panose="02010509060101010101" pitchFamily="49" charset="-122"/>
              </a:rPr>
              <a:t>90%</a:t>
            </a:r>
            <a:r>
              <a:rPr lang="zh-CN" altLang="en-US" b="1">
                <a:solidFill>
                  <a:srgbClr val="000000"/>
                </a:solidFill>
                <a:latin typeface="隶书" panose="02010509060101010101" pitchFamily="49" charset="-122"/>
                <a:ea typeface="隶书" panose="02010509060101010101" pitchFamily="49" charset="-122"/>
              </a:rPr>
              <a:t>以上。</a:t>
            </a:r>
          </a:p>
          <a:p>
            <a:pPr lvl="1" eaLnBrk="1" hangingPunct="1">
              <a:lnSpc>
                <a:spcPct val="90000"/>
              </a:lnSpc>
            </a:pPr>
            <a:r>
              <a:rPr lang="zh-CN" altLang="en-US" b="1">
                <a:solidFill>
                  <a:srgbClr val="000000"/>
                </a:solidFill>
                <a:latin typeface="隶书" panose="02010509060101010101" pitchFamily="49" charset="-122"/>
                <a:ea typeface="隶书" panose="02010509060101010101" pitchFamily="49" charset="-122"/>
              </a:rPr>
              <a:t>老疫区发病率死亡率低，仔猪常并发副伤寒及其他病毒、细菌感染成为综合症。</a:t>
            </a:r>
          </a:p>
          <a:p>
            <a:pPr eaLnBrk="1" hangingPunct="1">
              <a:lnSpc>
                <a:spcPct val="90000"/>
              </a:lnSpc>
            </a:pPr>
            <a:r>
              <a:rPr lang="zh-CN" altLang="en-US" b="1">
                <a:solidFill>
                  <a:srgbClr val="FF0066"/>
                </a:solidFill>
                <a:latin typeface="隶书" panose="02010509060101010101" pitchFamily="49" charset="-122"/>
                <a:ea typeface="隶书" panose="02010509060101010101" pitchFamily="49" charset="-122"/>
              </a:rPr>
              <a:t>流行特点：</a:t>
            </a:r>
          </a:p>
          <a:p>
            <a:pPr lvl="1" eaLnBrk="1" hangingPunct="1">
              <a:lnSpc>
                <a:spcPct val="90000"/>
              </a:lnSpc>
            </a:pPr>
            <a:r>
              <a:rPr lang="zh-CN" altLang="en-US" b="1">
                <a:solidFill>
                  <a:schemeClr val="tx2"/>
                </a:solidFill>
                <a:latin typeface="隶书" panose="02010509060101010101" pitchFamily="49" charset="-122"/>
                <a:ea typeface="隶书" panose="02010509060101010101" pitchFamily="49" charset="-122"/>
              </a:rPr>
              <a:t>经过免疫的母猪所产仔猪</a:t>
            </a:r>
            <a:r>
              <a:rPr lang="en-US" altLang="zh-CN" b="1">
                <a:solidFill>
                  <a:schemeClr val="tx2"/>
                </a:solidFill>
                <a:latin typeface="隶书" panose="02010509060101010101" pitchFamily="49" charset="-122"/>
                <a:ea typeface="隶书" panose="02010509060101010101" pitchFamily="49" charset="-122"/>
              </a:rPr>
              <a:t>,1</a:t>
            </a:r>
            <a:r>
              <a:rPr lang="zh-CN" altLang="en-US" b="1">
                <a:solidFill>
                  <a:schemeClr val="tx2"/>
                </a:solidFill>
                <a:latin typeface="隶书" panose="02010509060101010101" pitchFamily="49" charset="-122"/>
                <a:ea typeface="隶书" panose="02010509060101010101" pitchFamily="49" charset="-122"/>
              </a:rPr>
              <a:t>月龄以内很少发病</a:t>
            </a:r>
            <a:r>
              <a:rPr lang="en-US" altLang="zh-CN" b="1">
                <a:solidFill>
                  <a:schemeClr val="tx2"/>
                </a:solidFill>
                <a:latin typeface="隶书" panose="02010509060101010101" pitchFamily="49" charset="-122"/>
                <a:ea typeface="隶书" panose="02010509060101010101" pitchFamily="49" charset="-122"/>
              </a:rPr>
              <a:t>,1</a:t>
            </a:r>
            <a:r>
              <a:rPr lang="zh-CN" altLang="en-US" b="1">
                <a:solidFill>
                  <a:schemeClr val="tx2"/>
                </a:solidFill>
                <a:latin typeface="隶书" panose="02010509060101010101" pitchFamily="49" charset="-122"/>
                <a:ea typeface="隶书" panose="02010509060101010101" pitchFamily="49" charset="-122"/>
              </a:rPr>
              <a:t>月龄以后易感性逐渐增加。繁殖障碍型猪瘟多表现为新生仔猪发病、死亡。猪瘟病毒能引起免疫抑制</a:t>
            </a:r>
            <a:r>
              <a:rPr lang="en-US" altLang="zh-CN" b="1">
                <a:solidFill>
                  <a:schemeClr val="tx2"/>
                </a:solidFill>
                <a:latin typeface="隶书" panose="02010509060101010101" pitchFamily="49" charset="-122"/>
                <a:ea typeface="隶书" panose="02010509060101010101" pitchFamily="49" charset="-122"/>
              </a:rPr>
              <a:t>,</a:t>
            </a:r>
            <a:r>
              <a:rPr lang="zh-CN" altLang="en-US" b="1">
                <a:solidFill>
                  <a:schemeClr val="tx2"/>
                </a:solidFill>
                <a:latin typeface="隶书" panose="02010509060101010101" pitchFamily="49" charset="-122"/>
                <a:ea typeface="隶书" panose="02010509060101010101" pitchFamily="49" charset="-122"/>
              </a:rPr>
              <a:t>发生猪瘟时容易继发或并发猪肺疫、副伤寒等疾病。</a:t>
            </a:r>
          </a:p>
        </p:txBody>
      </p:sp>
      <p:pic>
        <p:nvPicPr>
          <p:cNvPr id="8195" name="Picture 4"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5"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6"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7"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8"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9"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10" descr="back">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80400" y="5795963"/>
            <a:ext cx="660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3"/>
          <p:cNvSpPr>
            <a:spLocks noGrp="1" noRot="1" noChangeArrowheads="1"/>
          </p:cNvSpPr>
          <p:nvPr>
            <p:ph type="body" idx="1"/>
          </p:nvPr>
        </p:nvSpPr>
        <p:spPr>
          <a:xfrm>
            <a:off x="1308100" y="990600"/>
            <a:ext cx="7239000" cy="5383213"/>
          </a:xfrm>
        </p:spPr>
        <p:txBody>
          <a:bodyPr/>
          <a:lstStyle/>
          <a:p>
            <a:pPr eaLnBrk="1" hangingPunct="1">
              <a:defRPr/>
            </a:pPr>
            <a:r>
              <a:rPr lang="zh-CN" altLang="en-US" sz="4000" b="1" dirty="0">
                <a:solidFill>
                  <a:srgbClr val="FF0066"/>
                </a:solidFill>
                <a:effectLst>
                  <a:outerShdw blurRad="38100" dist="38100" dir="2700000" algn="tl">
                    <a:srgbClr val="000000">
                      <a:alpha val="43137"/>
                    </a:srgbClr>
                  </a:outerShdw>
                </a:effectLst>
                <a:latin typeface="Times New Roman" panose="02020603050405020304" pitchFamily="18" charset="0"/>
                <a:ea typeface="隶书" panose="02010509060101010101" pitchFamily="49" charset="-122"/>
              </a:rPr>
              <a:t>潜伏期：</a:t>
            </a:r>
            <a:r>
              <a:rPr lang="en-US" altLang="zh-CN"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4</a:t>
            </a:r>
            <a:r>
              <a:rPr lang="zh-CN" altLang="en-US" sz="4000" b="1" dirty="0">
                <a:solidFill>
                  <a:srgbClr val="000000"/>
                </a:solidFill>
                <a:effectLst>
                  <a:outerShdw blurRad="38100" dist="38100" dir="2700000" algn="tl">
                    <a:srgbClr val="000000">
                      <a:alpha val="43137"/>
                    </a:srgbClr>
                  </a:outerShdw>
                </a:effectLst>
                <a:latin typeface="宋体" panose="02010600030101010101" pitchFamily="2" charset="-122"/>
              </a:rPr>
              <a:t>～</a:t>
            </a:r>
            <a:r>
              <a:rPr lang="en-US" altLang="zh-CN"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21</a:t>
            </a:r>
            <a:r>
              <a:rPr lang="zh-CN" altLang="en-US"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天。最短仅</a:t>
            </a:r>
            <a:r>
              <a:rPr lang="en-US" altLang="zh-CN"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1</a:t>
            </a:r>
            <a:r>
              <a:rPr lang="zh-CN" altLang="en-US" sz="4000" b="1" dirty="0">
                <a:solidFill>
                  <a:srgbClr val="000000"/>
                </a:solidFill>
                <a:effectLst>
                  <a:outerShdw blurRad="38100" dist="38100" dir="2700000" algn="tl">
                    <a:srgbClr val="000000">
                      <a:alpha val="43137"/>
                    </a:srgbClr>
                  </a:outerShdw>
                </a:effectLst>
                <a:latin typeface="宋体" panose="02010600030101010101" pitchFamily="2" charset="-122"/>
              </a:rPr>
              <a:t>～</a:t>
            </a:r>
            <a:r>
              <a:rPr lang="en-US" altLang="zh-CN"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2</a:t>
            </a:r>
            <a:r>
              <a:rPr lang="zh-CN" altLang="en-US"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天，一般为</a:t>
            </a:r>
            <a:r>
              <a:rPr lang="en-US" altLang="zh-CN"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5</a:t>
            </a:r>
            <a:r>
              <a:rPr lang="zh-CN" altLang="en-US" sz="4000" b="1" dirty="0">
                <a:solidFill>
                  <a:srgbClr val="000000"/>
                </a:solidFill>
                <a:effectLst>
                  <a:outerShdw blurRad="38100" dist="38100" dir="2700000" algn="tl">
                    <a:srgbClr val="000000">
                      <a:alpha val="43137"/>
                    </a:srgbClr>
                  </a:outerShdw>
                </a:effectLst>
                <a:latin typeface="宋体" panose="02010600030101010101" pitchFamily="2" charset="-122"/>
              </a:rPr>
              <a:t>～</a:t>
            </a:r>
            <a:r>
              <a:rPr lang="en-US" altLang="zh-CN"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7</a:t>
            </a:r>
            <a:r>
              <a:rPr lang="zh-CN" altLang="en-US" sz="4000"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天。</a:t>
            </a:r>
          </a:p>
          <a:p>
            <a:pPr eaLnBrk="1" hangingPunct="1">
              <a:defRPr/>
            </a:pPr>
            <a:r>
              <a:rPr lang="zh-CN" altLang="en-US" sz="4000" b="1" dirty="0">
                <a:solidFill>
                  <a:srgbClr val="FF0066"/>
                </a:solidFill>
                <a:effectLst>
                  <a:outerShdw blurRad="38100" dist="38100" dir="2700000" algn="tl">
                    <a:srgbClr val="000000">
                      <a:alpha val="43137"/>
                    </a:srgbClr>
                  </a:outerShdw>
                </a:effectLst>
                <a:ea typeface="隶书" panose="02010509060101010101" pitchFamily="49" charset="-122"/>
              </a:rPr>
              <a:t>根据病毒的毒力强弱和发病表现，猪瘟可分为 </a:t>
            </a:r>
            <a:r>
              <a:rPr lang="en-US" altLang="zh-CN" sz="4000" b="1" dirty="0">
                <a:solidFill>
                  <a:srgbClr val="FF0066"/>
                </a:solidFill>
                <a:effectLst>
                  <a:outerShdw blurRad="38100" dist="38100" dir="2700000" algn="tl">
                    <a:srgbClr val="000000">
                      <a:alpha val="43137"/>
                    </a:srgbClr>
                  </a:outerShdw>
                </a:effectLst>
                <a:ea typeface="隶书" panose="02010509060101010101" pitchFamily="49" charset="-122"/>
              </a:rPr>
              <a:t>4 </a:t>
            </a:r>
            <a:r>
              <a:rPr lang="zh-CN" altLang="en-US" sz="4000" b="1" dirty="0">
                <a:solidFill>
                  <a:srgbClr val="FF0066"/>
                </a:solidFill>
                <a:effectLst>
                  <a:outerShdw blurRad="38100" dist="38100" dir="2700000" algn="tl">
                    <a:srgbClr val="000000">
                      <a:alpha val="43137"/>
                    </a:srgbClr>
                  </a:outerShdw>
                </a:effectLst>
                <a:ea typeface="隶书" panose="02010509060101010101" pitchFamily="49" charset="-122"/>
              </a:rPr>
              <a:t>个型：</a:t>
            </a:r>
          </a:p>
          <a:p>
            <a:pPr lvl="1" eaLnBrk="1" hangingPunct="1">
              <a:defRPr/>
            </a:pPr>
            <a:r>
              <a:rPr lang="zh-CN" altLang="en-US" sz="3200" b="1" dirty="0">
                <a:solidFill>
                  <a:srgbClr val="000066"/>
                </a:solidFill>
                <a:latin typeface="Times New Roman" panose="02020603050405020304" pitchFamily="18" charset="0"/>
                <a:ea typeface="隶书" panose="02010509060101010101" pitchFamily="49" charset="-122"/>
              </a:rPr>
              <a:t>急性型</a:t>
            </a:r>
          </a:p>
          <a:p>
            <a:pPr lvl="1" eaLnBrk="1" hangingPunct="1">
              <a:defRPr/>
            </a:pPr>
            <a:r>
              <a:rPr lang="zh-CN" altLang="en-US" sz="3200" b="1" dirty="0">
                <a:solidFill>
                  <a:srgbClr val="000066"/>
                </a:solidFill>
                <a:latin typeface="Times New Roman" panose="02020603050405020304" pitchFamily="18" charset="0"/>
                <a:ea typeface="隶书" panose="02010509060101010101" pitchFamily="49" charset="-122"/>
              </a:rPr>
              <a:t>慢性型</a:t>
            </a:r>
          </a:p>
          <a:p>
            <a:pPr lvl="1" eaLnBrk="1" hangingPunct="1">
              <a:defRPr/>
            </a:pPr>
            <a:r>
              <a:rPr lang="zh-CN" altLang="en-US" sz="3200" b="1" dirty="0">
                <a:solidFill>
                  <a:srgbClr val="000066"/>
                </a:solidFill>
                <a:latin typeface="Times New Roman" panose="02020603050405020304" pitchFamily="18" charset="0"/>
                <a:ea typeface="隶书" panose="02010509060101010101" pitchFamily="49" charset="-122"/>
              </a:rPr>
              <a:t>迟发型</a:t>
            </a:r>
          </a:p>
          <a:p>
            <a:pPr lvl="1" eaLnBrk="1" hangingPunct="1">
              <a:defRPr/>
            </a:pPr>
            <a:r>
              <a:rPr lang="zh-CN" altLang="en-US" sz="3200" b="1" dirty="0">
                <a:solidFill>
                  <a:srgbClr val="000066"/>
                </a:solidFill>
                <a:latin typeface="Times New Roman" panose="02020603050405020304" pitchFamily="18" charset="0"/>
                <a:ea typeface="隶书" panose="02010509060101010101" pitchFamily="49" charset="-122"/>
              </a:rPr>
              <a:t>繁殖障碍型</a:t>
            </a:r>
            <a:r>
              <a:rPr lang="zh-CN" altLang="en-US" sz="3200" dirty="0">
                <a:solidFill>
                  <a:srgbClr val="000066"/>
                </a:solidFill>
                <a:latin typeface="Times New Roman" panose="02020603050405020304" pitchFamily="18" charset="0"/>
                <a:ea typeface="隶书" panose="02010509060101010101" pitchFamily="49" charset="-122"/>
              </a:rPr>
              <a:t> </a:t>
            </a:r>
          </a:p>
        </p:txBody>
      </p:sp>
      <p:pic>
        <p:nvPicPr>
          <p:cNvPr id="10243" name="Picture 9"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10"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11"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12"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3"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4"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3"/>
          <p:cNvSpPr>
            <a:spLocks noGrp="1" noRot="1" noChangeArrowheads="1"/>
          </p:cNvSpPr>
          <p:nvPr>
            <p:ph type="body" idx="1"/>
          </p:nvPr>
        </p:nvSpPr>
        <p:spPr>
          <a:xfrm>
            <a:off x="1143000" y="1447800"/>
            <a:ext cx="4191000" cy="4800600"/>
          </a:xfrm>
        </p:spPr>
        <p:txBody>
          <a:bodyPr/>
          <a:lstStyle/>
          <a:p>
            <a:pPr eaLnBrk="1" hangingPunct="1">
              <a:spcBef>
                <a:spcPct val="10000"/>
              </a:spcBef>
              <a:defRPr/>
            </a:pPr>
            <a:r>
              <a:rPr lang="zh-CN" altLang="en-US" b="1" dirty="0">
                <a:solidFill>
                  <a:srgbClr val="00206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由强毒株引起，临床多见，症状典型。</a:t>
            </a:r>
          </a:p>
          <a:p>
            <a:pPr eaLnBrk="1" hangingPunct="1">
              <a:spcBef>
                <a:spcPct val="10000"/>
              </a:spcBef>
              <a:defRPr/>
            </a:pPr>
            <a:r>
              <a:rPr lang="zh-CN" altLang="en-US" b="1" dirty="0">
                <a:solidFill>
                  <a:srgbClr val="FF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主要症状</a:t>
            </a:r>
          </a:p>
          <a:p>
            <a:pPr lvl="1" eaLnBrk="1" hangingPunct="1">
              <a:spcBef>
                <a:spcPct val="10000"/>
              </a:spcBef>
              <a:defRPr/>
            </a:pPr>
            <a:r>
              <a:rPr lang="zh-CN" altLang="en-US" b="1" dirty="0">
                <a:solidFill>
                  <a:srgbClr val="FF0000"/>
                </a:solidFill>
                <a:latin typeface="隶书" panose="02010509060101010101" pitchFamily="49" charset="-122"/>
                <a:ea typeface="隶书" panose="02010509060101010101" pitchFamily="49" charset="-122"/>
              </a:rPr>
              <a:t>高热稽留。</a:t>
            </a:r>
            <a:r>
              <a:rPr lang="zh-CN" altLang="en-US" b="1" dirty="0">
                <a:solidFill>
                  <a:srgbClr val="000000"/>
                </a:solidFill>
                <a:latin typeface="隶书" panose="02010509060101010101" pitchFamily="49" charset="-122"/>
                <a:ea typeface="隶书" panose="02010509060101010101" pitchFamily="49" charset="-122"/>
              </a:rPr>
              <a:t>病猪体温</a:t>
            </a:r>
            <a:r>
              <a:rPr lang="en-US" altLang="zh-CN" b="1" dirty="0">
                <a:solidFill>
                  <a:srgbClr val="000000"/>
                </a:solidFill>
                <a:latin typeface="隶书" panose="02010509060101010101" pitchFamily="49" charset="-122"/>
                <a:ea typeface="隶书" panose="02010509060101010101" pitchFamily="49" charset="-122"/>
              </a:rPr>
              <a:t>41℃</a:t>
            </a:r>
            <a:r>
              <a:rPr lang="zh-CN" altLang="en-US" b="1" dirty="0">
                <a:solidFill>
                  <a:srgbClr val="000000"/>
                </a:solidFill>
                <a:latin typeface="隶书" panose="02010509060101010101" pitchFamily="49" charset="-122"/>
                <a:ea typeface="隶书" panose="02010509060101010101" pitchFamily="49" charset="-122"/>
              </a:rPr>
              <a:t>左右，呈现稽留热。精神</a:t>
            </a:r>
            <a:r>
              <a:rPr lang="zh-CN" altLang="en-US"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高度沉郁、嗜睡、喜卧、弓背、寒战</a:t>
            </a:r>
            <a:r>
              <a:rPr lang="zh-CN" altLang="en-US" b="1" dirty="0">
                <a:solidFill>
                  <a:srgbClr val="000000"/>
                </a:solidFill>
                <a:latin typeface="隶书" panose="02010509060101010101" pitchFamily="49" charset="-122"/>
                <a:ea typeface="隶书" panose="02010509060101010101" pitchFamily="49" charset="-122"/>
              </a:rPr>
              <a:t>及行走摇晃。食欲减退或废绝，喜欢饮水，部分发生呕吐。</a:t>
            </a:r>
          </a:p>
        </p:txBody>
      </p:sp>
      <p:pic>
        <p:nvPicPr>
          <p:cNvPr id="11267" name="Picture 10"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11"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12"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3"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14"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15"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 Box 18"/>
          <p:cNvSpPr txBox="1">
            <a:spLocks noChangeArrowheads="1"/>
          </p:cNvSpPr>
          <p:nvPr/>
        </p:nvSpPr>
        <p:spPr bwMode="auto">
          <a:xfrm>
            <a:off x="4191000" y="671513"/>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lang="zh-CN" altLang="en-US" sz="3600" b="1">
                <a:solidFill>
                  <a:srgbClr val="000066"/>
                </a:solidFill>
              </a:rPr>
              <a:t>急性型</a:t>
            </a:r>
          </a:p>
        </p:txBody>
      </p:sp>
      <p:pic>
        <p:nvPicPr>
          <p:cNvPr id="11274"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391150" y="2522538"/>
            <a:ext cx="3276600"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3"/>
          <p:cNvSpPr>
            <a:spLocks noGrp="1" noRot="1" noChangeArrowheads="1"/>
          </p:cNvSpPr>
          <p:nvPr>
            <p:ph type="body" idx="1"/>
          </p:nvPr>
        </p:nvSpPr>
        <p:spPr>
          <a:xfrm>
            <a:off x="1295400" y="1308100"/>
            <a:ext cx="7391400" cy="1282700"/>
          </a:xfrm>
        </p:spPr>
        <p:txBody>
          <a:bodyPr/>
          <a:lstStyle/>
          <a:p>
            <a:pPr eaLnBrk="1" hangingPunct="1">
              <a:lnSpc>
                <a:spcPct val="80000"/>
              </a:lnSpc>
              <a:spcBef>
                <a:spcPct val="10000"/>
              </a:spcBef>
              <a:defRPr/>
            </a:pPr>
            <a:r>
              <a:rPr lang="zh-CN" altLang="en-US" b="1" dirty="0">
                <a:solidFill>
                  <a:srgbClr val="FF0066"/>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典型症状</a:t>
            </a:r>
          </a:p>
          <a:p>
            <a:pPr lvl="1" eaLnBrk="1" hangingPunct="1">
              <a:lnSpc>
                <a:spcPct val="80000"/>
              </a:lnSpc>
              <a:spcBef>
                <a:spcPct val="10000"/>
              </a:spcBef>
              <a:defRPr/>
            </a:pPr>
            <a:r>
              <a:rPr lang="en-US" altLang="zh-CN"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 1.</a:t>
            </a:r>
            <a:r>
              <a:rPr lang="zh-CN" altLang="en-US" b="1" dirty="0">
                <a:solidFill>
                  <a:srgbClr val="000000"/>
                </a:solidFill>
                <a:effectLst>
                  <a:outerShdw blurRad="38100" dist="38100" dir="2700000" algn="tl">
                    <a:srgbClr val="000000">
                      <a:alpha val="43137"/>
                    </a:srgbClr>
                  </a:outerShdw>
                </a:effectLst>
                <a:latin typeface="隶书" panose="02010509060101010101" pitchFamily="49" charset="-122"/>
                <a:ea typeface="隶书" panose="02010509060101010101" pitchFamily="49" charset="-122"/>
              </a:rPr>
              <a:t>结膜发炎，脓性分泌物将上下眼睑粘住，流脓性鼻液。</a:t>
            </a:r>
          </a:p>
        </p:txBody>
      </p:sp>
      <p:pic>
        <p:nvPicPr>
          <p:cNvPr id="12291" name="Picture 10" descr="close button">
            <a:hlinkClick r:id="" action="ppaction://hlinkshowjump?jump=endshow" highlightClick="1">
              <a:snd r:embed="rId2" name="camera.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0"/>
            <a:ext cx="4619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11" descr="content">
            <a:hlinkClick r:id="rId4" action="ppaction://hlinkpres?slideindex=2&amp;slidetitle=PowerPoint 演示文稿" highlightClick="1">
              <a:snd r:embed="rId2" name="camera.wav"/>
            </a:hlinkClick>
            <a:hlinkHover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3" y="5381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12" descr="chapter content">
            <a:hlinkClick r:id="rId6" action="ppaction://hlinkpres?slideindex=1&amp;slidetitle=" highlightClick="1">
              <a:snd r:embed="rId2" name="camera.wav"/>
            </a:hlinkClick>
            <a:hlinkHover r:id="" action="ppaction://noaction" highlightClick="1"/>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81163"/>
            <a:ext cx="10874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13" descr="next page">
            <a:hlinkClick r:id="" action="ppaction://hlinkshowjump?jump=nextslide" highlightClick="1">
              <a:snd r:embed="rId2" name="camera.wav"/>
            </a:hlinkClick>
            <a:hlinkHover r:id="" action="ppaction://noaction" highlightClick="1"/>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700" y="5491163"/>
            <a:ext cx="1155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14" descr="previous page">
            <a:hlinkClick r:id="" action="ppaction://hlinkshowjump?jump=previousslide" highlightClick="1">
              <a:snd r:embed="rId2" name="camera.wav"/>
            </a:hlinkClick>
            <a:hlinkHover r:id="" action="ppaction://noaction" highlightClick="1"/>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4271963"/>
            <a:ext cx="10874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5" descr="back to jie">
            <a:hlinkClick r:id="" action="ppaction://hlinkshowjump?jump=firstslide" highlightClick="1">
              <a:snd r:embed="rId2" name="camera.wav"/>
            </a:hlinkClick>
            <a:hlinkHover r:id="" action="ppaction://noaction" highlightClick="1"/>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413" y="2900363"/>
            <a:ext cx="10937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7" name="Text Box 18"/>
          <p:cNvSpPr txBox="1">
            <a:spLocks noChangeArrowheads="1"/>
          </p:cNvSpPr>
          <p:nvPr/>
        </p:nvSpPr>
        <p:spPr bwMode="auto">
          <a:xfrm>
            <a:off x="4000500" y="577850"/>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5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lang="zh-CN" altLang="en-US" sz="3600" b="1">
                <a:solidFill>
                  <a:srgbClr val="000066"/>
                </a:solidFill>
              </a:rPr>
              <a:t>急性型</a:t>
            </a:r>
          </a:p>
        </p:txBody>
      </p:sp>
      <p:pic>
        <p:nvPicPr>
          <p:cNvPr id="12298" name="图片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14600" y="2668588"/>
            <a:ext cx="5029200" cy="365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theme/theme1.xml><?xml version="1.0" encoding="utf-8"?>
<a:theme xmlns:a="http://schemas.openxmlformats.org/drawingml/2006/main" name="诗情画意">
  <a:themeElements>
    <a:clrScheme name="诗情画意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诗情画意">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诗情画意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诗情画意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诗情画意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诗情画意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诗情画意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诗情画意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诗情画意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诗情画意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CDESIGNL</Template>
  <TotalTime>1310</TotalTime>
  <Words>1570</Words>
  <Application>Microsoft Office PowerPoint</Application>
  <PresentationFormat>全屏显示(4:3)</PresentationFormat>
  <Paragraphs>142</Paragraphs>
  <Slides>30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30</vt:i4>
      </vt:variant>
    </vt:vector>
  </HeadingPairs>
  <TitlesOfParts>
    <vt:vector size="37" baseType="lpstr">
      <vt:lpstr>黑体</vt:lpstr>
      <vt:lpstr>隶书</vt:lpstr>
      <vt:lpstr>宋体</vt:lpstr>
      <vt:lpstr>Arial</vt:lpstr>
      <vt:lpstr>Times New Roman</vt:lpstr>
      <vt:lpstr>Wingdings</vt:lpstr>
      <vt:lpstr>诗情画意</vt:lpstr>
      <vt:lpstr>任务1  猪瘟防控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lizuwen</dc:creator>
  <cp:lastModifiedBy>FKL</cp:lastModifiedBy>
  <cp:revision>171</cp:revision>
  <cp:lastPrinted>1601-01-01T00:00:00Z</cp:lastPrinted>
  <dcterms:created xsi:type="dcterms:W3CDTF">1601-01-01T00:00:00Z</dcterms:created>
  <dcterms:modified xsi:type="dcterms:W3CDTF">2021-02-09T13:24:13Z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