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306" r:id="rId2"/>
    <p:sldId id="259" r:id="rId3"/>
    <p:sldId id="307" r:id="rId4"/>
    <p:sldId id="308" r:id="rId5"/>
    <p:sldId id="309" r:id="rId6"/>
    <p:sldId id="310" r:id="rId7"/>
    <p:sldId id="311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  <a:srgbClr val="CCFFFF"/>
    <a:srgbClr val="33CCFF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34CB71-5D57-4DA8-84E2-303F4AA5DDB3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DA6521-63A5-485F-BF7F-E913C23212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6809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AC5F0A-8B88-4B59-B576-EF4A73570308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7842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AC5F0A-8B88-4B59-B576-EF4A73570308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9302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AC5F0A-8B88-4B59-B576-EF4A73570308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9104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AC5F0A-8B88-4B59-B576-EF4A73570308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887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15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8289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1781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209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439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125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9382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5526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7100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2154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5921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953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hyperlink" Target="http://www.gov.cn/jrzg/images/images/00123fb9bce707bd38f601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6.jpeg"/><Relationship Id="rId4" Type="http://schemas.openxmlformats.org/officeDocument/2006/relationships/hyperlink" Target="http://www.gov.cn/jrzg/images/images/00123fb9bce707bd38f601.jpg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481446" y="628599"/>
            <a:ext cx="9144000" cy="939945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zh-CN" altLang="en-US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r>
              <a:rPr lang="zh-CN" altLang="en-US" sz="5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四   种猪</a:t>
            </a:r>
            <a:r>
              <a:rPr lang="zh-CN" altLang="en-US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饲养管理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421972" y="2173859"/>
            <a:ext cx="7418714" cy="782926"/>
          </a:xfrm>
          <a:solidFill>
            <a:srgbClr val="92D050"/>
          </a:solidFill>
        </p:spPr>
        <p:txBody>
          <a:bodyPr anchor="ctr">
            <a:noAutofit/>
          </a:bodyPr>
          <a:lstStyle/>
          <a:p>
            <a:pPr algn="ctr"/>
            <a:r>
              <a:rPr lang="zh-CN" altLang="en-US" sz="4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</a:t>
            </a:r>
            <a:r>
              <a:rPr lang="en-US" altLang="zh-CN" sz="4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  </a:t>
            </a:r>
            <a:r>
              <a:rPr lang="zh-CN" altLang="en-US" sz="4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妊娠母猪饲养管理</a:t>
            </a:r>
            <a:endParaRPr lang="en-US" altLang="zh-CN" sz="44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026" name="Picture 2" descr="https://timgsa.baidu.com/timg?image&amp;quality=80&amp;size=b9999_10000&amp;sec=1606747589451&amp;di=4c27cff2d257a79312a4813659ee4250&amp;imgtype=0&amp;src=http%3A%2F%2Fwww.gltsl.com%2Fuploads%2Fimage%2F20181018%2F153985544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8"/>
          <a:stretch/>
        </p:blipFill>
        <p:spPr bwMode="auto">
          <a:xfrm>
            <a:off x="6426927" y="3669732"/>
            <a:ext cx="3544388" cy="226658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timgsa.baidu.com/timg?image&amp;quality=80&amp;size=b9999_10000&amp;sec=1606747596081&amp;di=2c23710906bd3e622775f841df0c5462&amp;imgtype=0&amp;src=http%3A%2F%2Fn.sinaimg.cn%2Fsinacn%2Fw450h320%2F20171224%2F0e7e-fypyuva76024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499" y="3669731"/>
            <a:ext cx="3187388" cy="226658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3022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3785" y="1749701"/>
            <a:ext cx="11181805" cy="2131866"/>
          </a:xfrm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ClrTx/>
              <a:buFont typeface="Wingdings" panose="05000000000000000000" pitchFamily="2" charset="2"/>
              <a:buChar char="Ø"/>
            </a:pPr>
            <a:r>
              <a:rPr lang="zh-CN" altLang="en-US" sz="2800" b="1" dirty="0" smtClean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减少</a:t>
            </a:r>
            <a:r>
              <a:rPr lang="zh-CN" altLang="en-US" sz="2800" b="1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胚胎死亡、防止流产、产出体大健壮、数量多的活仔猪</a:t>
            </a:r>
            <a:r>
              <a:rPr lang="zh-CN" altLang="en-US" sz="2800" b="1" dirty="0" smtClean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；</a:t>
            </a:r>
            <a:endParaRPr lang="en-US" altLang="zh-CN" sz="2800" b="1" dirty="0">
              <a:solidFill>
                <a:schemeClr val="tx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342900" indent="-342900">
              <a:lnSpc>
                <a:spcPct val="130000"/>
              </a:lnSpc>
              <a:buClrTx/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产后母猪乳腺发育正常，产奶多</a:t>
            </a:r>
            <a:r>
              <a:rPr lang="zh-CN" altLang="en-US" sz="2800" b="1" dirty="0" smtClean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；</a:t>
            </a:r>
            <a:endParaRPr lang="en-US" altLang="zh-CN" sz="2800" b="1" dirty="0">
              <a:solidFill>
                <a:schemeClr val="tx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342900" indent="-342900">
              <a:lnSpc>
                <a:spcPct val="130000"/>
              </a:lnSpc>
              <a:buClrTx/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尽可能地节省饲料，降低初生仔猪生产成本。</a:t>
            </a:r>
          </a:p>
        </p:txBody>
      </p:sp>
      <p:sp>
        <p:nvSpPr>
          <p:cNvPr id="2" name="矩形 1"/>
          <p:cNvSpPr/>
          <p:nvPr/>
        </p:nvSpPr>
        <p:spPr>
          <a:xfrm>
            <a:off x="4470895" y="285753"/>
            <a:ext cx="2698175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zh-CN" altLang="en-US" sz="4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工作目标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</a:p>
        </p:txBody>
      </p:sp>
    </p:spTree>
    <p:extLst>
      <p:ext uri="{BB962C8B-B14F-4D97-AF65-F5344CB8AC3E}">
        <p14:creationId xmlns:p14="http://schemas.microsoft.com/office/powerpoint/2010/main" val="7718229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 bwMode="auto">
          <a:xfrm>
            <a:off x="1488910" y="437053"/>
            <a:ext cx="10702267" cy="350592"/>
          </a:xfrm>
          <a:prstGeom prst="rect">
            <a:avLst/>
          </a:prstGeom>
          <a:solidFill>
            <a:srgbClr val="F6F8F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t" anchorCtr="0" compatLnSpc="1"/>
          <a:lstStyle/>
          <a:p>
            <a:pPr defTabSz="1151092" fontAlgn="base">
              <a:spcBef>
                <a:spcPct val="0"/>
              </a:spcBef>
              <a:spcAft>
                <a:spcPct val="0"/>
              </a:spcAft>
            </a:pPr>
            <a:endParaRPr lang="zh-CN" altLang="en-US" sz="2266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41002" y="233674"/>
            <a:ext cx="3103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一、妊娠诊断</a:t>
            </a:r>
          </a:p>
        </p:txBody>
      </p:sp>
      <p:grpSp>
        <p:nvGrpSpPr>
          <p:cNvPr id="48" name="组合 47"/>
          <p:cNvGrpSpPr/>
          <p:nvPr/>
        </p:nvGrpSpPr>
        <p:grpSpPr>
          <a:xfrm>
            <a:off x="576932" y="3706736"/>
            <a:ext cx="2681449" cy="2577259"/>
            <a:chOff x="644816" y="925630"/>
            <a:chExt cx="2242708" cy="2006954"/>
          </a:xfrm>
        </p:grpSpPr>
        <p:sp>
          <p:nvSpPr>
            <p:cNvPr id="37" name="圆角矩形 36"/>
            <p:cNvSpPr/>
            <p:nvPr/>
          </p:nvSpPr>
          <p:spPr bwMode="auto">
            <a:xfrm>
              <a:off x="644816" y="925630"/>
              <a:ext cx="2242708" cy="2006954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121882" tIns="60941" rIns="121882" bIns="60941" numCol="1" rtlCol="0" anchor="t" anchorCtr="0" compatLnSpc="1"/>
            <a:lstStyle/>
            <a:p>
              <a:pPr defTabSz="1151092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266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43" name="图片 42"/>
            <p:cNvPicPr>
              <a:picLocks noChangeAspect="1"/>
            </p:cNvPicPr>
            <p:nvPr/>
          </p:nvPicPr>
          <p:blipFill rotWithShape="1">
            <a:blip r:embed="rId3"/>
            <a:srcRect l="10013"/>
            <a:stretch/>
          </p:blipFill>
          <p:spPr>
            <a:xfrm>
              <a:off x="698403" y="1059288"/>
              <a:ext cx="2151067" cy="134461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49" name="矩形 48"/>
            <p:cNvSpPr/>
            <p:nvPr/>
          </p:nvSpPr>
          <p:spPr>
            <a:xfrm>
              <a:off x="1116410" y="2451627"/>
              <a:ext cx="1582317" cy="455274"/>
            </a:xfrm>
            <a:prstGeom prst="rect">
              <a:avLst/>
            </a:prstGeom>
            <a:solidFill>
              <a:schemeClr val="bg1"/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666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外部观察法</a:t>
              </a: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4645986" y="1338549"/>
            <a:ext cx="2783450" cy="2620273"/>
            <a:chOff x="6030651" y="1209988"/>
            <a:chExt cx="2286557" cy="2136335"/>
          </a:xfrm>
        </p:grpSpPr>
        <p:sp>
          <p:nvSpPr>
            <p:cNvPr id="42" name="圆角矩形 41"/>
            <p:cNvSpPr/>
            <p:nvPr/>
          </p:nvSpPr>
          <p:spPr bwMode="auto">
            <a:xfrm>
              <a:off x="6030651" y="1209988"/>
              <a:ext cx="2286557" cy="2136335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121882" tIns="60941" rIns="121882" bIns="60941" numCol="1" rtlCol="0" anchor="t" anchorCtr="0" compatLnSpc="1"/>
            <a:lstStyle/>
            <a:p>
              <a:pPr defTabSz="1151092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266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47" name="Picture 4" descr="00123fb9bce707bd38f601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126133" y="1276400"/>
              <a:ext cx="2095598" cy="149131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52" name="矩形 51"/>
            <p:cNvSpPr/>
            <p:nvPr/>
          </p:nvSpPr>
          <p:spPr>
            <a:xfrm>
              <a:off x="6346038" y="2826188"/>
              <a:ext cx="1875691" cy="476669"/>
            </a:xfrm>
            <a:prstGeom prst="rect">
              <a:avLst/>
            </a:prstGeom>
            <a:solidFill>
              <a:schemeClr val="bg1"/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666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超声波检查法</a:t>
              </a:r>
            </a:p>
          </p:txBody>
        </p:sp>
      </p:grpSp>
      <p:grpSp>
        <p:nvGrpSpPr>
          <p:cNvPr id="63" name="组合 62"/>
          <p:cNvGrpSpPr/>
          <p:nvPr/>
        </p:nvGrpSpPr>
        <p:grpSpPr>
          <a:xfrm>
            <a:off x="9071412" y="3706736"/>
            <a:ext cx="2591488" cy="2421707"/>
            <a:chOff x="6445002" y="3075902"/>
            <a:chExt cx="1944216" cy="1816841"/>
          </a:xfrm>
        </p:grpSpPr>
        <p:grpSp>
          <p:nvGrpSpPr>
            <p:cNvPr id="65" name="组合 64"/>
            <p:cNvGrpSpPr/>
            <p:nvPr/>
          </p:nvGrpSpPr>
          <p:grpSpPr>
            <a:xfrm>
              <a:off x="6445002" y="3075902"/>
              <a:ext cx="1944216" cy="1816841"/>
              <a:chOff x="644815" y="925630"/>
              <a:chExt cx="2242708" cy="2006954"/>
            </a:xfrm>
          </p:grpSpPr>
          <p:sp>
            <p:nvSpPr>
              <p:cNvPr id="66" name="圆角矩形 65"/>
              <p:cNvSpPr/>
              <p:nvPr/>
            </p:nvSpPr>
            <p:spPr bwMode="auto">
              <a:xfrm>
                <a:off x="644815" y="925630"/>
                <a:ext cx="2242708" cy="2006954"/>
              </a:xfrm>
              <a:prstGeom prst="roundRect">
                <a:avLst/>
              </a:prstGeom>
              <a:solidFill>
                <a:schemeClr val="accent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vert="horz" wrap="square" lIns="121882" tIns="60941" rIns="121882" bIns="60941" numCol="1" rtlCol="0" anchor="t" anchorCtr="0" compatLnSpc="1"/>
              <a:lstStyle/>
              <a:p>
                <a:pPr defTabSz="1151092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2266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8" name="矩形 67"/>
              <p:cNvSpPr/>
              <p:nvPr/>
            </p:nvSpPr>
            <p:spPr>
              <a:xfrm>
                <a:off x="977068" y="2384236"/>
                <a:ext cx="1801921" cy="48451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2666" b="1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激素检测法</a:t>
                </a:r>
              </a:p>
            </p:txBody>
          </p:sp>
        </p:grpSp>
        <p:pic>
          <p:nvPicPr>
            <p:cNvPr id="69" name="Picture 4" descr="https://timgsa.baidu.com/timg?image&amp;quality=80&amp;size=b9999_10000&amp;sec=1592030114688&amp;di=8353965bc096d48b74f4f8a278a21521&amp;imgtype=0&amp;src=http%3A%2F%2F5b0988e595225.cdn.sohucs.com%2Fq_70%2Cc_zoom%2Cw_640%2Fimages%2F20180909%2Fd194fac307114023be9a3f5c73c8fb33.jpe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9412" y="3183739"/>
              <a:ext cx="1784845" cy="117786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  <a:extLst/>
          </p:spPr>
        </p:pic>
      </p:grpSp>
      <p:pic>
        <p:nvPicPr>
          <p:cNvPr id="72" name="Picture 2" descr="https://timgsa.baidu.com/timg?image&amp;quality=80&amp;size=b9999_10000&amp;sec=1592029129759&amp;di=7fb82a40244542a20b834ad9a5f2f239&amp;imgtype=0&amp;src=http%3A%2F%2Fimage.biaobaiju.com%2Fuploads%2F20191101%2F15%2F1572592190-NAHSzvPJUq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054" y="4258352"/>
            <a:ext cx="2798935" cy="194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5346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29100" y="157615"/>
            <a:ext cx="4222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 b="1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一、妊娠诊断</a:t>
            </a:r>
          </a:p>
        </p:txBody>
      </p:sp>
      <p:sp>
        <p:nvSpPr>
          <p:cNvPr id="6" name="五边形 5"/>
          <p:cNvSpPr/>
          <p:nvPr/>
        </p:nvSpPr>
        <p:spPr>
          <a:xfrm>
            <a:off x="846409" y="1288841"/>
            <a:ext cx="3587641" cy="647820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1882" tIns="60941" rIns="121882" bIns="60941" numCol="1" anchor="ctr" anchorCtr="1" compatLnSpc="1"/>
          <a:lstStyle/>
          <a:p>
            <a:pPr defTabSz="1151092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  <a:cs typeface="微软雅黑" panose="020B0503020204020204" pitchFamily="34" charset="-122"/>
              </a:rPr>
              <a:t>1.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  <a:cs typeface="微软雅黑" panose="020B0503020204020204" pitchFamily="34" charset="-122"/>
              </a:rPr>
              <a:t>外部观察法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29100" y="2204436"/>
            <a:ext cx="7198190" cy="3222998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609402" indent="-609402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母猪配种后经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21d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左右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，如不再发情，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贪睡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觉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,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食欲旺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盛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,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易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上膘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皮毛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有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光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泽，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性情温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驯，行动稳重，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尾巴下垂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很自然，夹尾走，阴门紧收，缩成一条线，则初步诊断为妊娠。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8396995" y="2052379"/>
            <a:ext cx="3118055" cy="3673898"/>
            <a:chOff x="5761923" y="1630986"/>
            <a:chExt cx="2339263" cy="2756274"/>
          </a:xfrm>
        </p:grpSpPr>
        <p:pic>
          <p:nvPicPr>
            <p:cNvPr id="10" name="Picture 2" descr="SSL1018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06" r="5470" b="9640"/>
            <a:stretch/>
          </p:blipFill>
          <p:spPr bwMode="auto">
            <a:xfrm>
              <a:off x="5761923" y="1630986"/>
              <a:ext cx="2284006" cy="15751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2" name="Picture 2" descr="SSL1018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96" r="8959" b="8343"/>
            <a:stretch/>
          </p:blipFill>
          <p:spPr bwMode="auto">
            <a:xfrm>
              <a:off x="5761923" y="3216165"/>
              <a:ext cx="1328058" cy="11608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3" name="Picture 2" descr="SSL10181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413" t="17032" r="18222" b="7099"/>
            <a:stretch/>
          </p:blipFill>
          <p:spPr bwMode="auto">
            <a:xfrm>
              <a:off x="6885148" y="3226920"/>
              <a:ext cx="1216038" cy="11603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3" name="矩形 2"/>
          <p:cNvSpPr/>
          <p:nvPr/>
        </p:nvSpPr>
        <p:spPr>
          <a:xfrm>
            <a:off x="8897121" y="5753944"/>
            <a:ext cx="2044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latin typeface="楷体" panose="02010609060101010101" charset="-122"/>
                <a:ea typeface="楷体" panose="02010609060101010101" charset="-122"/>
                <a:sym typeface="+mn-ea"/>
              </a:rPr>
              <a:t>妊娠母猪外阴表现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9785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5" grpId="0" animBg="1"/>
      <p:bldP spid="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 bwMode="auto">
          <a:xfrm>
            <a:off x="1488910" y="437053"/>
            <a:ext cx="10702267" cy="350592"/>
          </a:xfrm>
          <a:prstGeom prst="rect">
            <a:avLst/>
          </a:prstGeom>
          <a:solidFill>
            <a:srgbClr val="F6F8F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t" anchorCtr="0" compatLnSpc="1"/>
          <a:lstStyle/>
          <a:p>
            <a:pPr defTabSz="1151092" fontAlgn="base">
              <a:spcBef>
                <a:spcPct val="0"/>
              </a:spcBef>
              <a:spcAft>
                <a:spcPct val="0"/>
              </a:spcAft>
            </a:pPr>
            <a:endParaRPr lang="zh-CN" altLang="en-US" sz="2266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74940" y="202870"/>
            <a:ext cx="3742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 b="1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一、妊娠诊断</a:t>
            </a:r>
          </a:p>
        </p:txBody>
      </p:sp>
      <p:sp>
        <p:nvSpPr>
          <p:cNvPr id="6" name="五边形 5"/>
          <p:cNvSpPr/>
          <p:nvPr/>
        </p:nvSpPr>
        <p:spPr>
          <a:xfrm>
            <a:off x="678973" y="1062881"/>
            <a:ext cx="4223166" cy="578759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1882" tIns="60941" rIns="121882" bIns="60941" numCol="1" anchor="ctr" anchorCtr="1" compatLnSpc="1"/>
          <a:lstStyle/>
          <a:p>
            <a:pPr defTabSz="1151092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  <a:cs typeface="微软雅黑" panose="020B0503020204020204" pitchFamily="34" charset="-122"/>
              </a:rPr>
              <a:t>2.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  <a:cs typeface="微软雅黑" panose="020B0503020204020204" pitchFamily="34" charset="-122"/>
              </a:rPr>
              <a:t>超声波诊断法</a:t>
            </a:r>
          </a:p>
        </p:txBody>
      </p:sp>
      <p:sp>
        <p:nvSpPr>
          <p:cNvPr id="5" name="矩形 4"/>
          <p:cNvSpPr/>
          <p:nvPr/>
        </p:nvSpPr>
        <p:spPr>
          <a:xfrm>
            <a:off x="274940" y="1916876"/>
            <a:ext cx="8514111" cy="3373809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609402" indent="-609402">
              <a:lnSpc>
                <a:spcPct val="130000"/>
              </a:lnSpc>
              <a:buFont typeface="Wingdings" panose="05000000000000000000" charset="0"/>
              <a:buChar char="Ø"/>
              <a:tabLst>
                <a:tab pos="4490953" algn="l"/>
              </a:tabLst>
              <a:defRPr/>
            </a:pPr>
            <a:r>
              <a:rPr lang="zh-CN" altLang="zh-CN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用超声波妊娠诊断仪对母猪腹部进行扫描，</a:t>
            </a:r>
            <a:r>
              <a:rPr lang="zh-CN" altLang="zh-CN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观察胚胞液或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胎儿</a:t>
            </a:r>
            <a:r>
              <a:rPr lang="zh-CN" altLang="zh-CN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心动的变化</a:t>
            </a:r>
            <a:r>
              <a:rPr lang="zh-CN" altLang="zh-CN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en-US" altLang="zh-CN" sz="28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609402" indent="-609402">
              <a:lnSpc>
                <a:spcPct val="130000"/>
              </a:lnSpc>
              <a:buFont typeface="Wingdings" panose="05000000000000000000" charset="0"/>
              <a:buChar char="Ø"/>
              <a:tabLst>
                <a:tab pos="4490953" algn="l"/>
              </a:tabLst>
              <a:defRPr/>
            </a:pP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配种后</a:t>
            </a:r>
            <a:r>
              <a:rPr lang="en-US" altLang="zh-CN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20-29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天判断准确率为</a:t>
            </a:r>
            <a:r>
              <a:rPr lang="en-US" altLang="zh-CN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80%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</a:t>
            </a:r>
            <a:r>
              <a:rPr lang="en-US" altLang="zh-CN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40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天以后准确率为</a:t>
            </a:r>
            <a:r>
              <a:rPr lang="en-US" altLang="zh-CN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100%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en-US" altLang="zh-CN" sz="28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609402" indent="-609402">
              <a:lnSpc>
                <a:spcPct val="130000"/>
              </a:lnSpc>
              <a:buFont typeface="Wingdings" panose="05000000000000000000" charset="0"/>
              <a:buChar char="Ø"/>
            </a:pP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探头涂上耦合剂后紧贴母猪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腹部右侧倒数第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乳头上方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5cm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，与背脊呈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45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度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，缓慢前后或左右扫描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9450056" y="931076"/>
            <a:ext cx="2256494" cy="5020091"/>
            <a:chOff x="6819568" y="402108"/>
            <a:chExt cx="2079742" cy="4575142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 rotWithShape="1">
            <a:blip r:embed="rId3"/>
            <a:srcRect l="24824" t="23572" r="11384" b="9175"/>
            <a:stretch/>
          </p:blipFill>
          <p:spPr>
            <a:xfrm>
              <a:off x="6819568" y="402108"/>
              <a:ext cx="2028310" cy="1603781"/>
            </a:xfrm>
            <a:prstGeom prst="rect">
              <a:avLst/>
            </a:prstGeom>
          </p:spPr>
        </p:pic>
        <p:pic>
          <p:nvPicPr>
            <p:cNvPr id="12" name="Picture 4" descr="00123fb9bce707bd38f601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819568" y="1993206"/>
              <a:ext cx="2028310" cy="14434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3" name="组合 12"/>
            <p:cNvGrpSpPr/>
            <p:nvPr/>
          </p:nvGrpSpPr>
          <p:grpSpPr>
            <a:xfrm>
              <a:off x="6848049" y="3436640"/>
              <a:ext cx="2051261" cy="1540610"/>
              <a:chOff x="607319" y="2774335"/>
              <a:chExt cx="2776850" cy="2019908"/>
            </a:xfrm>
          </p:grpSpPr>
          <p:pic>
            <p:nvPicPr>
              <p:cNvPr id="14" name="图片 13"/>
              <p:cNvPicPr>
                <a:picLocks noChangeAspect="1"/>
              </p:cNvPicPr>
              <p:nvPr/>
            </p:nvPicPr>
            <p:blipFill rotWithShape="1">
              <a:blip r:embed="rId6"/>
              <a:srcRect r="19532"/>
              <a:stretch/>
            </p:blipFill>
            <p:spPr>
              <a:xfrm>
                <a:off x="607319" y="2774335"/>
                <a:ext cx="2668670" cy="2019908"/>
              </a:xfrm>
              <a:prstGeom prst="rect">
                <a:avLst/>
              </a:prstGeom>
            </p:spPr>
          </p:pic>
          <p:sp>
            <p:nvSpPr>
              <p:cNvPr id="15" name="矩形 14"/>
              <p:cNvSpPr/>
              <p:nvPr/>
            </p:nvSpPr>
            <p:spPr>
              <a:xfrm>
                <a:off x="2571459" y="3525178"/>
                <a:ext cx="812710" cy="4539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2399" b="1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胚胎</a:t>
                </a:r>
                <a:endParaRPr lang="zh-CN" altLang="en-US" sz="2399" dirty="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8" name="矩形 7"/>
          <p:cNvSpPr/>
          <p:nvPr/>
        </p:nvSpPr>
        <p:spPr>
          <a:xfrm>
            <a:off x="9343261" y="5922901"/>
            <a:ext cx="22765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妊娠母猪超声波表现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62729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 bwMode="auto">
          <a:xfrm>
            <a:off x="1488910" y="437053"/>
            <a:ext cx="10702267" cy="350592"/>
          </a:xfrm>
          <a:prstGeom prst="rect">
            <a:avLst/>
          </a:prstGeom>
          <a:solidFill>
            <a:srgbClr val="F6F8F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882" tIns="60941" rIns="121882" bIns="60941" numCol="1" rtlCol="0" anchor="t" anchorCtr="0" compatLnSpc="1"/>
          <a:lstStyle/>
          <a:p>
            <a:pPr defTabSz="1151092" fontAlgn="base">
              <a:spcBef>
                <a:spcPct val="0"/>
              </a:spcBef>
              <a:spcAft>
                <a:spcPct val="0"/>
              </a:spcAft>
            </a:pPr>
            <a:endParaRPr lang="zh-CN" altLang="en-US" sz="2266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64627" y="287447"/>
            <a:ext cx="42231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 b="1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一、妊娠诊断</a:t>
            </a:r>
          </a:p>
        </p:txBody>
      </p:sp>
      <p:sp>
        <p:nvSpPr>
          <p:cNvPr id="6" name="五边形 5"/>
          <p:cNvSpPr/>
          <p:nvPr/>
        </p:nvSpPr>
        <p:spPr>
          <a:xfrm>
            <a:off x="913023" y="1485951"/>
            <a:ext cx="3326373" cy="550068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1882" tIns="60941" rIns="121882" bIns="60941" numCol="1" anchor="ctr" anchorCtr="1" compatLnSpc="1"/>
          <a:lstStyle/>
          <a:p>
            <a:pPr defTabSz="1151092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  <a:cs typeface="微软雅黑" panose="020B0503020204020204" pitchFamily="34" charset="-122"/>
              </a:rPr>
              <a:t>3.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  <a:cs typeface="微软雅黑" panose="020B0503020204020204" pitchFamily="34" charset="-122"/>
              </a:rPr>
              <a:t>激素法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33118" y="2565171"/>
            <a:ext cx="11133801" cy="1930337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609402" indent="-609402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配种后第16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-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18天注射人工合成的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雌激素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，皮下注射3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-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5ml，注射后3天内有发情征状为空怀，否则为妊娠。</a:t>
            </a:r>
            <a:endParaRPr lang="en-US" altLang="zh-CN" sz="2800" b="1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609402" indent="-609402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这种方法准确率达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90-95%</a:t>
            </a:r>
            <a:endParaRPr lang="zh-CN" altLang="en-US" sz="2800" b="1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22832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5" grpId="0" animBg="1"/>
      <p:bldP spid="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15341" y="287201"/>
            <a:ext cx="4011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二、预产期推算</a:t>
            </a:r>
          </a:p>
        </p:txBody>
      </p:sp>
      <p:sp>
        <p:nvSpPr>
          <p:cNvPr id="4" name="矩形 3"/>
          <p:cNvSpPr/>
          <p:nvPr/>
        </p:nvSpPr>
        <p:spPr>
          <a:xfrm>
            <a:off x="697909" y="3218572"/>
            <a:ext cx="10962867" cy="2899255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计算法：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即配种月份加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，配种日数减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6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，再减大月数，过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月加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天（润年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月加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天），所得日期就是母猪预产期</a:t>
            </a: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400" b="1" dirty="0" smtClean="0">
              <a:solidFill>
                <a:schemeClr val="dk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en-US" altLang="zh-CN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例如，一头母猪</a:t>
            </a:r>
            <a:r>
              <a:rPr lang="en-US" altLang="zh-CN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日配种怀孕，其预产期为：月份加</a:t>
            </a:r>
            <a:r>
              <a:rPr lang="en-US" altLang="zh-CN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4+4=8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月），日期减</a:t>
            </a:r>
            <a:r>
              <a:rPr lang="en-US" altLang="zh-CN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20-6=14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），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再减去</a:t>
            </a:r>
            <a:r>
              <a:rPr lang="en-US" altLang="zh-CN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个大月数即</a:t>
            </a:r>
            <a:r>
              <a:rPr lang="en-US" altLang="zh-CN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14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－</a:t>
            </a:r>
            <a:r>
              <a:rPr lang="en-US" altLang="zh-CN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3=11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结果是</a:t>
            </a:r>
            <a:r>
              <a:rPr lang="en-US" altLang="zh-CN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分娩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zh-CN" altLang="en-US" sz="2400" b="1" dirty="0">
              <a:solidFill>
                <a:schemeClr val="dk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15342" y="1548108"/>
            <a:ext cx="58897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母猪妊娠期为</a:t>
            </a:r>
            <a:r>
              <a:rPr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111-117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天，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平均</a:t>
            </a:r>
            <a:r>
              <a:rPr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114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天</a:t>
            </a:r>
          </a:p>
        </p:txBody>
      </p:sp>
      <p:sp>
        <p:nvSpPr>
          <p:cNvPr id="7" name="矩形 6"/>
          <p:cNvSpPr/>
          <p:nvPr/>
        </p:nvSpPr>
        <p:spPr>
          <a:xfrm>
            <a:off x="697910" y="2347145"/>
            <a:ext cx="10962866" cy="461665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4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“三三三”推算</a:t>
            </a:r>
            <a:r>
              <a:rPr lang="zh-CN" altLang="en-US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法：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即在配种日期加上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3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个月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3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个星期零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3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天。</a:t>
            </a:r>
          </a:p>
        </p:txBody>
      </p:sp>
    </p:spTree>
    <p:extLst>
      <p:ext uri="{BB962C8B-B14F-4D97-AF65-F5344CB8AC3E}">
        <p14:creationId xmlns:p14="http://schemas.microsoft.com/office/powerpoint/2010/main" val="2671711445"/>
      </p:ext>
    </p:extLst>
  </p:cSld>
  <p:clrMapOvr>
    <a:masterClrMapping/>
  </p:clrMapOvr>
</p:sld>
</file>

<file path=ppt/theme/theme1.xml><?xml version="1.0" encoding="utf-8"?>
<a:theme xmlns:a="http://schemas.openxmlformats.org/drawingml/2006/main" name="回顾">
  <a:themeElements>
    <a:clrScheme name="回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回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1332</TotalTime>
  <Words>383</Words>
  <Application>Microsoft Office PowerPoint</Application>
  <PresentationFormat>宽屏</PresentationFormat>
  <Paragraphs>35</Paragraphs>
  <Slides>7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8" baseType="lpstr">
      <vt:lpstr>黑体</vt:lpstr>
      <vt:lpstr>华文楷体</vt:lpstr>
      <vt:lpstr>华文细黑</vt:lpstr>
      <vt:lpstr>楷体</vt:lpstr>
      <vt:lpstr>宋体</vt:lpstr>
      <vt:lpstr>微软雅黑</vt:lpstr>
      <vt:lpstr>Arial</vt:lpstr>
      <vt:lpstr>Calibri</vt:lpstr>
      <vt:lpstr>Calibri Light</vt:lpstr>
      <vt:lpstr>Wingdings</vt:lpstr>
      <vt:lpstr>回顾</vt:lpstr>
      <vt:lpstr>项目四   种猪饲养管理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FKL</dc:creator>
  <cp:lastModifiedBy>FKL</cp:lastModifiedBy>
  <cp:revision>69</cp:revision>
  <dcterms:created xsi:type="dcterms:W3CDTF">2020-11-20T08:13:36Z</dcterms:created>
  <dcterms:modified xsi:type="dcterms:W3CDTF">2020-12-06T15:26:04Z</dcterms:modified>
</cp:coreProperties>
</file>