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66584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395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779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3396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5967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04961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95994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193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54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7209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685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97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7704" y="980728"/>
            <a:ext cx="6912767" cy="2016224"/>
          </a:xfrm>
        </p:spPr>
        <p:txBody>
          <a:bodyPr>
            <a:normAutofit/>
          </a:bodyPr>
          <a:lstStyle/>
          <a:p>
            <a:pPr algn="ctr"/>
            <a:r>
              <a:rPr lang="zh-CN" altLang="zh-CN" sz="4800" dirty="0"/>
              <a:t>任务</a:t>
            </a:r>
            <a:r>
              <a:rPr lang="en-US" altLang="zh-CN" sz="4800" dirty="0"/>
              <a:t>2  </a:t>
            </a: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zh-CN" altLang="zh-CN" sz="4800" dirty="0" smtClean="0"/>
              <a:t>常见</a:t>
            </a:r>
            <a:r>
              <a:rPr lang="zh-CN" altLang="zh-CN" sz="4800" dirty="0"/>
              <a:t>原虫病</a:t>
            </a:r>
            <a:r>
              <a:rPr lang="zh-CN" altLang="zh-CN" sz="4800" dirty="0" smtClean="0"/>
              <a:t>的防治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665403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 noChangeArrowheads="1"/>
          </p:cNvSpPr>
          <p:nvPr>
            <p:ph type="title"/>
          </p:nvPr>
        </p:nvSpPr>
        <p:spPr>
          <a:xfrm>
            <a:off x="866775" y="422275"/>
            <a:ext cx="6070600" cy="790575"/>
          </a:xfrm>
        </p:spPr>
        <p:txBody>
          <a:bodyPr/>
          <a:lstStyle/>
          <a:p>
            <a:pPr algn="ctr"/>
            <a:r>
              <a:rPr lang="zh-CN" altLang="en-US" b="1" dirty="0" smtClean="0"/>
              <a:t>诊断步骤</a:t>
            </a:r>
            <a:endParaRPr lang="zh-CN" altLang="en-US" dirty="0" smtClean="0"/>
          </a:p>
        </p:txBody>
      </p:sp>
      <p:pic>
        <p:nvPicPr>
          <p:cNvPr id="17410" name="图片 1" descr="(_8TQ6KE8S4{3V(7}H_Y`%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212850"/>
            <a:ext cx="8199438" cy="354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4988" y="3751263"/>
            <a:ext cx="4713287" cy="3054350"/>
          </a:xfrm>
        </p:spPr>
      </p:pic>
      <p:pic>
        <p:nvPicPr>
          <p:cNvPr id="17412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4645025"/>
            <a:ext cx="2825750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1386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 noChangeArrowheads="1"/>
          </p:cNvSpPr>
          <p:nvPr>
            <p:ph type="title"/>
          </p:nvPr>
        </p:nvSpPr>
        <p:spPr>
          <a:xfrm>
            <a:off x="866775" y="422275"/>
            <a:ext cx="6070600" cy="790575"/>
          </a:xfrm>
        </p:spPr>
        <p:txBody>
          <a:bodyPr/>
          <a:lstStyle/>
          <a:p>
            <a:pPr algn="ctr"/>
            <a:r>
              <a:rPr lang="zh-CN" altLang="en-US" b="1" dirty="0" smtClean="0"/>
              <a:t>治疗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>
          <a:xfrm>
            <a:off x="396875" y="1476375"/>
            <a:ext cx="8447088" cy="51752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noProof="1"/>
              <a:t>(1)硫酸喹啉脲，每千克体重0.5 mg，1次皮下或肌肉注射。有时隔日重复注射1次。如出现副作用，就将剂量减至每千克体重0.3 mg，多次低剂量给药。</a:t>
            </a:r>
          </a:p>
          <a:p>
            <a:pPr>
              <a:lnSpc>
                <a:spcPct val="150000"/>
              </a:lnSpc>
            </a:pPr>
            <a:r>
              <a:rPr lang="zh-CN" altLang="en-US" b="1" noProof="1"/>
              <a:t>(2) 三氮脒，每千克体重11mg，配成 1%水溶液1次皮下或肌肉注射，间隔5d再用1次。</a:t>
            </a:r>
          </a:p>
          <a:p>
            <a:pPr>
              <a:lnSpc>
                <a:spcPct val="150000"/>
              </a:lnSpc>
            </a:pPr>
            <a:r>
              <a:rPr lang="zh-CN" altLang="en-US" b="1" noProof="1"/>
              <a:t>(3)咪唑苯脲，每千克体重5mg，10%水溶液1次皮下或肌肉注射，间隔1d再用1次。</a:t>
            </a:r>
          </a:p>
          <a:p>
            <a:pPr>
              <a:lnSpc>
                <a:spcPct val="150000"/>
              </a:lnSpc>
            </a:pPr>
            <a:r>
              <a:rPr lang="zh-CN" altLang="en-US" b="1" noProof="1"/>
              <a:t>在应用以上驱虫药时，应配合对症治疗。</a:t>
            </a:r>
          </a:p>
        </p:txBody>
      </p:sp>
    </p:spTree>
    <p:extLst>
      <p:ext uri="{BB962C8B-B14F-4D97-AF65-F5344CB8AC3E}">
        <p14:creationId xmlns:p14="http://schemas.microsoft.com/office/powerpoint/2010/main" val="1275152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 noChangeArrowheads="1"/>
          </p:cNvSpPr>
          <p:nvPr>
            <p:ph type="title"/>
          </p:nvPr>
        </p:nvSpPr>
        <p:spPr>
          <a:xfrm>
            <a:off x="866775" y="422275"/>
            <a:ext cx="6070600" cy="790575"/>
          </a:xfrm>
        </p:spPr>
        <p:txBody>
          <a:bodyPr/>
          <a:lstStyle/>
          <a:p>
            <a:pPr algn="ctr"/>
            <a:r>
              <a:rPr lang="zh-CN" altLang="en-US" b="1" dirty="0" smtClean="0"/>
              <a:t>预防</a:t>
            </a: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zh-CN" altLang="en-US" b="1" noProof="1"/>
              <a:t>灭蜱，根据蜱的活动规律，进行有计划的灭蜱工作，消灭犬体、犬舍和运动场上的蜱。</a:t>
            </a:r>
          </a:p>
          <a:p>
            <a:pPr>
              <a:lnSpc>
                <a:spcPct val="160000"/>
              </a:lnSpc>
            </a:pPr>
            <a:r>
              <a:rPr lang="zh-CN" altLang="en-US" b="1" noProof="1"/>
              <a:t>在非流行季节引进或调运犬只，在犬只调入和调出前对其进行药物处理。</a:t>
            </a:r>
          </a:p>
          <a:p>
            <a:pPr>
              <a:lnSpc>
                <a:spcPct val="160000"/>
              </a:lnSpc>
            </a:pPr>
            <a:r>
              <a:rPr lang="zh-CN" altLang="en-US" b="1" noProof="1"/>
              <a:t>从非流行区向流行区调运犬只时，应用特效药进行预防。</a:t>
            </a:r>
          </a:p>
        </p:txBody>
      </p:sp>
    </p:spTree>
    <p:extLst>
      <p:ext uri="{BB962C8B-B14F-4D97-AF65-F5344CB8AC3E}">
        <p14:creationId xmlns:p14="http://schemas.microsoft.com/office/powerpoint/2010/main" val="3704518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4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6600" dirty="0"/>
              <a:t>犬巴贝斯虫病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1510438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0250" cy="495617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noProof="1"/>
              <a:t>巴贝斯虫广泛寄生于各种哺乳动物，</a:t>
            </a:r>
            <a:r>
              <a:rPr lang="zh-CN" altLang="en-US" b="1" noProof="1">
                <a:solidFill>
                  <a:srgbClr val="FF0000"/>
                </a:solidFill>
              </a:rPr>
              <a:t>经蜱传播</a:t>
            </a:r>
            <a:r>
              <a:rPr lang="zh-CN" altLang="en-US" b="1" noProof="1"/>
              <a:t>。其在动物体内</a:t>
            </a:r>
            <a:r>
              <a:rPr lang="zh-CN" altLang="en-US" b="1" noProof="1">
                <a:solidFill>
                  <a:srgbClr val="FF0000"/>
                </a:solidFill>
              </a:rPr>
              <a:t>单个或成对寄生于红细胞内</a:t>
            </a:r>
            <a:r>
              <a:rPr lang="zh-CN" altLang="en-US" b="1" noProof="1"/>
              <a:t>，引起</a:t>
            </a:r>
            <a:r>
              <a:rPr lang="zh-CN" altLang="en-US" b="1" noProof="1">
                <a:solidFill>
                  <a:srgbClr val="FF0000"/>
                </a:solidFill>
              </a:rPr>
              <a:t>严重的贫血</a:t>
            </a:r>
            <a:r>
              <a:rPr lang="zh-CN" altLang="en-US" b="1" noProof="1"/>
              <a:t>，急性病例还会出现</a:t>
            </a:r>
            <a:r>
              <a:rPr lang="zh-CN" altLang="en-US" b="1" noProof="1">
                <a:solidFill>
                  <a:srgbClr val="FF0000"/>
                </a:solidFill>
              </a:rPr>
              <a:t>高热、黄疸和血红蛋白尿，</a:t>
            </a:r>
            <a:r>
              <a:rPr lang="zh-CN" altLang="en-US" b="1" noProof="1"/>
              <a:t>是一种严重的寄生原虫病。</a:t>
            </a:r>
          </a:p>
          <a:p>
            <a:pPr>
              <a:lnSpc>
                <a:spcPct val="150000"/>
              </a:lnSpc>
            </a:pPr>
            <a:r>
              <a:rPr lang="zh-CN" altLang="en-US" b="1" noProof="1"/>
              <a:t>寄生于犬的虫种是</a:t>
            </a:r>
            <a:r>
              <a:rPr lang="zh-CN" altLang="en-US" b="1" noProof="1">
                <a:solidFill>
                  <a:srgbClr val="FF0000"/>
                </a:solidFill>
              </a:rPr>
              <a:t>犬巴贝斯虫和吉氏巴贝斯虫</a:t>
            </a:r>
            <a:r>
              <a:rPr lang="zh-CN" altLang="en-US" b="1" noProof="1"/>
              <a:t>。吉氏巴贝斯虫是流行于我国的主要虫种</a:t>
            </a:r>
            <a:r>
              <a:rPr lang="zh-CN" altLang="en-US" b="1" noProof="1" smtClean="0"/>
              <a:t>。</a:t>
            </a:r>
            <a:endParaRPr lang="en-US" altLang="zh-CN" b="1" noProof="1" smtClean="0"/>
          </a:p>
          <a:p>
            <a:pPr>
              <a:lnSpc>
                <a:spcPct val="150000"/>
              </a:lnSpc>
            </a:pPr>
            <a:r>
              <a:rPr lang="zh-CN" altLang="en-US" b="1" noProof="1" smtClean="0"/>
              <a:t>两种</a:t>
            </a:r>
            <a:r>
              <a:rPr lang="zh-CN" altLang="en-US" b="1" noProof="1"/>
              <a:t>巴贝斯虫的传播媒介分别为</a:t>
            </a:r>
            <a:r>
              <a:rPr lang="zh-CN" altLang="en-US" b="1" noProof="1">
                <a:solidFill>
                  <a:srgbClr val="FF0000"/>
                </a:solidFill>
              </a:rPr>
              <a:t>血红扇头蜱和长角血蜱</a:t>
            </a:r>
            <a:r>
              <a:rPr lang="zh-CN" altLang="en-US" b="1" noProof="1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32392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"/>
          <p:cNvSpPr>
            <a:spLocks noGrp="1" noChangeArrowheads="1"/>
          </p:cNvSpPr>
          <p:nvPr>
            <p:ph type="title"/>
          </p:nvPr>
        </p:nvSpPr>
        <p:spPr>
          <a:xfrm>
            <a:off x="866775" y="422275"/>
            <a:ext cx="6070600" cy="790575"/>
          </a:xfrm>
        </p:spPr>
        <p:txBody>
          <a:bodyPr/>
          <a:lstStyle/>
          <a:p>
            <a:pPr algn="ctr"/>
            <a:r>
              <a:rPr lang="zh-CN" altLang="en-US" b="1" dirty="0" smtClean="0"/>
              <a:t>病原</a:t>
            </a:r>
          </a:p>
        </p:txBody>
      </p:sp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641350" y="1512888"/>
            <a:ext cx="7886700" cy="4430712"/>
          </a:xfrm>
        </p:spPr>
        <p:txBody>
          <a:bodyPr>
            <a:normAutofit/>
          </a:bodyPr>
          <a:lstStyle/>
          <a:p>
            <a:r>
              <a:rPr lang="zh-CN" altLang="en-US" b="1" noProof="1"/>
              <a:t>均为小型巴贝斯虫，虫体长度一般在1~2.5μm。呈梨形、环形、椭圆形、圆形、小杆形等。常位于红细胞边缘或偏中央。罗氏染色，虫体胞浆呈蓝色，核呈红色 。</a:t>
            </a:r>
          </a:p>
        </p:txBody>
      </p:sp>
      <p:pic>
        <p:nvPicPr>
          <p:cNvPr id="1126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3957974"/>
            <a:ext cx="3933031" cy="2524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0"/>
          <a:stretch/>
        </p:blipFill>
        <p:spPr bwMode="auto">
          <a:xfrm>
            <a:off x="31846" y="2996952"/>
            <a:ext cx="5275050" cy="239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6074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 noChangeArrowheads="1"/>
          </p:cNvSpPr>
          <p:nvPr>
            <p:ph type="title"/>
          </p:nvPr>
        </p:nvSpPr>
        <p:spPr>
          <a:xfrm>
            <a:off x="866775" y="422275"/>
            <a:ext cx="6070600" cy="790575"/>
          </a:xfrm>
        </p:spPr>
        <p:txBody>
          <a:bodyPr/>
          <a:lstStyle/>
          <a:p>
            <a:pPr algn="ctr"/>
            <a:r>
              <a:rPr lang="zh-CN" altLang="en-US" b="1" dirty="0" smtClean="0"/>
              <a:t>生活史</a:t>
            </a:r>
          </a:p>
        </p:txBody>
      </p:sp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8178800" cy="4918075"/>
          </a:xfrm>
        </p:spPr>
        <p:txBody>
          <a:bodyPr/>
          <a:lstStyle/>
          <a:p>
            <a:pPr>
              <a:lnSpc>
                <a:spcPct val="170000"/>
              </a:lnSpc>
            </a:pPr>
            <a:r>
              <a:rPr lang="zh-CN" altLang="en-US" b="1" noProof="1">
                <a:solidFill>
                  <a:srgbClr val="FF0000"/>
                </a:solidFill>
              </a:rPr>
              <a:t>巴贝斯虫的发育需要蜱作为中间宿主</a:t>
            </a:r>
            <a:r>
              <a:rPr lang="zh-CN" altLang="en-US" b="1" noProof="1"/>
              <a:t>。当蜱吸血时，子孢子随蜱的唾液进入犬体内，在犬红细胞内以二分裂法进行无性繁殖，形成新的裂殖子。当红细胞崩解后释放出裂殖子又侵入新的红细胞内，进行新的分裂繁殖，反复分裂，最终形成配子体。当蜱叮咬犬时，摄入配子体，在犬体内发育为合子、动合子。动合子反复分裂后，进入蜱的唾液腺内反复进行孢子生殖，形成具有感染性的子孢子。</a:t>
            </a:r>
          </a:p>
        </p:txBody>
      </p:sp>
    </p:spTree>
    <p:extLst>
      <p:ext uri="{BB962C8B-B14F-4D97-AF65-F5344CB8AC3E}">
        <p14:creationId xmlns:p14="http://schemas.microsoft.com/office/powerpoint/2010/main" val="4238923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 noChangeArrowheads="1"/>
          </p:cNvSpPr>
          <p:nvPr>
            <p:ph type="title"/>
          </p:nvPr>
        </p:nvSpPr>
        <p:spPr>
          <a:xfrm>
            <a:off x="866775" y="422275"/>
            <a:ext cx="6070600" cy="790575"/>
          </a:xfrm>
        </p:spPr>
        <p:txBody>
          <a:bodyPr/>
          <a:lstStyle/>
          <a:p>
            <a:pPr algn="ctr"/>
            <a:r>
              <a:rPr lang="zh-CN" altLang="en-US" b="1" dirty="0" smtClean="0"/>
              <a:t>症状</a:t>
            </a:r>
          </a:p>
        </p:txBody>
      </p:sp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8312150" cy="512445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b="1" noProof="1">
                <a:solidFill>
                  <a:srgbClr val="FF0000"/>
                </a:solidFill>
              </a:rPr>
              <a:t>最急性型病例</a:t>
            </a:r>
            <a:r>
              <a:rPr lang="zh-CN" altLang="en-US" b="1" noProof="1"/>
              <a:t>，多在1~2d内死亡，无明显临床症状。</a:t>
            </a:r>
          </a:p>
          <a:p>
            <a:pPr>
              <a:lnSpc>
                <a:spcPct val="130000"/>
              </a:lnSpc>
            </a:pPr>
            <a:r>
              <a:rPr lang="zh-CN" altLang="en-US" b="1" noProof="1">
                <a:solidFill>
                  <a:srgbClr val="FF0000"/>
                </a:solidFill>
              </a:rPr>
              <a:t>(1)急性型：</a:t>
            </a:r>
            <a:r>
              <a:rPr lang="zh-CN" altLang="en-US" b="1" noProof="1"/>
              <a:t>经过7~10d的潜伏期后，首先表现为体温升高，2~3d内可达42~43℃。可视黏膜先呈淡红色，继后发绀或黄染。心悸亢进，脉搏加快，呼吸困难。有的病犬可以触摸到肿大的脾脏，并间有感觉过敏。食欲废绝，饮水增加，有时出现腹泻。行走困难。后期几乎完全不能站立。</a:t>
            </a:r>
          </a:p>
          <a:p>
            <a:pPr>
              <a:lnSpc>
                <a:spcPct val="130000"/>
              </a:lnSpc>
            </a:pPr>
            <a:r>
              <a:rPr lang="zh-CN" altLang="en-US" b="1" noProof="1">
                <a:solidFill>
                  <a:srgbClr val="FF0000"/>
                </a:solidFill>
              </a:rPr>
              <a:t>(2) 慢性型：</a:t>
            </a:r>
            <a:r>
              <a:rPr lang="zh-CN" altLang="en-US" b="1" noProof="1"/>
              <a:t>病初精神沉郁，喜卧怠动，运动时，身躯摇晃。常出现发热、贫血、黄疸和血红蛋白尿等症状，以及出现消瘦、腹水、支气管炎、出血性紫斑和肌肉疼痛现象。</a:t>
            </a:r>
          </a:p>
        </p:txBody>
      </p:sp>
    </p:spTree>
    <p:extLst>
      <p:ext uri="{BB962C8B-B14F-4D97-AF65-F5344CB8AC3E}">
        <p14:creationId xmlns:p14="http://schemas.microsoft.com/office/powerpoint/2010/main" val="692144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 noChangeArrowheads="1"/>
          </p:cNvSpPr>
          <p:nvPr>
            <p:ph type="title"/>
          </p:nvPr>
        </p:nvSpPr>
        <p:spPr>
          <a:xfrm>
            <a:off x="866775" y="422275"/>
            <a:ext cx="6070600" cy="790575"/>
          </a:xfrm>
        </p:spPr>
        <p:txBody>
          <a:bodyPr/>
          <a:lstStyle/>
          <a:p>
            <a:pPr algn="ctr"/>
            <a:r>
              <a:rPr lang="zh-CN" altLang="en-US" dirty="0" smtClean="0"/>
              <a:t>血红蛋白尿</a:t>
            </a:r>
          </a:p>
        </p:txBody>
      </p:sp>
      <p:pic>
        <p:nvPicPr>
          <p:cNvPr id="14338" name="内容占位符 -2147482436" descr="jardandongi56olo56i56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0" r="11788" b="13203"/>
          <a:stretch/>
        </p:blipFill>
        <p:spPr>
          <a:xfrm>
            <a:off x="2051720" y="1412776"/>
            <a:ext cx="5184576" cy="4813980"/>
          </a:xfrm>
        </p:spPr>
      </p:pic>
    </p:spTree>
    <p:extLst>
      <p:ext uri="{BB962C8B-B14F-4D97-AF65-F5344CB8AC3E}">
        <p14:creationId xmlns:p14="http://schemas.microsoft.com/office/powerpoint/2010/main" val="2693854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内容占位符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30713" y="3235325"/>
            <a:ext cx="4667250" cy="3495675"/>
          </a:xfrm>
        </p:spPr>
      </p:pic>
      <p:pic>
        <p:nvPicPr>
          <p:cNvPr id="15363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1182688"/>
            <a:ext cx="4667250" cy="349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文本框 3"/>
          <p:cNvSpPr txBox="1">
            <a:spLocks noChangeArrowheads="1"/>
          </p:cNvSpPr>
          <p:nvPr/>
        </p:nvSpPr>
        <p:spPr bwMode="auto">
          <a:xfrm>
            <a:off x="5703888" y="2630488"/>
            <a:ext cx="28622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r>
              <a:rPr lang="zh-CN" altLang="en-US" sz="2800" b="1">
                <a:solidFill>
                  <a:prstClr val="black"/>
                </a:solidFill>
              </a:rPr>
              <a:t>口腔粘膜黄染</a:t>
            </a:r>
          </a:p>
        </p:txBody>
      </p:sp>
      <p:sp>
        <p:nvSpPr>
          <p:cNvPr id="15365" name="文本框 4"/>
          <p:cNvSpPr txBox="1">
            <a:spLocks noChangeArrowheads="1"/>
          </p:cNvSpPr>
          <p:nvPr/>
        </p:nvSpPr>
        <p:spPr bwMode="auto">
          <a:xfrm>
            <a:off x="469900" y="4767263"/>
            <a:ext cx="28638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r>
              <a:rPr lang="zh-CN" altLang="en-US" sz="2800" b="1">
                <a:solidFill>
                  <a:prstClr val="black"/>
                </a:solidFill>
              </a:rPr>
              <a:t>可视粘膜苍白</a:t>
            </a:r>
          </a:p>
        </p:txBody>
      </p:sp>
    </p:spTree>
    <p:extLst>
      <p:ext uri="{BB962C8B-B14F-4D97-AF65-F5344CB8AC3E}">
        <p14:creationId xmlns:p14="http://schemas.microsoft.com/office/powerpoint/2010/main" val="2555311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 noChangeArrowheads="1"/>
          </p:cNvSpPr>
          <p:nvPr>
            <p:ph type="title"/>
          </p:nvPr>
        </p:nvSpPr>
        <p:spPr>
          <a:xfrm>
            <a:off x="866775" y="422275"/>
            <a:ext cx="6070600" cy="790575"/>
          </a:xfrm>
        </p:spPr>
        <p:txBody>
          <a:bodyPr/>
          <a:lstStyle/>
          <a:p>
            <a:pPr algn="ctr"/>
            <a:r>
              <a:rPr lang="zh-CN" altLang="en-US" b="1" dirty="0" smtClean="0"/>
              <a:t>诊断</a:t>
            </a: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628650" y="1560513"/>
            <a:ext cx="7886700" cy="4432300"/>
          </a:xfrm>
        </p:spPr>
        <p:txBody>
          <a:bodyPr>
            <a:normAutofit/>
          </a:bodyPr>
          <a:lstStyle/>
          <a:p>
            <a:r>
              <a:rPr lang="zh-CN" altLang="en-US" b="1" noProof="1"/>
              <a:t>凡根据临床症状，结合血液涂片检查发现红细胞内的虫体即可确诊。</a:t>
            </a:r>
          </a:p>
        </p:txBody>
      </p:sp>
      <p:pic>
        <p:nvPicPr>
          <p:cNvPr id="16387" name="图片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3"/>
          <a:stretch/>
        </p:blipFill>
        <p:spPr bwMode="auto">
          <a:xfrm>
            <a:off x="2915816" y="2119564"/>
            <a:ext cx="3631134" cy="44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3600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674</Words>
  <Application>Microsoft Office PowerPoint</Application>
  <PresentationFormat>全屏显示(4:3)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凸显</vt:lpstr>
      <vt:lpstr>任务2   常见原虫病的防治</vt:lpstr>
      <vt:lpstr>犬巴贝斯虫病</vt:lpstr>
      <vt:lpstr>PowerPoint 演示文稿</vt:lpstr>
      <vt:lpstr>病原</vt:lpstr>
      <vt:lpstr>生活史</vt:lpstr>
      <vt:lpstr>症状</vt:lpstr>
      <vt:lpstr>血红蛋白尿</vt:lpstr>
      <vt:lpstr>PowerPoint 演示文稿</vt:lpstr>
      <vt:lpstr>诊断</vt:lpstr>
      <vt:lpstr>诊断步骤</vt:lpstr>
      <vt:lpstr>治疗</vt:lpstr>
      <vt:lpstr>预防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任务2   常见原虫病的防治</dc:title>
  <dc:creator>丁晓</dc:creator>
  <cp:lastModifiedBy>丁晓</cp:lastModifiedBy>
  <cp:revision>1</cp:revision>
  <dcterms:created xsi:type="dcterms:W3CDTF">2021-01-28T05:02:01Z</dcterms:created>
  <dcterms:modified xsi:type="dcterms:W3CDTF">2021-01-28T05:02:27Z</dcterms:modified>
</cp:coreProperties>
</file>