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61" r:id="rId2"/>
    <p:sldId id="334"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38"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20"/>
      </p:cViewPr>
      <p:guideLst>
        <p:guide orient="horz" pos="2160"/>
        <p:guide pos="2880"/>
      </p:guideLst>
    </p:cSldViewPr>
  </p:slideViewPr>
  <p:notesTextViewPr>
    <p:cViewPr>
      <p:scale>
        <a:sx n="1" d="1"/>
        <a:sy n="1" d="1"/>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B2DDAA-B3D8-48BD-B51E-EB42048466FC}" type="datetimeFigureOut">
              <a:rPr lang="zh-CN" altLang="en-US" smtClean="0"/>
              <a:t>2021/1/28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8C75F4-052C-45F3-8D15-ED8DF3220022}" type="slidenum">
              <a:rPr lang="zh-CN" altLang="en-US" smtClean="0"/>
              <a:t>‹#›</a:t>
            </a:fld>
            <a:endParaRPr lang="zh-CN" altLang="en-US"/>
          </a:p>
        </p:txBody>
      </p:sp>
    </p:spTree>
    <p:extLst>
      <p:ext uri="{BB962C8B-B14F-4D97-AF65-F5344CB8AC3E}">
        <p14:creationId xmlns:p14="http://schemas.microsoft.com/office/powerpoint/2010/main" val="1501197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CE312-C24B-41C7-92C1-1949B525A42A}" type="datetimeFigureOut">
              <a:rPr lang="zh-CN" altLang="en-US" smtClean="0"/>
              <a:t>2021/1/28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56A4FB-EF23-45A3-9644-E21A5DBC7377}" type="slidenum">
              <a:rPr lang="zh-CN" altLang="en-US" smtClean="0"/>
              <a:t>‹#›</a:t>
            </a:fld>
            <a:endParaRPr lang="zh-CN" altLang="en-US"/>
          </a:p>
        </p:txBody>
      </p:sp>
    </p:spTree>
    <p:extLst>
      <p:ext uri="{BB962C8B-B14F-4D97-AF65-F5344CB8AC3E}">
        <p14:creationId xmlns:p14="http://schemas.microsoft.com/office/powerpoint/2010/main" val="1303625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t>2021/1/28</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smtClean="0">
                <a:solidFill>
                  <a:schemeClr val="accent1">
                    <a:lumMod val="75000"/>
                  </a:schemeClr>
                </a:solidFill>
                <a:latin typeface="隶书" panose="02010509060101010101" pitchFamily="49" charset="-122"/>
                <a:ea typeface="隶书" panose="02010509060101010101" pitchFamily="49" charset="-122"/>
              </a:rPr>
              <a:t>广东省高州农业学校</a:t>
            </a:r>
            <a:endParaRPr lang="zh-CN" altLang="en-US" sz="2000" b="1" dirty="0">
              <a:solidFill>
                <a:schemeClr val="accent1">
                  <a:lumMod val="75000"/>
                </a:scheme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smtClean="0">
                <a:latin typeface="隶书" panose="02010509060101010101" pitchFamily="49" charset="-122"/>
                <a:ea typeface="隶书" panose="02010509060101010101" pitchFamily="49" charset="-122"/>
              </a:rPr>
              <a:t>宠物养护与疾病防治</a:t>
            </a:r>
            <a:endParaRPr lang="zh-CN" altLang="en-US" sz="2400" b="1" dirty="0">
              <a:latin typeface="隶书" panose="02010509060101010101" pitchFamily="49" charset="-122"/>
              <a:ea typeface="隶书" panose="020105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t>2021/1/28</a:t>
            </a:fld>
            <a:endParaRPr lang="zh-CN" altLang="en-US"/>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dirty="0"/>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smtClean="0">
                <a:solidFill>
                  <a:schemeClr val="accent1">
                    <a:lumMod val="75000"/>
                  </a:schemeClr>
                </a:solidFill>
                <a:latin typeface="隶书" panose="02010509060101010101" pitchFamily="49" charset="-122"/>
                <a:ea typeface="隶书" panose="02010509060101010101" pitchFamily="49" charset="-122"/>
              </a:rPr>
              <a:t>广东省高州农业学校</a:t>
            </a:r>
            <a:endParaRPr lang="zh-CN" altLang="en-US" sz="2000" b="1" dirty="0">
              <a:solidFill>
                <a:schemeClr val="accent1">
                  <a:lumMod val="75000"/>
                </a:scheme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smtClean="0">
                <a:latin typeface="隶书" panose="02010509060101010101" pitchFamily="49" charset="-122"/>
                <a:ea typeface="隶书" panose="02010509060101010101" pitchFamily="49" charset="-122"/>
              </a:rPr>
              <a:t>宠物养护与疾病防治</a:t>
            </a:r>
            <a:endParaRPr lang="zh-CN" altLang="en-US" sz="2400" b="1" dirty="0">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t>2021/1/28</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D4057DF-D607-47A4-B484-9E3E4FE4468A}"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D4057DF-D607-47A4-B484-9E3E4FE4468A}"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t>2021/1/28</a:t>
            </a:fld>
            <a:endParaRPr lang="zh-CN" altLang="en-US"/>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t>2021/1/28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D4057DF-D607-47A4-B484-9E3E4FE4468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t>2021/1/28</a:t>
            </a:fld>
            <a:endParaRPr lang="zh-CN" altLang="en-US"/>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t>2021/1/28</a:t>
            </a:fld>
            <a:endParaRPr lang="zh-CN" altLang="en-US"/>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t>2021/1/28</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980728"/>
            <a:ext cx="6912767" cy="2016224"/>
          </a:xfrm>
        </p:spPr>
        <p:txBody>
          <a:bodyPr>
            <a:normAutofit/>
          </a:bodyPr>
          <a:lstStyle/>
          <a:p>
            <a:pPr algn="ctr"/>
            <a:r>
              <a:rPr lang="zh-CN" altLang="zh-CN" sz="4800" dirty="0"/>
              <a:t>任务</a:t>
            </a:r>
            <a:r>
              <a:rPr lang="en-US" altLang="zh-CN" sz="4800" dirty="0"/>
              <a:t>2  </a:t>
            </a:r>
            <a:r>
              <a:rPr lang="en-US" altLang="zh-CN" sz="4800" dirty="0" smtClean="0"/>
              <a:t/>
            </a:r>
            <a:br>
              <a:rPr lang="en-US" altLang="zh-CN" sz="4800" dirty="0" smtClean="0"/>
            </a:br>
            <a:r>
              <a:rPr lang="zh-CN" altLang="zh-CN" sz="4800" dirty="0" smtClean="0"/>
              <a:t>常见</a:t>
            </a:r>
            <a:r>
              <a:rPr lang="zh-CN" altLang="zh-CN" sz="4800" dirty="0"/>
              <a:t>原虫病</a:t>
            </a:r>
            <a:r>
              <a:rPr lang="zh-CN" altLang="zh-CN" sz="4800" dirty="0" smtClean="0"/>
              <a:t>的防治</a:t>
            </a:r>
            <a:endParaRPr lang="zh-CN" altLang="en-US" sz="4800" dirty="0"/>
          </a:p>
        </p:txBody>
      </p:sp>
    </p:spTree>
    <p:extLst>
      <p:ext uri="{BB962C8B-B14F-4D97-AF65-F5344CB8AC3E}">
        <p14:creationId xmlns:p14="http://schemas.microsoft.com/office/powerpoint/2010/main" val="974862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noChangeArrowheads="1"/>
          </p:cNvSpPr>
          <p:nvPr>
            <p:ph idx="1"/>
          </p:nvPr>
        </p:nvSpPr>
        <p:spPr>
          <a:xfrm>
            <a:off x="682625" y="620713"/>
            <a:ext cx="7886700" cy="6116637"/>
          </a:xfrm>
        </p:spPr>
        <p:txBody>
          <a:bodyPr/>
          <a:lstStyle/>
          <a:p>
            <a:r>
              <a:rPr lang="zh-CN" altLang="en-US" sz="2400" b="1" dirty="0" smtClean="0">
                <a:solidFill>
                  <a:srgbClr val="000066"/>
                </a:solidFill>
              </a:rPr>
              <a:t> 猫吞食了已孢子化的弓形虫的卵囊或包囊和假膜后，子孢子或慢殖子和速殖子侵入小肠绒毛的上皮细胞内进行类似球虫发育的裂殖增殖和配子生殖，最后产生卵囊，随粪便排出体外，在外界适宜条件下，经约2～4天，孢子发育完成，形成感染卵囊（内含两个孢子囊，每个孢子囊内有4个孢子）。弓形虫也可在猫体内进行弓形虫相发育，即被猫吞食的子孢子、慢殖子或速殖子有一些可以进入淋巴、血液循环，被带到全身各脏器、组织中，侵入有核细胞内，以内出芽增殖进行无性繁殖，最后生成包囊（内含许多滋养体，亦称假包囊），包囊破裂释放出滋养体。每个滋养体又能侵入新的细胞内重新进行内出芽增殖。弓形虫不仅可在细胞浆内繁殖，有时也能侵入细胞核内繁殖。经一段时间的繁殖之后，由于宿主产生免疫力，或者还有其它因素，使其繁殖变慢，一部分滋养体被消灭，一部分滋养体在宿主的脑和骨骼肌等处形成包囊，内含慢殖子，保存下来。</a:t>
            </a:r>
            <a:endParaRPr lang="zh-CN" altLang="en-US" sz="2400" dirty="0" smtClean="0"/>
          </a:p>
        </p:txBody>
      </p:sp>
    </p:spTree>
    <p:extLst>
      <p:ext uri="{BB962C8B-B14F-4D97-AF65-F5344CB8AC3E}">
        <p14:creationId xmlns:p14="http://schemas.microsoft.com/office/powerpoint/2010/main" val="1242649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a:xfrm>
            <a:off x="862012" y="354013"/>
            <a:ext cx="6878339" cy="931862"/>
          </a:xfrm>
        </p:spPr>
        <p:txBody>
          <a:bodyPr/>
          <a:lstStyle/>
          <a:p>
            <a:pPr algn="ctr"/>
            <a:r>
              <a:rPr lang="zh-CN" altLang="en-US" dirty="0" smtClean="0"/>
              <a:t>生活史</a:t>
            </a:r>
          </a:p>
        </p:txBody>
      </p:sp>
      <p:pic>
        <p:nvPicPr>
          <p:cNvPr id="18434"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9552" y="1412776"/>
            <a:ext cx="8156575" cy="5080000"/>
          </a:xfrm>
        </p:spPr>
      </p:pic>
    </p:spTree>
    <p:extLst>
      <p:ext uri="{BB962C8B-B14F-4D97-AF65-F5344CB8AC3E}">
        <p14:creationId xmlns:p14="http://schemas.microsoft.com/office/powerpoint/2010/main" val="4061406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a:xfrm>
            <a:off x="1187624" y="116632"/>
            <a:ext cx="6734323" cy="931862"/>
          </a:xfrm>
        </p:spPr>
        <p:txBody>
          <a:bodyPr/>
          <a:lstStyle/>
          <a:p>
            <a:pPr algn="ctr"/>
            <a:r>
              <a:rPr lang="zh-CN" altLang="en-US" dirty="0" smtClean="0"/>
              <a:t>生活史</a:t>
            </a:r>
          </a:p>
        </p:txBody>
      </p:sp>
      <p:pic>
        <p:nvPicPr>
          <p:cNvPr id="19458" name="内容占位符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9750" y="1196975"/>
            <a:ext cx="7932738" cy="5472113"/>
          </a:xfrm>
        </p:spPr>
      </p:pic>
    </p:spTree>
    <p:extLst>
      <p:ext uri="{BB962C8B-B14F-4D97-AF65-F5344CB8AC3E}">
        <p14:creationId xmlns:p14="http://schemas.microsoft.com/office/powerpoint/2010/main" val="2488721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a:xfrm>
            <a:off x="862012" y="354013"/>
            <a:ext cx="6950347" cy="931862"/>
          </a:xfrm>
        </p:spPr>
        <p:txBody>
          <a:bodyPr/>
          <a:lstStyle/>
          <a:p>
            <a:pPr algn="ctr"/>
            <a:r>
              <a:rPr lang="zh-CN" altLang="en-US" dirty="0" smtClean="0"/>
              <a:t>刚第弓形虫的生活史</a:t>
            </a:r>
          </a:p>
        </p:txBody>
      </p:sp>
      <p:pic>
        <p:nvPicPr>
          <p:cNvPr id="20482" name="内容占位符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9399"/>
          <a:stretch/>
        </p:blipFill>
        <p:spPr>
          <a:xfrm>
            <a:off x="1043608" y="1412776"/>
            <a:ext cx="6873875" cy="5231039"/>
          </a:xfrm>
        </p:spPr>
      </p:pic>
    </p:spTree>
    <p:extLst>
      <p:ext uri="{BB962C8B-B14F-4D97-AF65-F5344CB8AC3E}">
        <p14:creationId xmlns:p14="http://schemas.microsoft.com/office/powerpoint/2010/main" val="877974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占位符 11265"/>
          <p:cNvSpPr>
            <a:spLocks noGrp="1"/>
          </p:cNvSpPr>
          <p:nvPr>
            <p:ph idx="1"/>
          </p:nvPr>
        </p:nvSpPr>
        <p:spPr>
          <a:xfrm>
            <a:off x="457200" y="609600"/>
            <a:ext cx="8458200" cy="6002338"/>
          </a:xfrm>
        </p:spPr>
        <p:txBody>
          <a:bodyPr/>
          <a:lstStyle/>
          <a:p>
            <a:pPr marL="0" indent="0">
              <a:lnSpc>
                <a:spcPct val="140000"/>
              </a:lnSpc>
              <a:buNone/>
            </a:pPr>
            <a:r>
              <a:rPr lang="zh-CN" altLang="en-US" sz="4000" noProof="1">
                <a:solidFill>
                  <a:srgbClr val="FF0000"/>
                </a:solidFill>
              </a:rPr>
              <a:t> </a:t>
            </a:r>
            <a:r>
              <a:rPr lang="zh-CN" altLang="en-US" sz="4000" noProof="1" smtClean="0">
                <a:solidFill>
                  <a:srgbClr val="FF0000"/>
                </a:solidFill>
              </a:rPr>
              <a:t>                 症状</a:t>
            </a:r>
            <a:r>
              <a:rPr lang="zh-CN" altLang="en-US" sz="4000" noProof="1">
                <a:solidFill>
                  <a:srgbClr val="FF0000"/>
                </a:solidFill>
              </a:rPr>
              <a:t>与病变</a:t>
            </a:r>
            <a:r>
              <a:rPr lang="zh-CN" altLang="en-US" dirty="0"/>
              <a:t/>
            </a:r>
            <a:br>
              <a:rPr lang="zh-CN" altLang="en-US" dirty="0"/>
            </a:br>
            <a:r>
              <a:rPr lang="zh-CN" altLang="en-US" dirty="0"/>
              <a:t>      </a:t>
            </a:r>
            <a:r>
              <a:rPr lang="zh-CN" altLang="en-US" sz="2800" b="1" dirty="0">
                <a:solidFill>
                  <a:srgbClr val="000066"/>
                </a:solidFill>
              </a:rPr>
              <a:t>无症状的弓形虫病是最常见的形式。但是若动物因营养不良、寒冷、捕获、监禁、妊娠等使其抵抗力下降时，也可发病。</a:t>
            </a:r>
            <a:br>
              <a:rPr lang="zh-CN" altLang="en-US" sz="2800" b="1" dirty="0">
                <a:solidFill>
                  <a:srgbClr val="000066"/>
                </a:solidFill>
              </a:rPr>
            </a:br>
            <a:r>
              <a:rPr lang="zh-CN" altLang="en-US" sz="2800" b="1" dirty="0">
                <a:solidFill>
                  <a:srgbClr val="000066"/>
                </a:solidFill>
              </a:rPr>
              <a:t>        犬弓形体病以幼犬感染较普遍，而且较严重，但成年犬也有致死的实例。 </a:t>
            </a:r>
            <a:endParaRPr lang="zh-CN" altLang="en-US" sz="2800" b="1" noProof="1">
              <a:solidFill>
                <a:srgbClr val="000066"/>
              </a:solidFill>
            </a:endParaRPr>
          </a:p>
        </p:txBody>
      </p:sp>
    </p:spTree>
    <p:custDataLst>
      <p:tags r:id="rId1"/>
    </p:custDataLst>
    <p:extLst>
      <p:ext uri="{BB962C8B-B14F-4D97-AF65-F5344CB8AC3E}">
        <p14:creationId xmlns:p14="http://schemas.microsoft.com/office/powerpoint/2010/main" val="128916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noChangeArrowheads="1"/>
          </p:cNvSpPr>
          <p:nvPr>
            <p:ph type="title"/>
          </p:nvPr>
        </p:nvSpPr>
        <p:spPr>
          <a:xfrm>
            <a:off x="1187624" y="116632"/>
            <a:ext cx="5738812" cy="931863"/>
          </a:xfrm>
        </p:spPr>
        <p:txBody>
          <a:bodyPr>
            <a:normAutofit/>
          </a:bodyPr>
          <a:lstStyle/>
          <a:p>
            <a:pPr algn="ctr"/>
            <a:r>
              <a:rPr lang="zh-CN" altLang="en-US" sz="4000" b="1" dirty="0" smtClean="0">
                <a:solidFill>
                  <a:srgbClr val="FF0000"/>
                </a:solidFill>
              </a:rPr>
              <a:t>症状</a:t>
            </a:r>
          </a:p>
        </p:txBody>
      </p:sp>
      <p:sp>
        <p:nvSpPr>
          <p:cNvPr id="3" name="内容占位符 2"/>
          <p:cNvSpPr>
            <a:spLocks noGrp="1"/>
          </p:cNvSpPr>
          <p:nvPr>
            <p:ph idx="1"/>
          </p:nvPr>
        </p:nvSpPr>
        <p:spPr>
          <a:xfrm>
            <a:off x="628650" y="927100"/>
            <a:ext cx="7886700" cy="5754688"/>
          </a:xfrm>
        </p:spPr>
        <p:txBody>
          <a:bodyPr>
            <a:normAutofit lnSpcReduction="10000"/>
          </a:bodyPr>
          <a:lstStyle/>
          <a:p>
            <a:pPr>
              <a:lnSpc>
                <a:spcPct val="150000"/>
              </a:lnSpc>
            </a:pPr>
            <a:r>
              <a:rPr lang="zh-CN" altLang="en-US" sz="2800" b="1" noProof="1">
                <a:solidFill>
                  <a:srgbClr val="000066"/>
                </a:solidFill>
                <a:sym typeface="+mn-ea"/>
              </a:rPr>
              <a:t> </a:t>
            </a:r>
            <a:r>
              <a:rPr lang="zh-CN" altLang="en-US" b="1" noProof="1">
                <a:solidFill>
                  <a:srgbClr val="000066"/>
                </a:solidFill>
                <a:sym typeface="+mn-ea"/>
              </a:rPr>
              <a:t>症状类似犬瘟热、犬传染性肝炎，主要表现为发热、咳嗽、厌食、精神萎靡、虚弱、眼和鼻有分泌物，粘膜苍白、呼吸困难，甚至发生剧烈的出血性腹泻，少数病犬有剧烈呕吐，随后出现麻痹和其他神经症状。怀孕母犬发生流产或早产，所产仔犬往往出现排稀便、呼吸困难和运动失调等症状。</a:t>
            </a:r>
            <a:endParaRPr lang="zh-CN" altLang="en-US" b="1" noProof="1">
              <a:solidFill>
                <a:srgbClr val="000066"/>
              </a:solidFill>
            </a:endParaRPr>
          </a:p>
          <a:p>
            <a:pPr>
              <a:lnSpc>
                <a:spcPct val="150000"/>
              </a:lnSpc>
            </a:pPr>
            <a:r>
              <a:rPr lang="zh-CN" altLang="en-US" b="1" noProof="1">
                <a:solidFill>
                  <a:srgbClr val="000066"/>
                </a:solidFill>
                <a:sym typeface="+mn-ea"/>
              </a:rPr>
              <a:t>      血液检查：急性期，红、白细胞减少，中性粒细胞增多。中性粒细胞减少和单核细胞增多者较少见。</a:t>
            </a:r>
            <a:endParaRPr lang="zh-CN" altLang="en-US" b="1" noProof="1">
              <a:solidFill>
                <a:srgbClr val="000066"/>
              </a:solidFill>
            </a:endParaRPr>
          </a:p>
          <a:p>
            <a:pPr>
              <a:lnSpc>
                <a:spcPct val="150000"/>
              </a:lnSpc>
            </a:pPr>
            <a:r>
              <a:rPr lang="zh-CN" altLang="en-US" b="1" noProof="1">
                <a:solidFill>
                  <a:srgbClr val="000066"/>
                </a:solidFill>
                <a:sym typeface="+mn-ea"/>
              </a:rPr>
              <a:t>     慢性病例的白细胞总数增多，主要为嗜中性粒白细胞增多，血小板减少，但没有出血倾向。</a:t>
            </a:r>
            <a:endParaRPr lang="zh-CN" altLang="en-US" noProof="1"/>
          </a:p>
        </p:txBody>
      </p:sp>
    </p:spTree>
    <p:extLst>
      <p:ext uri="{BB962C8B-B14F-4D97-AF65-F5344CB8AC3E}">
        <p14:creationId xmlns:p14="http://schemas.microsoft.com/office/powerpoint/2010/main" val="1202215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占位符 12289"/>
          <p:cNvSpPr>
            <a:spLocks noGrp="1" noChangeArrowheads="1"/>
          </p:cNvSpPr>
          <p:nvPr>
            <p:ph idx="1"/>
          </p:nvPr>
        </p:nvSpPr>
        <p:spPr>
          <a:xfrm>
            <a:off x="395536" y="692696"/>
            <a:ext cx="8077200" cy="5883275"/>
          </a:xfrm>
        </p:spPr>
        <p:txBody>
          <a:bodyPr>
            <a:normAutofit lnSpcReduction="10000"/>
          </a:bodyPr>
          <a:lstStyle/>
          <a:p>
            <a:pPr>
              <a:lnSpc>
                <a:spcPct val="150000"/>
              </a:lnSpc>
              <a:buFontTx/>
              <a:buNone/>
            </a:pPr>
            <a:r>
              <a:rPr lang="zh-CN" altLang="en-US" sz="2400" dirty="0" smtClean="0"/>
              <a:t>          </a:t>
            </a:r>
            <a:r>
              <a:rPr lang="zh-CN" altLang="en-US" sz="2400" b="1" dirty="0" smtClean="0">
                <a:solidFill>
                  <a:srgbClr val="000066"/>
                </a:solidFill>
              </a:rPr>
              <a:t>猫弓形体病的症状与犬相似。</a:t>
            </a:r>
            <a:r>
              <a:rPr lang="zh-CN" altLang="en-US" sz="2400" b="1" dirty="0" smtClean="0">
                <a:solidFill>
                  <a:srgbClr val="FF0000"/>
                </a:solidFill>
              </a:rPr>
              <a:t>急性病例</a:t>
            </a:r>
            <a:r>
              <a:rPr lang="zh-CN" altLang="en-US" sz="2400" b="1" dirty="0" smtClean="0">
                <a:solidFill>
                  <a:srgbClr val="000066"/>
                </a:solidFill>
              </a:rPr>
              <a:t>主要表现为肺炎症状，持续高热、厌食、嗜眠、呼吸急促和咳嗽等。猫发病后常出现白血球减少，核明显左移。也有出现脑炎症状和早产、流产的病例。</a:t>
            </a:r>
            <a:r>
              <a:rPr lang="zh-CN" altLang="en-US" sz="2400" b="1" dirty="0" smtClean="0">
                <a:solidFill>
                  <a:srgbClr val="FF0000"/>
                </a:solidFill>
              </a:rPr>
              <a:t>慢性弓形体病</a:t>
            </a:r>
            <a:r>
              <a:rPr lang="zh-CN" altLang="en-US" sz="2400" b="1" dirty="0" smtClean="0">
                <a:solidFill>
                  <a:srgbClr val="000066"/>
                </a:solidFill>
              </a:rPr>
              <a:t>是一种时常复发的疾病。患猫厌食，中枢神经系统障碍，心肌疾患，肝损伤，流产或死胎，以及经抗生素治疗无效的发热，死前出现呼吸困难。</a:t>
            </a:r>
          </a:p>
          <a:p>
            <a:pPr>
              <a:lnSpc>
                <a:spcPct val="150000"/>
              </a:lnSpc>
              <a:buFontTx/>
              <a:buNone/>
            </a:pPr>
            <a:r>
              <a:rPr lang="zh-CN" altLang="en-US" sz="2400" b="1" dirty="0" smtClean="0">
                <a:solidFill>
                  <a:srgbClr val="000066"/>
                </a:solidFill>
              </a:rPr>
              <a:t>          患病动物的弓形虫眼病主要侵害视网膜，有时也侵害脉络膜、睫状体、虹膜等。患病动物表现为视网膜出血、网膜炎、虹膜炎、眼色素层炎、白内障等（图4、图5）</a:t>
            </a:r>
          </a:p>
        </p:txBody>
      </p:sp>
    </p:spTree>
    <p:custDataLst>
      <p:tags r:id="rId1"/>
    </p:custDataLst>
    <p:extLst>
      <p:ext uri="{BB962C8B-B14F-4D97-AF65-F5344CB8AC3E}">
        <p14:creationId xmlns:p14="http://schemas.microsoft.com/office/powerpoint/2010/main" val="2773048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25603" descr="6-2-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4191000"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图片 25604" descr="6-2-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505200"/>
            <a:ext cx="4191000"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文本框 25605"/>
          <p:cNvSpPr txBox="1">
            <a:spLocks noChangeArrowheads="1"/>
          </p:cNvSpPr>
          <p:nvPr/>
        </p:nvSpPr>
        <p:spPr bwMode="auto">
          <a:xfrm>
            <a:off x="4784725" y="1538288"/>
            <a:ext cx="37321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smtClean="0">
                <a:solidFill>
                  <a:srgbClr val="000066"/>
                </a:solidFill>
                <a:latin typeface="Times New Roman" pitchFamily="18" charset="0"/>
              </a:rPr>
              <a:t>图4</a:t>
            </a:r>
            <a:r>
              <a:rPr lang="zh-CN" altLang="en-US" sz="2000" b="1" dirty="0">
                <a:solidFill>
                  <a:srgbClr val="000066"/>
                </a:solidFill>
                <a:latin typeface="Times New Roman" pitchFamily="18" charset="0"/>
              </a:rPr>
              <a:t>（左图） 经久不愈的虹膜炎</a:t>
            </a:r>
          </a:p>
        </p:txBody>
      </p:sp>
      <p:sp>
        <p:nvSpPr>
          <p:cNvPr id="24580" name="文本框 25606"/>
          <p:cNvSpPr txBox="1">
            <a:spLocks noChangeArrowheads="1"/>
          </p:cNvSpPr>
          <p:nvPr/>
        </p:nvSpPr>
        <p:spPr bwMode="auto">
          <a:xfrm>
            <a:off x="533400" y="4572000"/>
            <a:ext cx="3581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rgbClr val="000066"/>
                </a:solidFill>
                <a:latin typeface="Times New Roman" pitchFamily="18" charset="0"/>
              </a:rPr>
              <a:t>图5</a:t>
            </a:r>
            <a:r>
              <a:rPr lang="zh-CN" altLang="en-US" b="1" dirty="0">
                <a:solidFill>
                  <a:srgbClr val="000066"/>
                </a:solidFill>
                <a:latin typeface="Times New Roman" pitchFamily="18" charset="0"/>
              </a:rPr>
              <a:t/>
            </a:r>
            <a:br>
              <a:rPr lang="zh-CN" altLang="en-US" b="1" dirty="0">
                <a:solidFill>
                  <a:srgbClr val="000066"/>
                </a:solidFill>
                <a:latin typeface="Times New Roman" pitchFamily="18" charset="0"/>
              </a:rPr>
            </a:br>
            <a:r>
              <a:rPr lang="zh-CN" altLang="en-US" b="1" dirty="0">
                <a:solidFill>
                  <a:srgbClr val="000066"/>
                </a:solidFill>
                <a:latin typeface="Times New Roman" pitchFamily="18" charset="0"/>
              </a:rPr>
              <a:t>由弓形虫感染引起的眼前房渗出及眼色素层炎</a:t>
            </a:r>
          </a:p>
        </p:txBody>
      </p:sp>
    </p:spTree>
    <p:custDataLst>
      <p:tags r:id="rId1"/>
    </p:custDataLst>
    <p:extLst>
      <p:ext uri="{BB962C8B-B14F-4D97-AF65-F5344CB8AC3E}">
        <p14:creationId xmlns:p14="http://schemas.microsoft.com/office/powerpoint/2010/main" val="4234779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占位符 13313"/>
          <p:cNvSpPr>
            <a:spLocks noGrp="1" noChangeArrowheads="1"/>
          </p:cNvSpPr>
          <p:nvPr>
            <p:ph idx="1"/>
          </p:nvPr>
        </p:nvSpPr>
        <p:spPr>
          <a:xfrm>
            <a:off x="179388" y="909638"/>
            <a:ext cx="8659812" cy="5280025"/>
          </a:xfrm>
        </p:spPr>
        <p:txBody>
          <a:bodyPr/>
          <a:lstStyle/>
          <a:p>
            <a:pPr marL="0" indent="0">
              <a:lnSpc>
                <a:spcPct val="190000"/>
              </a:lnSpc>
              <a:buNone/>
            </a:pPr>
            <a:r>
              <a:rPr lang="zh-CN" altLang="en-US" sz="4000" b="1" dirty="0">
                <a:solidFill>
                  <a:srgbClr val="FF0000"/>
                </a:solidFill>
              </a:rPr>
              <a:t> </a:t>
            </a:r>
            <a:r>
              <a:rPr lang="zh-CN" altLang="en-US" sz="4000" b="1" dirty="0" smtClean="0">
                <a:solidFill>
                  <a:srgbClr val="FF0000"/>
                </a:solidFill>
              </a:rPr>
              <a:t>                      诊断</a:t>
            </a:r>
            <a:r>
              <a:rPr lang="zh-CN" altLang="en-US" dirty="0" smtClean="0"/>
              <a:t/>
            </a:r>
            <a:br>
              <a:rPr lang="zh-CN" altLang="en-US" dirty="0" smtClean="0"/>
            </a:br>
            <a:r>
              <a:rPr lang="zh-CN" altLang="en-US" dirty="0" smtClean="0"/>
              <a:t>   </a:t>
            </a:r>
            <a:r>
              <a:rPr lang="zh-CN" altLang="en-US" sz="2800" dirty="0" smtClean="0"/>
              <a:t> </a:t>
            </a:r>
            <a:r>
              <a:rPr lang="zh-CN" altLang="en-US" sz="2800" b="1" dirty="0" smtClean="0">
                <a:solidFill>
                  <a:srgbClr val="000066"/>
                </a:solidFill>
              </a:rPr>
              <a:t> 对于犬，仅依靠临床症状很容易与犬瘟热特别是神经型犬瘟热相混淆。因此，在进行流行病学分析、临床症状等综合判定后，还必须以检出病原体或证实血清中抗体滴度升高予以确诊。</a:t>
            </a:r>
            <a:r>
              <a:rPr lang="zh-CN" altLang="en-US" sz="2400" dirty="0" smtClean="0"/>
              <a:t/>
            </a:r>
            <a:br>
              <a:rPr lang="zh-CN" altLang="en-US" sz="2400" dirty="0" smtClean="0"/>
            </a:br>
            <a:r>
              <a:rPr lang="zh-CN" altLang="en-US" sz="2400" dirty="0" smtClean="0"/>
              <a:t>    </a:t>
            </a:r>
          </a:p>
        </p:txBody>
      </p:sp>
    </p:spTree>
    <p:custDataLst>
      <p:tags r:id="rId1"/>
    </p:custDataLst>
    <p:extLst>
      <p:ext uri="{BB962C8B-B14F-4D97-AF65-F5344CB8AC3E}">
        <p14:creationId xmlns:p14="http://schemas.microsoft.com/office/powerpoint/2010/main" val="884459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noChangeArrowheads="1"/>
          </p:cNvSpPr>
          <p:nvPr>
            <p:ph idx="1"/>
          </p:nvPr>
        </p:nvSpPr>
        <p:spPr>
          <a:xfrm>
            <a:off x="467544" y="1166672"/>
            <a:ext cx="8356600" cy="5659437"/>
          </a:xfrm>
        </p:spPr>
        <p:txBody>
          <a:bodyPr>
            <a:normAutofit lnSpcReduction="10000"/>
          </a:bodyPr>
          <a:lstStyle/>
          <a:p>
            <a:pPr>
              <a:lnSpc>
                <a:spcPct val="110000"/>
              </a:lnSpc>
            </a:pPr>
            <a:r>
              <a:rPr lang="zh-CN" altLang="en-US" sz="2400" b="1" dirty="0" smtClean="0">
                <a:solidFill>
                  <a:srgbClr val="FF0000"/>
                </a:solidFill>
              </a:rPr>
              <a:t>1.病原体检查：</a:t>
            </a:r>
            <a:r>
              <a:rPr lang="zh-CN" altLang="en-US" sz="2400" b="1" dirty="0" smtClean="0">
                <a:solidFill>
                  <a:srgbClr val="000066"/>
                </a:solidFill>
              </a:rPr>
              <a:t>将可疑病犬、病猫或尸体的组织或体液作涂片、压片或组织切片，经姬姆萨氏或瑞氏液染色后，镜检，发现速殖子者即可确诊。但是，呈阴性者不能排除本病，应再作进一步检查。此外，还可应用集虫法、动物接种法、组织培养法进行检查。</a:t>
            </a:r>
            <a:br>
              <a:rPr lang="zh-CN" altLang="en-US" sz="2400" b="1" dirty="0" smtClean="0">
                <a:solidFill>
                  <a:srgbClr val="000066"/>
                </a:solidFill>
              </a:rPr>
            </a:br>
            <a:r>
              <a:rPr lang="zh-CN" altLang="en-US" sz="2400" b="1" dirty="0" smtClean="0">
                <a:solidFill>
                  <a:srgbClr val="000066"/>
                </a:solidFill>
              </a:rPr>
              <a:t>  </a:t>
            </a:r>
            <a:r>
              <a:rPr lang="zh-CN" altLang="en-US" sz="2400" b="1" dirty="0" smtClean="0">
                <a:solidFill>
                  <a:srgbClr val="FF0000"/>
                </a:solidFill>
              </a:rPr>
              <a:t>  2.血清学检查：</a:t>
            </a:r>
            <a:r>
              <a:rPr lang="zh-CN" altLang="en-US" sz="2400" b="1" dirty="0" smtClean="0">
                <a:solidFill>
                  <a:srgbClr val="000066"/>
                </a:solidFill>
              </a:rPr>
              <a:t>本病血清学反应主要有染色试验、补体结合反应、血球凝集反应、中和试验等。其中染色试验特异性高，而且被认为是标准的诊断方法。其原理是新鲜的弓形体易被美蓝着色，然而当加入含有辅助因子的新鲜正常人血清时，促使抗体与细胞浆发生作用而引起细胞浆变性，变性的虫体胞浆不能被碱性美蓝着色。此法可用于早期诊断，感染后两周即可呈现阳性反应。</a:t>
            </a:r>
            <a:br>
              <a:rPr lang="zh-CN" altLang="en-US" sz="2400" b="1" dirty="0" smtClean="0">
                <a:solidFill>
                  <a:srgbClr val="000066"/>
                </a:solidFill>
              </a:rPr>
            </a:br>
            <a:r>
              <a:rPr lang="zh-CN" altLang="en-US" sz="2400" b="1" dirty="0" smtClean="0">
                <a:solidFill>
                  <a:srgbClr val="000066"/>
                </a:solidFill>
              </a:rPr>
              <a:t>        近年来，荧光抗体法和酶联免疫吸附试验也开始应用于弓形体的检查。</a:t>
            </a:r>
            <a:endParaRPr lang="zh-CN" altLang="en-US" sz="2400" b="1" dirty="0" smtClean="0"/>
          </a:p>
        </p:txBody>
      </p:sp>
    </p:spTree>
    <p:extLst>
      <p:ext uri="{BB962C8B-B14F-4D97-AF65-F5344CB8AC3E}">
        <p14:creationId xmlns:p14="http://schemas.microsoft.com/office/powerpoint/2010/main" val="2334557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ctr"/>
            <a:r>
              <a:rPr lang="zh-CN" altLang="zh-CN" sz="6600" dirty="0"/>
              <a:t>弓形虫病</a:t>
            </a:r>
            <a:endParaRPr lang="zh-CN" altLang="en-US" sz="6600" dirty="0"/>
          </a:p>
        </p:txBody>
      </p:sp>
    </p:spTree>
    <p:extLst>
      <p:ext uri="{BB962C8B-B14F-4D97-AF65-F5344CB8AC3E}">
        <p14:creationId xmlns:p14="http://schemas.microsoft.com/office/powerpoint/2010/main" val="123599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a:xfrm>
            <a:off x="3131840" y="1124744"/>
            <a:ext cx="5738812" cy="931862"/>
          </a:xfrm>
        </p:spPr>
        <p:txBody>
          <a:bodyPr/>
          <a:lstStyle/>
          <a:p>
            <a:r>
              <a:rPr lang="zh-CN" altLang="en-US" dirty="0" smtClean="0"/>
              <a:t>                          血液中的弓形虫</a:t>
            </a:r>
          </a:p>
        </p:txBody>
      </p:sp>
      <p:pic>
        <p:nvPicPr>
          <p:cNvPr id="27650" name="内容占位符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7329"/>
          <a:stretch/>
        </p:blipFill>
        <p:spPr>
          <a:xfrm>
            <a:off x="107950" y="44450"/>
            <a:ext cx="5203825" cy="3613150"/>
          </a:xfrm>
        </p:spPr>
      </p:pic>
      <p:pic>
        <p:nvPicPr>
          <p:cNvPr id="27651" name="图片 4"/>
          <p:cNvPicPr>
            <a:picLocks noChangeAspect="1" noChangeArrowheads="1"/>
          </p:cNvPicPr>
          <p:nvPr/>
        </p:nvPicPr>
        <p:blipFill rotWithShape="1">
          <a:blip r:embed="rId3">
            <a:extLst>
              <a:ext uri="{28A0092B-C50C-407E-A947-70E740481C1C}">
                <a14:useLocalDpi xmlns:a14="http://schemas.microsoft.com/office/drawing/2010/main" val="0"/>
              </a:ext>
            </a:extLst>
          </a:blip>
          <a:srcRect b="9200"/>
          <a:stretch/>
        </p:blipFill>
        <p:spPr bwMode="auto">
          <a:xfrm>
            <a:off x="4572000" y="2781301"/>
            <a:ext cx="45116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4782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a:xfrm>
            <a:off x="1259632" y="188640"/>
            <a:ext cx="5738812" cy="931862"/>
          </a:xfrm>
        </p:spPr>
        <p:txBody>
          <a:bodyPr/>
          <a:lstStyle/>
          <a:p>
            <a:pPr algn="ctr"/>
            <a:r>
              <a:rPr lang="zh-CN" altLang="en-US" dirty="0" smtClean="0"/>
              <a:t>血液中的弓形虫</a:t>
            </a:r>
          </a:p>
        </p:txBody>
      </p:sp>
      <p:pic>
        <p:nvPicPr>
          <p:cNvPr id="28674" name="内容占位符 3"/>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9190"/>
          <a:stretch/>
        </p:blipFill>
        <p:spPr>
          <a:xfrm>
            <a:off x="1187624" y="1124744"/>
            <a:ext cx="6081712" cy="5359854"/>
          </a:xfrm>
        </p:spPr>
      </p:pic>
    </p:spTree>
    <p:extLst>
      <p:ext uri="{BB962C8B-B14F-4D97-AF65-F5344CB8AC3E}">
        <p14:creationId xmlns:p14="http://schemas.microsoft.com/office/powerpoint/2010/main" val="1976312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占位符 15361"/>
          <p:cNvSpPr>
            <a:spLocks noGrp="1" noChangeArrowheads="1"/>
          </p:cNvSpPr>
          <p:nvPr>
            <p:ph idx="1"/>
          </p:nvPr>
        </p:nvSpPr>
        <p:spPr>
          <a:xfrm>
            <a:off x="685800" y="609600"/>
            <a:ext cx="7772400" cy="5861050"/>
          </a:xfrm>
        </p:spPr>
        <p:txBody>
          <a:bodyPr/>
          <a:lstStyle/>
          <a:p>
            <a:pPr marL="0" indent="0">
              <a:lnSpc>
                <a:spcPct val="150000"/>
              </a:lnSpc>
              <a:buNone/>
            </a:pPr>
            <a:r>
              <a:rPr lang="zh-CN" altLang="en-US" sz="3600" b="1" dirty="0" smtClean="0">
                <a:solidFill>
                  <a:srgbClr val="FF0000"/>
                </a:solidFill>
              </a:rPr>
              <a:t>                     防治措施</a:t>
            </a:r>
            <a:r>
              <a:rPr lang="zh-CN" altLang="en-US" sz="4000" dirty="0" smtClean="0"/>
              <a:t/>
            </a:r>
            <a:br>
              <a:rPr lang="zh-CN" altLang="en-US" sz="4000" dirty="0" smtClean="0"/>
            </a:br>
            <a:r>
              <a:rPr lang="zh-CN" altLang="en-US" sz="4000" dirty="0" smtClean="0"/>
              <a:t>     </a:t>
            </a:r>
            <a:r>
              <a:rPr lang="zh-CN" altLang="en-US" sz="2400" b="1" dirty="0" smtClean="0">
                <a:solidFill>
                  <a:srgbClr val="000066"/>
                </a:solidFill>
              </a:rPr>
              <a:t/>
            </a:r>
            <a:br>
              <a:rPr lang="zh-CN" altLang="en-US" sz="2400" b="1" dirty="0" smtClean="0">
                <a:solidFill>
                  <a:srgbClr val="000066"/>
                </a:solidFill>
              </a:rPr>
            </a:br>
            <a:r>
              <a:rPr lang="zh-CN" altLang="en-US" sz="2400" b="1" dirty="0" smtClean="0">
                <a:solidFill>
                  <a:srgbClr val="000066"/>
                </a:solidFill>
              </a:rPr>
              <a:t>        动物发病以后，对急性感染病例，可使用</a:t>
            </a:r>
            <a:r>
              <a:rPr lang="zh-CN" altLang="en-US" sz="2400" b="1" dirty="0" smtClean="0">
                <a:solidFill>
                  <a:srgbClr val="FF0000"/>
                </a:solidFill>
              </a:rPr>
              <a:t>磺胺嘧啶、磺胺甲氧嘧啶、磺胺-6-甲氧嘧啶、磺酰氨苯砜、甲氧苄胺嘧啶和敌菌净</a:t>
            </a:r>
            <a:r>
              <a:rPr lang="zh-CN" altLang="en-US" sz="2400" b="1" dirty="0" smtClean="0">
                <a:solidFill>
                  <a:srgbClr val="000066"/>
                </a:solidFill>
              </a:rPr>
              <a:t>等药物治疗。这些药物均有较好的疗效，尤以</a:t>
            </a:r>
            <a:r>
              <a:rPr lang="zh-CN" altLang="en-US" sz="2400" b="1" dirty="0" smtClean="0">
                <a:solidFill>
                  <a:srgbClr val="FF0000"/>
                </a:solidFill>
              </a:rPr>
              <a:t>磺胺-6-甲氧嘧啶和磺酰氨苯砜杀灭速殖子效果最好</a:t>
            </a:r>
            <a:r>
              <a:rPr lang="zh-CN" altLang="en-US" sz="2400" b="1" dirty="0" smtClean="0">
                <a:solidFill>
                  <a:srgbClr val="000066"/>
                </a:solidFill>
              </a:rPr>
              <a:t>。上述</a:t>
            </a:r>
            <a:r>
              <a:rPr lang="zh-CN" altLang="en-US" sz="2400" b="1" dirty="0" smtClean="0">
                <a:solidFill>
                  <a:srgbClr val="FF0000"/>
                </a:solidFill>
              </a:rPr>
              <a:t>磺胺类药物若与抗菌增效剂</a:t>
            </a:r>
            <a:r>
              <a:rPr lang="zh-CN" altLang="en-US" sz="2400" b="1" dirty="0" smtClean="0">
                <a:solidFill>
                  <a:srgbClr val="000066"/>
                </a:solidFill>
              </a:rPr>
              <a:t>合用，疗效更佳。</a:t>
            </a:r>
          </a:p>
        </p:txBody>
      </p:sp>
    </p:spTree>
    <p:custDataLst>
      <p:tags r:id="rId1"/>
    </p:custDataLst>
    <p:extLst>
      <p:ext uri="{BB962C8B-B14F-4D97-AF65-F5344CB8AC3E}">
        <p14:creationId xmlns:p14="http://schemas.microsoft.com/office/powerpoint/2010/main" val="14306786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pPr algn="ctr"/>
            <a:r>
              <a:rPr lang="zh-CN" altLang="en-US" sz="3600" b="1" dirty="0" smtClean="0">
                <a:solidFill>
                  <a:srgbClr val="FF0000"/>
                </a:solidFill>
              </a:rPr>
              <a:t>预防</a:t>
            </a:r>
          </a:p>
        </p:txBody>
      </p:sp>
      <p:sp>
        <p:nvSpPr>
          <p:cNvPr id="30723" name="Rectangle 3"/>
          <p:cNvSpPr>
            <a:spLocks noGrp="1" noChangeArrowheads="1"/>
          </p:cNvSpPr>
          <p:nvPr>
            <p:ph type="body" idx="4294967295"/>
          </p:nvPr>
        </p:nvSpPr>
        <p:spPr>
          <a:xfrm>
            <a:off x="628650" y="1844675"/>
            <a:ext cx="8047038" cy="4679950"/>
          </a:xfrm>
        </p:spPr>
        <p:txBody>
          <a:bodyPr/>
          <a:lstStyle/>
          <a:p>
            <a:r>
              <a:rPr lang="zh-CN" altLang="en-US" sz="2400" b="1" smtClean="0">
                <a:solidFill>
                  <a:srgbClr val="000066"/>
                </a:solidFill>
              </a:rPr>
              <a:t>一般预防措施是：控制野生动物，特别是啮齿类动物与犬猫接触。对于所养家猫应加强管理，尽力防止猫粪对饲料、饮水等的污染。在严重流行区应对犬、猫进行药物预防。</a:t>
            </a:r>
          </a:p>
          <a:p>
            <a:r>
              <a:rPr lang="zh-CN" altLang="en-US" sz="2400" b="1" smtClean="0">
                <a:solidFill>
                  <a:srgbClr val="FF0000"/>
                </a:solidFill>
              </a:rPr>
              <a:t>宠物：</a:t>
            </a:r>
            <a:r>
              <a:rPr lang="zh-CN" altLang="en-US" sz="2400" b="1" smtClean="0">
                <a:solidFill>
                  <a:schemeClr val="tx1"/>
                </a:solidFill>
              </a:rPr>
              <a:t>①宠物要养在室内，不让出外捕食②喂食完全熟透的食物。③做好栏舍的卫生。④及时驱虫和相关免疫。</a:t>
            </a:r>
            <a:endParaRPr lang="en-US" altLang="zh-CN" sz="2400" b="1" smtClean="0">
              <a:solidFill>
                <a:schemeClr val="tx1"/>
              </a:solidFill>
            </a:endParaRPr>
          </a:p>
          <a:p>
            <a:r>
              <a:rPr lang="zh-CN" altLang="en-US" sz="2400" b="1" smtClean="0">
                <a:solidFill>
                  <a:srgbClr val="FF0000"/>
                </a:solidFill>
              </a:rPr>
              <a:t>公共卫生：</a:t>
            </a:r>
            <a:r>
              <a:rPr lang="zh-CN" altLang="en-US" sz="2400" b="1" smtClean="0">
                <a:solidFill>
                  <a:schemeClr val="tx1"/>
                </a:solidFill>
              </a:rPr>
              <a:t>①养成良好的卫生习惯，饭前便后要洗手；②不吃生蛋或未熟透的肉类，切生肉和内脏的菜板、菜刀，要与切熟肉和蔬菜水果的菜板、菜刀分开；③妇女避免与猫的粪便接触，怀孕期间，其他家庭成员应及时为宠物做好清洁工作。</a:t>
            </a:r>
          </a:p>
          <a:p>
            <a:endParaRPr lang="zh-CN" altLang="en-US" b="1" smtClean="0">
              <a:solidFill>
                <a:schemeClr val="tx1"/>
              </a:solidFill>
            </a:endParaRPr>
          </a:p>
          <a:p>
            <a:endParaRPr lang="zh-CN" altLang="en-US" b="1" smtClean="0">
              <a:solidFill>
                <a:schemeClr val="tx1"/>
              </a:solidFill>
            </a:endParaRPr>
          </a:p>
        </p:txBody>
      </p:sp>
    </p:spTree>
    <p:extLst>
      <p:ext uri="{BB962C8B-B14F-4D97-AF65-F5344CB8AC3E}">
        <p14:creationId xmlns:p14="http://schemas.microsoft.com/office/powerpoint/2010/main" val="758562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smtClean="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137158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占位符 1026"/>
          <p:cNvSpPr>
            <a:spLocks noGrp="1" noChangeArrowheads="1"/>
          </p:cNvSpPr>
          <p:nvPr>
            <p:ph idx="1"/>
          </p:nvPr>
        </p:nvSpPr>
        <p:spPr>
          <a:xfrm>
            <a:off x="611188" y="1700213"/>
            <a:ext cx="7772400" cy="4670425"/>
          </a:xfrm>
        </p:spPr>
        <p:txBody>
          <a:bodyPr>
            <a:normAutofit/>
          </a:bodyPr>
          <a:lstStyle/>
          <a:p>
            <a:pPr>
              <a:lnSpc>
                <a:spcPct val="130000"/>
              </a:lnSpc>
            </a:pPr>
            <a:r>
              <a:rPr lang="zh-CN" altLang="en-US" sz="2800" b="1" dirty="0" smtClean="0">
                <a:solidFill>
                  <a:srgbClr val="000066"/>
                </a:solidFill>
              </a:rPr>
              <a:t>弓形虫病是由肉孢子虫科弓形虫属的龚地弓形虫引起的一种</a:t>
            </a:r>
            <a:r>
              <a:rPr lang="zh-CN" altLang="en-US" sz="2800" b="1" dirty="0" smtClean="0">
                <a:solidFill>
                  <a:srgbClr val="FF0000"/>
                </a:solidFill>
              </a:rPr>
              <a:t>人、畜及野生动物共患</a:t>
            </a:r>
            <a:r>
              <a:rPr lang="zh-CN" altLang="en-US" sz="2800" b="1" dirty="0" smtClean="0">
                <a:solidFill>
                  <a:srgbClr val="000066"/>
                </a:solidFill>
              </a:rPr>
              <a:t>的一种</a:t>
            </a:r>
            <a:r>
              <a:rPr lang="zh-CN" altLang="en-US" sz="2800" b="1" dirty="0" smtClean="0">
                <a:solidFill>
                  <a:srgbClr val="FF0000"/>
                </a:solidFill>
              </a:rPr>
              <a:t>原虫病</a:t>
            </a:r>
            <a:r>
              <a:rPr lang="zh-CN" altLang="en-US" sz="2800" b="1" dirty="0" smtClean="0">
                <a:solidFill>
                  <a:srgbClr val="000066"/>
                </a:solidFill>
              </a:rPr>
              <a:t>。</a:t>
            </a:r>
          </a:p>
          <a:p>
            <a:pPr>
              <a:lnSpc>
                <a:spcPct val="130000"/>
              </a:lnSpc>
            </a:pPr>
            <a:r>
              <a:rPr lang="zh-CN" altLang="en-US" sz="2800" b="1" dirty="0" smtClean="0">
                <a:solidFill>
                  <a:srgbClr val="000066"/>
                </a:solidFill>
              </a:rPr>
              <a:t>多数为隐性感染，但也有出现症状甚至死亡的。</a:t>
            </a:r>
          </a:p>
          <a:p>
            <a:pPr>
              <a:lnSpc>
                <a:spcPct val="130000"/>
              </a:lnSpc>
            </a:pPr>
            <a:r>
              <a:rPr lang="zh-CN" altLang="en-US" sz="2800" b="1" dirty="0" smtClean="0">
                <a:solidFill>
                  <a:srgbClr val="000066"/>
                </a:solidFill>
              </a:rPr>
              <a:t>目前本病在世界各国广为传播，其感染率有逐年上升的趋势，我国大部分地区也有本病的存在。</a:t>
            </a:r>
          </a:p>
        </p:txBody>
      </p:sp>
    </p:spTree>
    <p:custDataLst>
      <p:tags r:id="rId1"/>
    </p:custDataLst>
    <p:extLst>
      <p:ext uri="{BB962C8B-B14F-4D97-AF65-F5344CB8AC3E}">
        <p14:creationId xmlns:p14="http://schemas.microsoft.com/office/powerpoint/2010/main" val="3902853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占位符 10242"/>
          <p:cNvSpPr>
            <a:spLocks noGrp="1" noChangeArrowheads="1"/>
          </p:cNvSpPr>
          <p:nvPr>
            <p:ph idx="1"/>
          </p:nvPr>
        </p:nvSpPr>
        <p:spPr>
          <a:xfrm>
            <a:off x="533400" y="609600"/>
            <a:ext cx="8305800" cy="5486400"/>
          </a:xfrm>
        </p:spPr>
        <p:txBody>
          <a:bodyPr/>
          <a:lstStyle/>
          <a:p>
            <a:pPr marL="0" indent="0" algn="ctr">
              <a:buNone/>
            </a:pPr>
            <a:r>
              <a:rPr lang="zh-CN" altLang="en-US" sz="4000" b="1" dirty="0" smtClean="0">
                <a:solidFill>
                  <a:srgbClr val="FF0000"/>
                </a:solidFill>
              </a:rPr>
              <a:t>病原及流行病学</a:t>
            </a:r>
            <a:r>
              <a:rPr lang="zh-CN" altLang="en-US" b="1" dirty="0" smtClean="0">
                <a:solidFill>
                  <a:srgbClr val="FF0000"/>
                </a:solidFill>
              </a:rPr>
              <a:t/>
            </a:r>
            <a:br>
              <a:rPr lang="zh-CN" altLang="en-US" b="1" dirty="0" smtClean="0">
                <a:solidFill>
                  <a:srgbClr val="FF0000"/>
                </a:solidFill>
              </a:rPr>
            </a:br>
            <a:r>
              <a:rPr lang="zh-CN" altLang="en-US" b="1" dirty="0" smtClean="0">
                <a:solidFill>
                  <a:srgbClr val="FF0000"/>
                </a:solidFill>
              </a:rPr>
              <a:t>     </a:t>
            </a:r>
            <a:r>
              <a:rPr lang="zh-CN" altLang="en-US" b="1" dirty="0" smtClean="0">
                <a:solidFill>
                  <a:srgbClr val="000066"/>
                </a:solidFill>
              </a:rPr>
              <a:t> </a:t>
            </a:r>
            <a:r>
              <a:rPr lang="zh-CN" altLang="en-US" sz="2400" b="1" dirty="0" smtClean="0">
                <a:solidFill>
                  <a:srgbClr val="000066"/>
                </a:solidFill>
              </a:rPr>
              <a:t>龚地弓形虫的不同发育阶段，形态各异，滋养体和包囊出现在中间宿主——人、犬、畜、禽等体内（图1）；裂殖体，配子体和卵囊只出现在终宿主——猫体内（图2、图3）。</a:t>
            </a:r>
          </a:p>
        </p:txBody>
      </p:sp>
      <p:pic>
        <p:nvPicPr>
          <p:cNvPr id="11266" name="图片 10243" descr="6-2-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590800"/>
            <a:ext cx="464820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文本框 10244"/>
          <p:cNvSpPr txBox="1">
            <a:spLocks noChangeArrowheads="1"/>
          </p:cNvSpPr>
          <p:nvPr/>
        </p:nvSpPr>
        <p:spPr bwMode="auto">
          <a:xfrm>
            <a:off x="2542867" y="5911334"/>
            <a:ext cx="41344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smtClean="0">
                <a:latin typeface="Times New Roman" pitchFamily="18" charset="0"/>
              </a:rPr>
              <a:t>图1  </a:t>
            </a:r>
            <a:r>
              <a:rPr lang="zh-CN" altLang="en-US" b="1" dirty="0">
                <a:latin typeface="Times New Roman" pitchFamily="18" charset="0"/>
              </a:rPr>
              <a:t>弓形虫超微结构及双芽增殖模式图</a:t>
            </a:r>
          </a:p>
        </p:txBody>
      </p:sp>
    </p:spTree>
    <p:custDataLst>
      <p:tags r:id="rId1"/>
    </p:custDataLst>
    <p:extLst>
      <p:ext uri="{BB962C8B-B14F-4D97-AF65-F5344CB8AC3E}">
        <p14:creationId xmlns:p14="http://schemas.microsoft.com/office/powerpoint/2010/main" val="436974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21507" descr="6-2-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1000"/>
            <a:ext cx="3810000"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 name="图片 21509" descr="6-2-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657600"/>
            <a:ext cx="3962400"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文本框 21510"/>
          <p:cNvSpPr txBox="1">
            <a:spLocks noChangeArrowheads="1"/>
          </p:cNvSpPr>
          <p:nvPr/>
        </p:nvSpPr>
        <p:spPr bwMode="auto">
          <a:xfrm>
            <a:off x="4500563" y="1268413"/>
            <a:ext cx="27590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FF0000"/>
                </a:solidFill>
                <a:latin typeface="Times New Roman" pitchFamily="18" charset="0"/>
              </a:rPr>
              <a:t>图</a:t>
            </a:r>
            <a:r>
              <a:rPr lang="zh-CN" altLang="en-US" sz="2000" b="1" dirty="0" smtClean="0">
                <a:solidFill>
                  <a:srgbClr val="FF0000"/>
                </a:solidFill>
                <a:latin typeface="Times New Roman" pitchFamily="18" charset="0"/>
              </a:rPr>
              <a:t>2</a:t>
            </a:r>
            <a:r>
              <a:rPr lang="zh-CN" altLang="en-US" sz="2000" b="1" dirty="0">
                <a:solidFill>
                  <a:srgbClr val="FF0000"/>
                </a:solidFill>
                <a:latin typeface="Times New Roman" pitchFamily="18" charset="0"/>
              </a:rPr>
              <a:t/>
            </a:r>
            <a:br>
              <a:rPr lang="zh-CN" altLang="en-US" sz="2000" b="1" dirty="0">
                <a:solidFill>
                  <a:srgbClr val="FF0000"/>
                </a:solidFill>
                <a:latin typeface="Times New Roman" pitchFamily="18" charset="0"/>
              </a:rPr>
            </a:br>
            <a:r>
              <a:rPr lang="zh-CN" altLang="en-US" sz="2000" b="1" dirty="0">
                <a:solidFill>
                  <a:srgbClr val="FF0000"/>
                </a:solidFill>
                <a:latin typeface="Times New Roman" pitchFamily="18" charset="0"/>
              </a:rPr>
              <a:t>左图为猫弓形虫卵囊，大小为10</a:t>
            </a:r>
            <a:r>
              <a:rPr lang="en-US" altLang="zh-CN" sz="2000" b="1" dirty="0">
                <a:solidFill>
                  <a:srgbClr val="FF0000"/>
                </a:solidFill>
                <a:latin typeface="Times New Roman" pitchFamily="18" charset="0"/>
              </a:rPr>
              <a:t>μm×12μm</a:t>
            </a:r>
            <a:endParaRPr lang="zh-CN" altLang="en-US" sz="2000" b="1" dirty="0">
              <a:solidFill>
                <a:srgbClr val="FF0000"/>
              </a:solidFill>
              <a:latin typeface="Times New Roman" pitchFamily="18" charset="0"/>
            </a:endParaRPr>
          </a:p>
        </p:txBody>
      </p:sp>
      <p:sp>
        <p:nvSpPr>
          <p:cNvPr id="12292" name="文本框 21511"/>
          <p:cNvSpPr txBox="1">
            <a:spLocks noChangeArrowheads="1"/>
          </p:cNvSpPr>
          <p:nvPr/>
        </p:nvSpPr>
        <p:spPr bwMode="auto">
          <a:xfrm>
            <a:off x="1331913" y="4292600"/>
            <a:ext cx="33686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smtClean="0">
                <a:solidFill>
                  <a:srgbClr val="FF0000"/>
                </a:solidFill>
                <a:latin typeface="Times New Roman" pitchFamily="18" charset="0"/>
              </a:rPr>
              <a:t>图3 </a:t>
            </a:r>
            <a:r>
              <a:rPr lang="zh-CN" altLang="en-US" sz="2000" b="1" dirty="0">
                <a:solidFill>
                  <a:srgbClr val="FF0000"/>
                </a:solidFill>
                <a:latin typeface="Times New Roman" pitchFamily="18" charset="0"/>
              </a:rPr>
              <a:t/>
            </a:r>
            <a:br>
              <a:rPr lang="zh-CN" altLang="en-US" sz="2000" b="1" dirty="0">
                <a:solidFill>
                  <a:srgbClr val="FF0000"/>
                </a:solidFill>
                <a:latin typeface="Times New Roman" pitchFamily="18" charset="0"/>
              </a:rPr>
            </a:br>
            <a:r>
              <a:rPr lang="zh-CN" altLang="en-US" sz="2000" b="1" dirty="0">
                <a:solidFill>
                  <a:srgbClr val="FF0000"/>
                </a:solidFill>
                <a:latin typeface="Times New Roman" pitchFamily="18" charset="0"/>
              </a:rPr>
              <a:t>右图为猫弓形虫孢子化卵囊，大小为10</a:t>
            </a:r>
            <a:r>
              <a:rPr lang="en-US" altLang="zh-CN" sz="2000" b="1" dirty="0">
                <a:solidFill>
                  <a:srgbClr val="FF0000"/>
                </a:solidFill>
                <a:latin typeface="Times New Roman" pitchFamily="18" charset="0"/>
              </a:rPr>
              <a:t>μm×13μm</a:t>
            </a:r>
            <a:endParaRPr lang="zh-CN" altLang="en-US" sz="2000" b="1" dirty="0">
              <a:solidFill>
                <a:srgbClr val="FF0000"/>
              </a:solidFill>
              <a:latin typeface="Times New Roman" pitchFamily="18" charset="0"/>
            </a:endParaRPr>
          </a:p>
        </p:txBody>
      </p:sp>
    </p:spTree>
    <p:custDataLst>
      <p:tags r:id="rId1"/>
    </p:custDataLst>
    <p:extLst>
      <p:ext uri="{BB962C8B-B14F-4D97-AF65-F5344CB8AC3E}">
        <p14:creationId xmlns:p14="http://schemas.microsoft.com/office/powerpoint/2010/main" val="2416706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文本占位符 22530"/>
          <p:cNvSpPr>
            <a:spLocks noGrp="1" noChangeArrowheads="1"/>
          </p:cNvSpPr>
          <p:nvPr>
            <p:ph idx="1"/>
          </p:nvPr>
        </p:nvSpPr>
        <p:spPr>
          <a:xfrm>
            <a:off x="683568" y="908720"/>
            <a:ext cx="7772400" cy="5257800"/>
          </a:xfrm>
        </p:spPr>
        <p:txBody>
          <a:bodyPr>
            <a:normAutofit lnSpcReduction="10000"/>
          </a:bodyPr>
          <a:lstStyle/>
          <a:p>
            <a:r>
              <a:rPr lang="zh-CN" altLang="en-US" sz="2400" b="1" dirty="0" smtClean="0"/>
              <a:t>     </a:t>
            </a:r>
            <a:r>
              <a:rPr lang="zh-CN" altLang="en-US" sz="2400" b="1" dirty="0" smtClean="0">
                <a:solidFill>
                  <a:srgbClr val="FF0000"/>
                </a:solidFill>
              </a:rPr>
              <a:t>   滋养体（又称速殖子）</a:t>
            </a:r>
            <a:r>
              <a:rPr lang="zh-CN" altLang="en-US" sz="2400" b="1" dirty="0" smtClean="0">
                <a:solidFill>
                  <a:srgbClr val="000066"/>
                </a:solidFill>
              </a:rPr>
              <a:t>主要见于急性病例，滋养体的典型形态呈桔瓣状或新月状，一端较尖，另一端钝圆，长4～7</a:t>
            </a:r>
            <a:r>
              <a:rPr lang="en-US" altLang="zh-CN" sz="2400" b="1" dirty="0" err="1" smtClean="0">
                <a:solidFill>
                  <a:srgbClr val="000066"/>
                </a:solidFill>
              </a:rPr>
              <a:t>μm</a:t>
            </a:r>
            <a:r>
              <a:rPr lang="en-US" altLang="zh-CN" sz="2400" b="1" dirty="0" smtClean="0">
                <a:solidFill>
                  <a:srgbClr val="000066"/>
                </a:solidFill>
              </a:rPr>
              <a:t>，</a:t>
            </a:r>
            <a:r>
              <a:rPr lang="zh-CN" altLang="en-US" sz="2400" b="1" dirty="0" smtClean="0">
                <a:solidFill>
                  <a:srgbClr val="000066"/>
                </a:solidFill>
              </a:rPr>
              <a:t>宽2～4</a:t>
            </a:r>
            <a:r>
              <a:rPr lang="en-US" altLang="zh-CN" sz="2400" b="1" dirty="0" err="1" smtClean="0">
                <a:solidFill>
                  <a:srgbClr val="000066"/>
                </a:solidFill>
              </a:rPr>
              <a:t>μm</a:t>
            </a:r>
            <a:r>
              <a:rPr lang="en-US" altLang="zh-CN" sz="2400" b="1" dirty="0" smtClean="0">
                <a:solidFill>
                  <a:srgbClr val="000066"/>
                </a:solidFill>
              </a:rPr>
              <a:t>，</a:t>
            </a:r>
            <a:r>
              <a:rPr lang="zh-CN" altLang="en-US" sz="2400" b="1" dirty="0" smtClean="0">
                <a:solidFill>
                  <a:srgbClr val="000066"/>
                </a:solidFill>
              </a:rPr>
              <a:t>中央有一个细胞核、稍偏钝端，胞浆内有时可看到一个或几个空泡和或大或小的颗粒，经姬姆萨氏染色或瑞氏液染色后，胞浆呈蓝色，核为紫红色。</a:t>
            </a:r>
            <a:br>
              <a:rPr lang="zh-CN" altLang="en-US" sz="2400" b="1" dirty="0" smtClean="0">
                <a:solidFill>
                  <a:srgbClr val="000066"/>
                </a:solidFill>
              </a:rPr>
            </a:br>
            <a:r>
              <a:rPr lang="zh-CN" altLang="en-US" sz="2400" b="1" dirty="0" smtClean="0">
                <a:solidFill>
                  <a:srgbClr val="006600"/>
                </a:solidFill>
              </a:rPr>
              <a:t>       </a:t>
            </a:r>
            <a:r>
              <a:rPr lang="zh-CN" altLang="en-US" sz="2400" b="1" dirty="0" smtClean="0">
                <a:solidFill>
                  <a:srgbClr val="FF0000"/>
                </a:solidFill>
              </a:rPr>
              <a:t> 包囊（或叫组织囊）</a:t>
            </a:r>
            <a:r>
              <a:rPr lang="zh-CN" altLang="en-US" sz="2400" b="1" dirty="0" smtClean="0">
                <a:solidFill>
                  <a:srgbClr val="000066"/>
                </a:solidFill>
              </a:rPr>
              <a:t>见于慢性病例的脑、眼、骨骼肌与心肌等处，是虫体在宿主体内的休眠阶段。通常呈亚球形或与宿主细胞的形状相适应。最大的囊直径可达100</a:t>
            </a:r>
            <a:r>
              <a:rPr lang="en-US" altLang="zh-CN" sz="2400" b="1" dirty="0" err="1" smtClean="0">
                <a:solidFill>
                  <a:srgbClr val="000066"/>
                </a:solidFill>
              </a:rPr>
              <a:t>μm</a:t>
            </a:r>
            <a:r>
              <a:rPr lang="en-US" altLang="zh-CN" sz="2400" b="1" dirty="0" smtClean="0">
                <a:solidFill>
                  <a:srgbClr val="000066"/>
                </a:solidFill>
              </a:rPr>
              <a:t>。</a:t>
            </a:r>
            <a:r>
              <a:rPr lang="zh-CN" altLang="en-US" sz="2400" b="1" dirty="0" smtClean="0">
                <a:solidFill>
                  <a:srgbClr val="000066"/>
                </a:solidFill>
              </a:rPr>
              <a:t>囊膜较厚而富有弹性，囊内含有数个到数千个滋养体（慢殖子），慢殖子的形态与速殖子相似，仅是前者的细胞核的位置稍偏后。</a:t>
            </a:r>
            <a:r>
              <a:rPr lang="zh-CN" altLang="en-US" sz="2400" b="1" dirty="0" smtClean="0">
                <a:solidFill>
                  <a:srgbClr val="006600"/>
                </a:solidFill>
              </a:rPr>
              <a:t/>
            </a:r>
            <a:br>
              <a:rPr lang="zh-CN" altLang="en-US" sz="2400" b="1" dirty="0" smtClean="0">
                <a:solidFill>
                  <a:srgbClr val="006600"/>
                </a:solidFill>
              </a:rPr>
            </a:br>
            <a:r>
              <a:rPr lang="zh-CN" altLang="en-US" sz="2400" b="1" dirty="0" smtClean="0">
                <a:solidFill>
                  <a:srgbClr val="006600"/>
                </a:solidFill>
              </a:rPr>
              <a:t>        </a:t>
            </a:r>
            <a:r>
              <a:rPr lang="zh-CN" altLang="en-US" sz="2400" b="1" dirty="0" smtClean="0">
                <a:solidFill>
                  <a:srgbClr val="FF0000"/>
                </a:solidFill>
              </a:rPr>
              <a:t>卵囊</a:t>
            </a:r>
            <a:r>
              <a:rPr lang="zh-CN" altLang="en-US" sz="2400" b="1" dirty="0" smtClean="0">
                <a:solidFill>
                  <a:srgbClr val="000066"/>
                </a:solidFill>
              </a:rPr>
              <a:t>见于猫粪内，呈圆形或椭圆形，卵壁两层，无色，无微孔。大小为8～11×11～14</a:t>
            </a:r>
            <a:r>
              <a:rPr lang="en-US" altLang="zh-CN" sz="2400" b="1" dirty="0" err="1" smtClean="0">
                <a:solidFill>
                  <a:srgbClr val="000066"/>
                </a:solidFill>
              </a:rPr>
              <a:t>μm</a:t>
            </a:r>
            <a:r>
              <a:rPr lang="en-US" altLang="zh-CN" sz="2400" b="1" dirty="0" smtClean="0">
                <a:solidFill>
                  <a:srgbClr val="000066"/>
                </a:solidFill>
              </a:rPr>
              <a:t>，</a:t>
            </a:r>
            <a:r>
              <a:rPr lang="zh-CN" altLang="en-US" sz="2400" b="1" dirty="0" smtClean="0">
                <a:solidFill>
                  <a:srgbClr val="000066"/>
                </a:solidFill>
              </a:rPr>
              <a:t>平均为10×12</a:t>
            </a:r>
            <a:r>
              <a:rPr lang="en-US" altLang="zh-CN" sz="2400" b="1" dirty="0" err="1" smtClean="0">
                <a:solidFill>
                  <a:srgbClr val="000066"/>
                </a:solidFill>
              </a:rPr>
              <a:t>μm</a:t>
            </a:r>
            <a:r>
              <a:rPr lang="en-US" altLang="zh-CN" sz="2400" b="1" dirty="0" smtClean="0">
                <a:solidFill>
                  <a:srgbClr val="000066"/>
                </a:solidFill>
              </a:rPr>
              <a:t>。</a:t>
            </a:r>
          </a:p>
        </p:txBody>
      </p:sp>
    </p:spTree>
    <p:custDataLst>
      <p:tags r:id="rId1"/>
    </p:custDataLst>
    <p:extLst>
      <p:ext uri="{BB962C8B-B14F-4D97-AF65-F5344CB8AC3E}">
        <p14:creationId xmlns:p14="http://schemas.microsoft.com/office/powerpoint/2010/main" val="1094645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占位符 23554"/>
          <p:cNvSpPr>
            <a:spLocks noGrp="1"/>
          </p:cNvSpPr>
          <p:nvPr>
            <p:ph idx="1"/>
          </p:nvPr>
        </p:nvSpPr>
        <p:spPr>
          <a:xfrm>
            <a:off x="323528" y="764704"/>
            <a:ext cx="8539162" cy="5921375"/>
          </a:xfrm>
        </p:spPr>
        <p:txBody>
          <a:bodyPr>
            <a:normAutofit fontScale="90000" lnSpcReduction="10000"/>
          </a:bodyPr>
          <a:lstStyle/>
          <a:p>
            <a:pPr>
              <a:lnSpc>
                <a:spcPct val="180000"/>
              </a:lnSpc>
            </a:pPr>
            <a:r>
              <a:rPr lang="zh-CN" altLang="en-US" sz="2400" b="1" noProof="1"/>
              <a:t>  </a:t>
            </a:r>
            <a:r>
              <a:rPr lang="zh-CN" altLang="en-US" sz="2800" b="1" noProof="1"/>
              <a:t>    </a:t>
            </a:r>
            <a:r>
              <a:rPr lang="zh-CN" altLang="en-US" sz="2800" b="1" noProof="1">
                <a:solidFill>
                  <a:srgbClr val="FF0000"/>
                </a:solidFill>
              </a:rPr>
              <a:t>  猫是各种易感动物的主要传染源</a:t>
            </a:r>
            <a:r>
              <a:rPr lang="zh-CN" altLang="en-US" sz="2800" b="1" noProof="1">
                <a:solidFill>
                  <a:srgbClr val="000066"/>
                </a:solidFill>
              </a:rPr>
              <a:t>。随粪便排出的卵囊对外界各种条件有较强的抵抗力，用3%石炭酸、0.1%升汞、3%来苏儿、10%福尔马林液等消毒剂和化学药品浸泡形成孢子的卵囊，即使经过48小时也不丧失其感染力。卵囊一旦形成孢子之后，在常温、常湿下，可保持感染能力达1年至1年半。</a:t>
            </a:r>
            <a:r>
              <a:rPr lang="zh-CN" altLang="en-US" sz="2800" b="1" noProof="1">
                <a:solidFill>
                  <a:srgbClr val="FF0000"/>
                </a:solidFill>
              </a:rPr>
              <a:t>弓形体为中间宿主范围非常广泛的寄生虫。人、畜、禽以及许多野生动物均有易感性。</a:t>
            </a:r>
            <a:r>
              <a:rPr lang="zh-CN" altLang="en-US" sz="2800" b="1" noProof="1">
                <a:solidFill>
                  <a:srgbClr val="00007F"/>
                </a:solidFill>
              </a:rPr>
              <a:t>经口感染是该病最主要的途径，其次，还可经胎盘、皮肤、粘膜等途径感染。</a:t>
            </a:r>
            <a:endParaRPr lang="zh-CN" altLang="en-US" sz="2800" noProof="1"/>
          </a:p>
        </p:txBody>
      </p:sp>
    </p:spTree>
    <p:custDataLst>
      <p:tags r:id="rId1"/>
    </p:custDataLst>
    <p:extLst>
      <p:ext uri="{BB962C8B-B14F-4D97-AF65-F5344CB8AC3E}">
        <p14:creationId xmlns:p14="http://schemas.microsoft.com/office/powerpoint/2010/main" val="2020598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noChangeArrowheads="1"/>
          </p:cNvSpPr>
          <p:nvPr>
            <p:ph idx="1"/>
          </p:nvPr>
        </p:nvSpPr>
        <p:spPr>
          <a:xfrm>
            <a:off x="611188" y="1171575"/>
            <a:ext cx="7886700" cy="5276850"/>
          </a:xfrm>
        </p:spPr>
        <p:txBody>
          <a:bodyPr>
            <a:normAutofit lnSpcReduction="10000"/>
          </a:bodyPr>
          <a:lstStyle/>
          <a:p>
            <a:pPr>
              <a:lnSpc>
                <a:spcPct val="140000"/>
              </a:lnSpc>
            </a:pPr>
            <a:r>
              <a:rPr lang="zh-CN" altLang="en-US" sz="2800" b="1" smtClean="0"/>
              <a:t> </a:t>
            </a:r>
            <a:r>
              <a:rPr lang="zh-CN" altLang="en-US" sz="2800" b="1" smtClean="0">
                <a:solidFill>
                  <a:srgbClr val="000066"/>
                </a:solidFill>
              </a:rPr>
              <a:t>一般说来，弓形体的流行没有严格的季节性，但</a:t>
            </a:r>
            <a:r>
              <a:rPr lang="zh-CN" altLang="en-US" sz="2800" b="1" smtClean="0">
                <a:solidFill>
                  <a:srgbClr val="FF0000"/>
                </a:solidFill>
              </a:rPr>
              <a:t>秋冬和早春发病率最高</a:t>
            </a:r>
            <a:r>
              <a:rPr lang="zh-CN" altLang="en-US" sz="2800" b="1" smtClean="0">
                <a:solidFill>
                  <a:srgbClr val="000066"/>
                </a:solidFill>
              </a:rPr>
              <a:t>，可能与动物因寒冷、运输、妊娠导致机体抵抗力降低有关。猫在7～12月份排出卵囊较多；此外，</a:t>
            </a:r>
            <a:r>
              <a:rPr lang="zh-CN" altLang="en-US" sz="2800" b="1" smtClean="0">
                <a:solidFill>
                  <a:srgbClr val="FF0000"/>
                </a:solidFill>
              </a:rPr>
              <a:t>温暖、潮湿地区感染率也较高</a:t>
            </a:r>
            <a:r>
              <a:rPr lang="zh-CN" altLang="en-US" sz="2800" b="1" smtClean="0">
                <a:solidFill>
                  <a:srgbClr val="000066"/>
                </a:solidFill>
              </a:rPr>
              <a:t>。据调查，美国犬猫弓形体的感染率，分别为29%和19%；日本分别为29.3%和68%。我国近年来对部分省市弓形体感染率也进行了调查，发现其对各种动物的感染率有逐年上升的趋势。</a:t>
            </a:r>
          </a:p>
        </p:txBody>
      </p:sp>
    </p:spTree>
    <p:extLst>
      <p:ext uri="{BB962C8B-B14F-4D97-AF65-F5344CB8AC3E}">
        <p14:creationId xmlns:p14="http://schemas.microsoft.com/office/powerpoint/2010/main" val="2569816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占位符 24578"/>
          <p:cNvSpPr>
            <a:spLocks noGrp="1"/>
          </p:cNvSpPr>
          <p:nvPr>
            <p:ph idx="1"/>
          </p:nvPr>
        </p:nvSpPr>
        <p:spPr>
          <a:xfrm>
            <a:off x="228600" y="533400"/>
            <a:ext cx="8610600" cy="5943600"/>
          </a:xfrm>
        </p:spPr>
        <p:txBody>
          <a:bodyPr/>
          <a:lstStyle/>
          <a:p>
            <a:pPr marL="0" indent="0">
              <a:lnSpc>
                <a:spcPct val="140000"/>
              </a:lnSpc>
              <a:buNone/>
            </a:pPr>
            <a:r>
              <a:rPr lang="zh-CN" altLang="en-US" sz="4000" noProof="1" smtClean="0">
                <a:solidFill>
                  <a:srgbClr val="FF0000"/>
                </a:solidFill>
              </a:rPr>
              <a:t>                         生活史</a:t>
            </a:r>
            <a:r>
              <a:rPr lang="zh-CN" altLang="en-US" sz="2800" dirty="0"/>
              <a:t/>
            </a:r>
            <a:br>
              <a:rPr lang="zh-CN" altLang="en-US" sz="2800" dirty="0"/>
            </a:br>
            <a:r>
              <a:rPr lang="zh-CN" altLang="en-US" sz="2800" dirty="0"/>
              <a:t>  </a:t>
            </a:r>
            <a:r>
              <a:rPr lang="zh-CN" altLang="en-US" sz="2400" b="1" noProof="1"/>
              <a:t>    </a:t>
            </a:r>
            <a:r>
              <a:rPr lang="zh-CN" altLang="en-US" sz="2800" b="1" dirty="0">
                <a:solidFill>
                  <a:srgbClr val="000066"/>
                </a:solidFill>
              </a:rPr>
              <a:t>弓形虫的整个发育过程需要两个宿主；在终宿主体内进行肠内期（又称球虫相）发育；在中间宿主体内进行肠外期（又称弓形虫相）发育。</a:t>
            </a:r>
            <a:br>
              <a:rPr lang="zh-CN" altLang="en-US" sz="2800" b="1" dirty="0">
                <a:solidFill>
                  <a:srgbClr val="000066"/>
                </a:solidFill>
              </a:rPr>
            </a:br>
            <a:r>
              <a:rPr lang="zh-CN" altLang="en-US" sz="2800" b="1" dirty="0">
                <a:solidFill>
                  <a:srgbClr val="000066"/>
                </a:solidFill>
              </a:rPr>
              <a:t>       </a:t>
            </a:r>
            <a:br>
              <a:rPr lang="zh-CN" altLang="en-US" sz="2800" b="1" dirty="0">
                <a:solidFill>
                  <a:srgbClr val="000066"/>
                </a:solidFill>
              </a:rPr>
            </a:br>
            <a:r>
              <a:rPr lang="zh-CN" altLang="en-US" sz="2800" b="1" dirty="0">
                <a:solidFill>
                  <a:srgbClr val="000066"/>
                </a:solidFill>
              </a:rPr>
              <a:t>        犬吞食了弓形虫感染性卵囊或包囊后，子孢子或慢殖子在其体内进行弓形虫相发育，最后形成包囊，存留在犬的一些脏器组织中。</a:t>
            </a:r>
            <a:endParaRPr lang="zh-CN" altLang="en-US" sz="2800" b="1" noProof="1">
              <a:solidFill>
                <a:srgbClr val="000066"/>
              </a:solidFill>
            </a:endParaRPr>
          </a:p>
        </p:txBody>
      </p:sp>
    </p:spTree>
    <p:custDataLst>
      <p:tags r:id="rId1"/>
    </p:custDataLst>
    <p:extLst>
      <p:ext uri="{BB962C8B-B14F-4D97-AF65-F5344CB8AC3E}">
        <p14:creationId xmlns:p14="http://schemas.microsoft.com/office/powerpoint/2010/main" val="18868659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01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370</TotalTime>
  <Words>1201</Words>
  <Application>Microsoft Office PowerPoint</Application>
  <PresentationFormat>全屏显示(4:3)</PresentationFormat>
  <Paragraphs>37</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凸显</vt:lpstr>
      <vt:lpstr>任务2   常见原虫病的防治</vt:lpstr>
      <vt:lpstr>弓形虫病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生活史</vt:lpstr>
      <vt:lpstr>生活史</vt:lpstr>
      <vt:lpstr>刚第弓形虫的生活史</vt:lpstr>
      <vt:lpstr>PowerPoint 演示文稿</vt:lpstr>
      <vt:lpstr>症状</vt:lpstr>
      <vt:lpstr>PowerPoint 演示文稿</vt:lpstr>
      <vt:lpstr>PowerPoint 演示文稿</vt:lpstr>
      <vt:lpstr>PowerPoint 演示文稿</vt:lpstr>
      <vt:lpstr>PowerPoint 演示文稿</vt:lpstr>
      <vt:lpstr>                          血液中的弓形虫</vt:lpstr>
      <vt:lpstr>血液中的弓形虫</vt:lpstr>
      <vt:lpstr>PowerPoint 演示文稿</vt:lpstr>
      <vt:lpstr>预防</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丁晓</dc:creator>
  <cp:lastModifiedBy>丁晓</cp:lastModifiedBy>
  <cp:revision>21</cp:revision>
  <dcterms:created xsi:type="dcterms:W3CDTF">2020-08-23T01:44:59Z</dcterms:created>
  <dcterms:modified xsi:type="dcterms:W3CDTF">2021-01-28T05:02:44Z</dcterms:modified>
</cp:coreProperties>
</file>