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524"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1">
        <a:schemeClr val="bg1"/>
      </p:bgRef>
    </p:bg>
    <p:spTree>
      <p:nvGrpSpPr>
        <p:cNvPr id="1" name=""/>
        <p:cNvGrpSpPr/>
        <p:nvPr/>
      </p:nvGrpSpPr>
      <p:grpSpPr>
        <a:xfrm>
          <a:off x="0" y="0"/>
          <a:ext cx="0" cy="0"/>
          <a:chOff x="0" y="0"/>
          <a:chExt cx="0" cy="0"/>
        </a:xfrm>
      </p:grpSpPr>
      <p:pic>
        <p:nvPicPr>
          <p:cNvPr id="33" name="图片 3075" descr="610174_90"/>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1" b="-3317"/>
          <a:stretch/>
        </p:blipFill>
        <p:spPr bwMode="auto">
          <a:xfrm>
            <a:off x="2627784" y="3535602"/>
            <a:ext cx="4513865" cy="3123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标题 7"/>
          <p:cNvSpPr>
            <a:spLocks noGrp="1"/>
          </p:cNvSpPr>
          <p:nvPr>
            <p:ph type="ctrTitle"/>
          </p:nvPr>
        </p:nvSpPr>
        <p:spPr>
          <a:xfrm>
            <a:off x="2108693" y="908720"/>
            <a:ext cx="6172200" cy="1894362"/>
          </a:xfrm>
        </p:spPr>
        <p:txBody>
          <a:bodyPr/>
          <a:lstStyle>
            <a:lvl1pPr>
              <a:defRPr b="1"/>
            </a:lvl1pPr>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2116480" y="2924944"/>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bwMode="auto">
          <a:xfrm rot="5400000">
            <a:off x="7764621" y="1174097"/>
            <a:ext cx="2286000" cy="381000"/>
          </a:xfrm>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17" name="页脚占位符 16"/>
          <p:cNvSpPr>
            <a:spLocks noGrp="1"/>
          </p:cNvSpPr>
          <p:nvPr>
            <p:ph type="ftr" sz="quarter" idx="11"/>
          </p:nvPr>
        </p:nvSpPr>
        <p:spPr bwMode="auto">
          <a:xfrm rot="5400000">
            <a:off x="7077269" y="4181669"/>
            <a:ext cx="3657600" cy="384048"/>
          </a:xfrm>
        </p:spPr>
        <p:txBody>
          <a:bodyPr/>
          <a:lstStyle/>
          <a:p>
            <a:endParaRPr lang="zh-CN" altLang="en-US" dirty="0">
              <a:solidFill>
                <a:srgbClr val="575F6D"/>
              </a:solidFill>
            </a:endParaRPr>
          </a:p>
        </p:txBody>
      </p:sp>
      <p:sp>
        <p:nvSpPr>
          <p:cNvPr id="10" name="矩形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矩形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4" name="矩形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9" name="矩形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直接连接符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8" name="直接连接符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0" name="直接连接符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5" name="直接连接符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2" name="直接连接符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7" name="矩形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1" name="椭圆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3" name="椭圆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4" name="椭圆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6" name="椭圆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5" name="椭圆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9" name="灯片编号占位符 28"/>
          <p:cNvSpPr>
            <a:spLocks noGrp="1"/>
          </p:cNvSpPr>
          <p:nvPr>
            <p:ph type="sldNum" sz="quarter" idx="12"/>
          </p:nvPr>
        </p:nvSpPr>
        <p:spPr bwMode="auto">
          <a:xfrm>
            <a:off x="1325544" y="4928702"/>
            <a:ext cx="609600" cy="517524"/>
          </a:xfrm>
        </p:spPr>
        <p:txBody>
          <a:bodyPr/>
          <a:lstStyle/>
          <a:p>
            <a:fld id="{DD4057DF-D607-47A4-B484-9E3E4FE4468A}" type="slidenum">
              <a:rPr lang="zh-CN" altLang="en-US" smtClean="0"/>
              <a:pPr/>
              <a:t>‹#›</a:t>
            </a:fld>
            <a:endParaRPr lang="zh-CN" altLang="en-US"/>
          </a:p>
        </p:txBody>
      </p:sp>
      <p:sp>
        <p:nvSpPr>
          <p:cNvPr id="30" name="TextBox 29"/>
          <p:cNvSpPr txBox="1"/>
          <p:nvPr userDrawn="1"/>
        </p:nvSpPr>
        <p:spPr>
          <a:xfrm>
            <a:off x="6525502" y="6457890"/>
            <a:ext cx="2618498" cy="400110"/>
          </a:xfrm>
          <a:prstGeom prst="rect">
            <a:avLst/>
          </a:prstGeom>
          <a:noFill/>
        </p:spPr>
        <p:txBody>
          <a:bodyPr wrap="square" rtlCol="0">
            <a:spAutoFit/>
          </a:bodyPr>
          <a:lstStyle/>
          <a:p>
            <a:r>
              <a:rPr lang="zh-CN" altLang="en-US" sz="2000" b="1" dirty="0">
                <a:solidFill>
                  <a:srgbClr val="FE8637">
                    <a:lumMod val="75000"/>
                  </a:srgbClr>
                </a:solidFill>
                <a:latin typeface="隶书" panose="02010509060101010101" pitchFamily="49" charset="-122"/>
                <a:ea typeface="隶书" panose="02010509060101010101" pitchFamily="49" charset="-122"/>
              </a:rPr>
              <a:t>广东省高州农业学校</a:t>
            </a:r>
            <a:endParaRPr lang="zh-CN" altLang="en-US" sz="2000" b="1" dirty="0">
              <a:solidFill>
                <a:srgbClr val="FE8637">
                  <a:lumMod val="75000"/>
                </a:srgbClr>
              </a:solidFill>
              <a:latin typeface="隶书" panose="02010509060101010101" pitchFamily="49" charset="-122"/>
              <a:ea typeface="隶书" panose="02010509060101010101" pitchFamily="49" charset="-122"/>
            </a:endParaRPr>
          </a:p>
        </p:txBody>
      </p:sp>
      <p:pic>
        <p:nvPicPr>
          <p:cNvPr id="31"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0592" y="26729"/>
            <a:ext cx="1354058" cy="1340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5" name="TextBox 34"/>
          <p:cNvSpPr txBox="1"/>
          <p:nvPr userDrawn="1"/>
        </p:nvSpPr>
        <p:spPr>
          <a:xfrm>
            <a:off x="6052189" y="26729"/>
            <a:ext cx="3024336" cy="461665"/>
          </a:xfrm>
          <a:prstGeom prst="rect">
            <a:avLst/>
          </a:prstGeom>
          <a:blipFill>
            <a:blip r:embed="rId4"/>
            <a:tile tx="0" ty="0" sx="100000" sy="100000" flip="none" algn="tl"/>
          </a:blipFill>
          <a:effectLst>
            <a:glow rad="139700">
              <a:schemeClr val="accent1">
                <a:satMod val="175000"/>
                <a:alpha val="40000"/>
              </a:schemeClr>
            </a:glow>
          </a:effectLst>
        </p:spPr>
        <p:txBody>
          <a:bodyPr wrap="square" rtlCol="0">
            <a:spAutoFit/>
          </a:bodyPr>
          <a:lstStyle/>
          <a:p>
            <a:r>
              <a:rPr lang="zh-CN" altLang="en-US" sz="2400" b="1" dirty="0">
                <a:solidFill>
                  <a:prstClr val="black"/>
                </a:solidFill>
                <a:latin typeface="隶书" panose="02010509060101010101" pitchFamily="49" charset="-122"/>
                <a:ea typeface="隶书" panose="02010509060101010101" pitchFamily="49" charset="-122"/>
              </a:rPr>
              <a:t>宠物养护与疾病防治</a:t>
            </a:r>
            <a:endParaRPr lang="zh-CN" altLang="en-US" sz="2400" b="1" dirty="0">
              <a:solidFill>
                <a:prstClr val="black"/>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4109269356"/>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5" name="页脚占位符 4"/>
          <p:cNvSpPr>
            <a:spLocks noGrp="1"/>
          </p:cNvSpPr>
          <p:nvPr>
            <p:ph type="ftr" sz="quarter" idx="11"/>
          </p:nvPr>
        </p:nvSpPr>
        <p:spPr/>
        <p:txBody>
          <a:bodyPr/>
          <a:lstStyle/>
          <a:p>
            <a:endParaRPr lang="zh-CN" altLang="en-US">
              <a:solidFill>
                <a:srgbClr val="575F6D"/>
              </a:solidFill>
            </a:endParaRPr>
          </a:p>
        </p:txBody>
      </p:sp>
      <p:sp>
        <p:nvSpPr>
          <p:cNvPr id="6" name="灯片编号占位符 5"/>
          <p:cNvSpPr>
            <a:spLocks noGrp="1"/>
          </p:cNvSpPr>
          <p:nvPr>
            <p:ph type="sldNum" sz="quarter" idx="12"/>
          </p:nvPr>
        </p:nvSpPr>
        <p:spPr/>
        <p:txBody>
          <a:body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22858315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16764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0198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5" name="页脚占位符 4"/>
          <p:cNvSpPr>
            <a:spLocks noGrp="1"/>
          </p:cNvSpPr>
          <p:nvPr>
            <p:ph type="ftr" sz="quarter" idx="11"/>
          </p:nvPr>
        </p:nvSpPr>
        <p:spPr/>
        <p:txBody>
          <a:bodyPr/>
          <a:lstStyle/>
          <a:p>
            <a:endParaRPr lang="zh-CN" altLang="en-US">
              <a:solidFill>
                <a:srgbClr val="575F6D"/>
              </a:solidFill>
            </a:endParaRPr>
          </a:p>
        </p:txBody>
      </p:sp>
      <p:sp>
        <p:nvSpPr>
          <p:cNvPr id="6" name="灯片编号占位符 5"/>
          <p:cNvSpPr>
            <a:spLocks noGrp="1"/>
          </p:cNvSpPr>
          <p:nvPr>
            <p:ph type="sldNum" sz="quarter" idx="12"/>
          </p:nvPr>
        </p:nvSpPr>
        <p:spPr/>
        <p:txBody>
          <a:body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41598440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quarter" idx="1"/>
          </p:nvPr>
        </p:nvSpPr>
        <p:spPr>
          <a:xfrm>
            <a:off x="628650" y="1825625"/>
            <a:ext cx="3886200" cy="2098675"/>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quarter" idx="2"/>
          </p:nvPr>
        </p:nvSpPr>
        <p:spPr>
          <a:xfrm>
            <a:off x="4629150" y="1825625"/>
            <a:ext cx="3886200" cy="2098675"/>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内容占位符 4"/>
          <p:cNvSpPr>
            <a:spLocks noGrp="1"/>
          </p:cNvSpPr>
          <p:nvPr>
            <p:ph sz="quarter" idx="3"/>
          </p:nvPr>
        </p:nvSpPr>
        <p:spPr>
          <a:xfrm>
            <a:off x="628650" y="4076700"/>
            <a:ext cx="3886200" cy="210026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6" name="内容占位符 5"/>
          <p:cNvSpPr>
            <a:spLocks noGrp="1"/>
          </p:cNvSpPr>
          <p:nvPr>
            <p:ph sz="quarter" idx="4"/>
          </p:nvPr>
        </p:nvSpPr>
        <p:spPr>
          <a:xfrm>
            <a:off x="4629150" y="4076700"/>
            <a:ext cx="3886200" cy="210026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lstStyle>
            <a:lvl1pPr>
              <a:defRPr dirty="0"/>
            </a:lvl1pPr>
          </a:lstStyle>
          <a:p>
            <a:endParaRPr lang="zh-CN" altLang="en-US">
              <a:solidFill>
                <a:srgbClr val="575F6D"/>
              </a:solidFill>
            </a:endParaRPr>
          </a:p>
        </p:txBody>
      </p:sp>
      <p:sp>
        <p:nvSpPr>
          <p:cNvPr id="8" name="页脚占位符 7"/>
          <p:cNvSpPr>
            <a:spLocks noGrp="1"/>
          </p:cNvSpPr>
          <p:nvPr>
            <p:ph type="ftr" sz="quarter" idx="11"/>
          </p:nvPr>
        </p:nvSpPr>
        <p:spPr/>
        <p:txBody>
          <a:bodyPr/>
          <a:lstStyle>
            <a:lvl1pPr>
              <a:defRPr dirty="0"/>
            </a:lvl1pPr>
          </a:lstStyle>
          <a:p>
            <a:endParaRPr lang="zh-CN" altLang="en-US">
              <a:solidFill>
                <a:srgbClr val="575F6D"/>
              </a:solidFill>
            </a:endParaRPr>
          </a:p>
        </p:txBody>
      </p:sp>
      <p:sp>
        <p:nvSpPr>
          <p:cNvPr id="9" name="灯片编号占位符 8"/>
          <p:cNvSpPr>
            <a:spLocks noGrp="1"/>
          </p:cNvSpPr>
          <p:nvPr>
            <p:ph type="sldNum" sz="quarter" idx="12"/>
          </p:nvPr>
        </p:nvSpPr>
        <p:spPr/>
        <p:txBody>
          <a:bodyPr/>
          <a:lstStyle>
            <a:lvl1pPr>
              <a:defRPr/>
            </a:lvl1pPr>
          </a:lstStyle>
          <a:p>
            <a:fld id="{A6CA4D83-C99E-4484-9B0F-A106D9CB0F62}" type="slidenum">
              <a:rPr lang="zh-CN" altLang="en-US"/>
              <a:pPr/>
              <a:t>‹#›</a:t>
            </a:fld>
            <a:endParaRPr lang="zh-CN" altLang="en-US"/>
          </a:p>
        </p:txBody>
      </p:sp>
    </p:spTree>
    <p:extLst>
      <p:ext uri="{BB962C8B-B14F-4D97-AF65-F5344CB8AC3E}">
        <p14:creationId xmlns:p14="http://schemas.microsoft.com/office/powerpoint/2010/main" val="33090713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dirty="0" smtClean="0"/>
              <a:t>单击此处编辑母版标题样式</a:t>
            </a:r>
            <a:endParaRPr kumimoji="0" lang="en-US" dirty="0"/>
          </a:p>
        </p:txBody>
      </p:sp>
      <p:sp>
        <p:nvSpPr>
          <p:cNvPr id="8" name="内容占位符 7"/>
          <p:cNvSpPr>
            <a:spLocks noGrp="1"/>
          </p:cNvSpPr>
          <p:nvPr>
            <p:ph sz="quarter" idx="1"/>
          </p:nvPr>
        </p:nvSpPr>
        <p:spPr>
          <a:xfrm>
            <a:off x="457200" y="1600200"/>
            <a:ext cx="7467600" cy="4873752"/>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4"/>
          </p:nvPr>
        </p:nvSpPr>
        <p:spPr/>
        <p:txBody>
          <a:bodyPr rtlCol="0"/>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9" name="灯片编号占位符 8"/>
          <p:cNvSpPr>
            <a:spLocks noGrp="1"/>
          </p:cNvSpPr>
          <p:nvPr>
            <p:ph type="sldNum" sz="quarter" idx="15"/>
          </p:nvPr>
        </p:nvSpPr>
        <p:spPr/>
        <p:txBody>
          <a:bodyPr rtlCol="0"/>
          <a:lstStyle/>
          <a:p>
            <a:fld id="{DD4057DF-D607-47A4-B484-9E3E4FE4468A}" type="slidenum">
              <a:rPr lang="zh-CN" altLang="en-US" smtClean="0"/>
              <a:pPr/>
              <a:t>‹#›</a:t>
            </a:fld>
            <a:endParaRPr lang="zh-CN" altLang="en-US"/>
          </a:p>
        </p:txBody>
      </p:sp>
      <p:sp>
        <p:nvSpPr>
          <p:cNvPr id="10" name="页脚占位符 9"/>
          <p:cNvSpPr>
            <a:spLocks noGrp="1"/>
          </p:cNvSpPr>
          <p:nvPr>
            <p:ph type="ftr" sz="quarter" idx="16"/>
          </p:nvPr>
        </p:nvSpPr>
        <p:spPr/>
        <p:txBody>
          <a:bodyPr rtlCol="0"/>
          <a:lstStyle/>
          <a:p>
            <a:endParaRPr lang="zh-CN" altLang="en-US" dirty="0">
              <a:solidFill>
                <a:srgbClr val="575F6D"/>
              </a:solidFill>
            </a:endParaRPr>
          </a:p>
        </p:txBody>
      </p:sp>
      <p:sp>
        <p:nvSpPr>
          <p:cNvPr id="11" name="TextBox 10"/>
          <p:cNvSpPr txBox="1"/>
          <p:nvPr userDrawn="1"/>
        </p:nvSpPr>
        <p:spPr>
          <a:xfrm>
            <a:off x="6291112" y="6418374"/>
            <a:ext cx="2546489" cy="400110"/>
          </a:xfrm>
          <a:prstGeom prst="rect">
            <a:avLst/>
          </a:prstGeom>
          <a:noFill/>
        </p:spPr>
        <p:txBody>
          <a:bodyPr wrap="square" rtlCol="0">
            <a:spAutoFit/>
          </a:bodyPr>
          <a:lstStyle/>
          <a:p>
            <a:r>
              <a:rPr lang="zh-CN" altLang="en-US" sz="2000" b="1" dirty="0">
                <a:solidFill>
                  <a:srgbClr val="FE8637">
                    <a:lumMod val="75000"/>
                  </a:srgbClr>
                </a:solidFill>
                <a:latin typeface="隶书" panose="02010509060101010101" pitchFamily="49" charset="-122"/>
                <a:ea typeface="隶书" panose="02010509060101010101" pitchFamily="49" charset="-122"/>
              </a:rPr>
              <a:t>广东省高州农业学校</a:t>
            </a:r>
            <a:endParaRPr lang="zh-CN" altLang="en-US" sz="2000" b="1" dirty="0">
              <a:solidFill>
                <a:srgbClr val="FE8637">
                  <a:lumMod val="75000"/>
                </a:srgbClr>
              </a:solidFill>
              <a:latin typeface="隶书" panose="02010509060101010101" pitchFamily="49" charset="-122"/>
              <a:ea typeface="隶书" panose="02010509060101010101" pitchFamily="49" charset="-122"/>
            </a:endParaRPr>
          </a:p>
        </p:txBody>
      </p:sp>
      <p:sp>
        <p:nvSpPr>
          <p:cNvPr id="13" name="TextBox 12"/>
          <p:cNvSpPr txBox="1"/>
          <p:nvPr userDrawn="1"/>
        </p:nvSpPr>
        <p:spPr>
          <a:xfrm>
            <a:off x="6052189" y="26729"/>
            <a:ext cx="3024336" cy="461665"/>
          </a:xfrm>
          <a:prstGeom prst="rect">
            <a:avLst/>
          </a:prstGeom>
          <a:blipFill>
            <a:blip r:embed="rId2"/>
            <a:tile tx="0" ty="0" sx="100000" sy="100000" flip="none" algn="tl"/>
          </a:blipFill>
          <a:effectLst>
            <a:glow rad="139700">
              <a:schemeClr val="accent1">
                <a:satMod val="175000"/>
                <a:alpha val="40000"/>
              </a:schemeClr>
            </a:glow>
          </a:effectLst>
        </p:spPr>
        <p:txBody>
          <a:bodyPr wrap="square" rtlCol="0">
            <a:spAutoFit/>
          </a:bodyPr>
          <a:lstStyle/>
          <a:p>
            <a:r>
              <a:rPr lang="zh-CN" altLang="en-US" sz="2400" b="1" dirty="0">
                <a:solidFill>
                  <a:prstClr val="black"/>
                </a:solidFill>
                <a:latin typeface="隶书" panose="02010509060101010101" pitchFamily="49" charset="-122"/>
                <a:ea typeface="隶书" panose="02010509060101010101" pitchFamily="49" charset="-122"/>
              </a:rPr>
              <a:t>宠物养护与疾病防治</a:t>
            </a:r>
            <a:endParaRPr lang="zh-CN" altLang="en-US" sz="2400" b="1" dirty="0">
              <a:solidFill>
                <a:prstClr val="black"/>
              </a:solidFill>
              <a:latin typeface="隶书" panose="02010509060101010101" pitchFamily="49" charset="-122"/>
              <a:ea typeface="隶书" panose="02010509060101010101" pitchFamily="49" charset="-122"/>
            </a:endParaRPr>
          </a:p>
        </p:txBody>
      </p:sp>
      <p:pic>
        <p:nvPicPr>
          <p:cNvPr id="14"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0592" y="26729"/>
            <a:ext cx="1354058" cy="1340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050575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2286000" y="2895600"/>
            <a:ext cx="6172200" cy="2053590"/>
          </a:xfrm>
        </p:spPr>
        <p:txBody>
          <a:bodyPr/>
          <a:lstStyle>
            <a:lvl1pPr algn="l">
              <a:buNone/>
              <a:defRPr sz="3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bwMode="auto">
          <a:xfrm rot="5400000">
            <a:off x="7763256" y="1170432"/>
            <a:ext cx="2286000" cy="381000"/>
          </a:xfrm>
        </p:spPr>
        <p:txBody>
          <a:bodyPr/>
          <a:lstStyle/>
          <a:p>
            <a:fld id="{702C4276-68BD-4EA0-8D83-20921FFDD090}" type="datetimeFigureOut">
              <a:rPr lang="zh-CN" altLang="en-US" smtClean="0">
                <a:solidFill>
                  <a:srgbClr val="FFF39D"/>
                </a:solidFill>
              </a:rPr>
              <a:pPr/>
              <a:t>2021/1/28</a:t>
            </a:fld>
            <a:endParaRPr lang="zh-CN" altLang="en-US">
              <a:solidFill>
                <a:srgbClr val="FFF39D"/>
              </a:solidFill>
            </a:endParaRPr>
          </a:p>
        </p:txBody>
      </p:sp>
      <p:sp>
        <p:nvSpPr>
          <p:cNvPr id="5" name="页脚占位符 4"/>
          <p:cNvSpPr>
            <a:spLocks noGrp="1"/>
          </p:cNvSpPr>
          <p:nvPr>
            <p:ph type="ftr" sz="quarter" idx="11"/>
          </p:nvPr>
        </p:nvSpPr>
        <p:spPr bwMode="auto">
          <a:xfrm rot="5400000">
            <a:off x="7077456" y="4178808"/>
            <a:ext cx="3657600" cy="384048"/>
          </a:xfrm>
        </p:spPr>
        <p:txBody>
          <a:bodyPr/>
          <a:lstStyle/>
          <a:p>
            <a:endParaRPr lang="zh-CN" altLang="en-US">
              <a:solidFill>
                <a:srgbClr val="FFF39D"/>
              </a:solidFill>
            </a:endParaRPr>
          </a:p>
        </p:txBody>
      </p:sp>
      <p:sp>
        <p:nvSpPr>
          <p:cNvPr id="9" name="矩形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矩形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矩形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矩形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3" name="直接连接符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4" name="直接连接符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5" name="直接连接符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7" name="直接连接符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8" name="矩形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19" name="椭圆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0" name="椭圆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1" name="椭圆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2" name="椭圆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3" name="椭圆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6" name="直接连接符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6" name="灯片编号占位符 5"/>
          <p:cNvSpPr>
            <a:spLocks noGrp="1"/>
          </p:cNvSpPr>
          <p:nvPr>
            <p:ph type="sldNum" sz="quarter" idx="12"/>
          </p:nvPr>
        </p:nvSpPr>
        <p:spPr bwMode="auto">
          <a:xfrm>
            <a:off x="1340616" y="4928702"/>
            <a:ext cx="609600" cy="517524"/>
          </a:xfrm>
        </p:spPr>
        <p:txBody>
          <a:body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1675487379"/>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6" name="页脚占位符 5"/>
          <p:cNvSpPr>
            <a:spLocks noGrp="1"/>
          </p:cNvSpPr>
          <p:nvPr>
            <p:ph type="ftr" sz="quarter" idx="11"/>
          </p:nvPr>
        </p:nvSpPr>
        <p:spPr/>
        <p:txBody>
          <a:bodyPr/>
          <a:lstStyle/>
          <a:p>
            <a:endParaRPr lang="zh-CN" altLang="en-US">
              <a:solidFill>
                <a:srgbClr val="575F6D"/>
              </a:solidFill>
            </a:endParaRPr>
          </a:p>
        </p:txBody>
      </p:sp>
      <p:sp>
        <p:nvSpPr>
          <p:cNvPr id="7" name="灯片编号占位符 6"/>
          <p:cNvSpPr>
            <a:spLocks noGrp="1"/>
          </p:cNvSpPr>
          <p:nvPr>
            <p:ph type="sldNum" sz="quarter" idx="12"/>
          </p:nvPr>
        </p:nvSpPr>
        <p:spPr/>
        <p:txBody>
          <a:bodyPr/>
          <a:lstStyle/>
          <a:p>
            <a:fld id="{DD4057DF-D607-47A4-B484-9E3E4FE4468A}" type="slidenum">
              <a:rPr lang="zh-CN" altLang="en-US" smtClean="0"/>
              <a:pPr/>
              <a:t>‹#›</a:t>
            </a:fld>
            <a:endParaRPr lang="zh-CN" altLang="en-US"/>
          </a:p>
        </p:txBody>
      </p:sp>
      <p:sp>
        <p:nvSpPr>
          <p:cNvPr id="9" name="内容占位符 8"/>
          <p:cNvSpPr>
            <a:spLocks noGrp="1"/>
          </p:cNvSpPr>
          <p:nvPr>
            <p:ph sz="quarter" idx="1"/>
          </p:nvPr>
        </p:nvSpPr>
        <p:spPr>
          <a:xfrm>
            <a:off x="457200"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270248"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extLst>
      <p:ext uri="{BB962C8B-B14F-4D97-AF65-F5344CB8AC3E}">
        <p14:creationId xmlns:p14="http://schemas.microsoft.com/office/powerpoint/2010/main" val="19641412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7543800" cy="1143000"/>
          </a:xfrm>
        </p:spPr>
        <p:txBody>
          <a:bodyPr anchor="b"/>
          <a:lstStyle>
            <a:lvl1pPr>
              <a:defRPr/>
            </a:lvl1pPr>
          </a:lstStyle>
          <a:p>
            <a:r>
              <a:rPr kumimoji="0" lang="zh-CN" altLang="en-US" smtClean="0"/>
              <a:t>单击此处编辑母版标题样式</a:t>
            </a:r>
            <a:endParaRPr kumimoji="0" lang="en-US"/>
          </a:p>
        </p:txBody>
      </p:sp>
      <p:sp>
        <p:nvSpPr>
          <p:cNvPr id="7" name="日期占位符 6"/>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8" name="页脚占位符 7"/>
          <p:cNvSpPr>
            <a:spLocks noGrp="1"/>
          </p:cNvSpPr>
          <p:nvPr>
            <p:ph type="ftr" sz="quarter" idx="11"/>
          </p:nvPr>
        </p:nvSpPr>
        <p:spPr/>
        <p:txBody>
          <a:bodyPr/>
          <a:lstStyle/>
          <a:p>
            <a:endParaRPr lang="zh-CN" altLang="en-US">
              <a:solidFill>
                <a:srgbClr val="575F6D"/>
              </a:solidFill>
            </a:endParaRPr>
          </a:p>
        </p:txBody>
      </p:sp>
      <p:sp>
        <p:nvSpPr>
          <p:cNvPr id="9" name="灯片编号占位符 8"/>
          <p:cNvSpPr>
            <a:spLocks noGrp="1"/>
          </p:cNvSpPr>
          <p:nvPr>
            <p:ph type="sldNum" sz="quarter" idx="12"/>
          </p:nvPr>
        </p:nvSpPr>
        <p:spPr/>
        <p:txBody>
          <a:bodyPr/>
          <a:lstStyle/>
          <a:p>
            <a:fld id="{DD4057DF-D607-47A4-B484-9E3E4FE4468A}" type="slidenum">
              <a:rPr lang="zh-CN" altLang="en-US" smtClean="0"/>
              <a:pPr/>
              <a:t>‹#›</a:t>
            </a:fld>
            <a:endParaRPr lang="zh-CN" altLang="en-US"/>
          </a:p>
        </p:txBody>
      </p:sp>
      <p:sp>
        <p:nvSpPr>
          <p:cNvPr id="11" name="内容占位符 10"/>
          <p:cNvSpPr>
            <a:spLocks noGrp="1"/>
          </p:cNvSpPr>
          <p:nvPr>
            <p:ph sz="quarter" idx="2"/>
          </p:nvPr>
        </p:nvSpPr>
        <p:spPr>
          <a:xfrm>
            <a:off x="457200"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quarter" idx="4"/>
          </p:nvPr>
        </p:nvSpPr>
        <p:spPr>
          <a:xfrm>
            <a:off x="4371975"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2" name="文本占位符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
        <p:nvSpPr>
          <p:cNvPr id="14" name="文本占位符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Tree>
    <p:extLst>
      <p:ext uri="{BB962C8B-B14F-4D97-AF65-F5344CB8AC3E}">
        <p14:creationId xmlns:p14="http://schemas.microsoft.com/office/powerpoint/2010/main" val="8387335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6" name="日期占位符 5"/>
          <p:cNvSpPr>
            <a:spLocks noGrp="1"/>
          </p:cNvSpPr>
          <p:nvPr>
            <p:ph type="dt" sz="half" idx="10"/>
          </p:nvPr>
        </p:nvSpPr>
        <p:spPr/>
        <p:txBody>
          <a:bodyPr rtlCol="0"/>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7" name="灯片编号占位符 6"/>
          <p:cNvSpPr>
            <a:spLocks noGrp="1"/>
          </p:cNvSpPr>
          <p:nvPr>
            <p:ph type="sldNum" sz="quarter" idx="11"/>
          </p:nvPr>
        </p:nvSpPr>
        <p:spPr/>
        <p:txBody>
          <a:bodyPr rtlCol="0"/>
          <a:lstStyle/>
          <a:p>
            <a:fld id="{DD4057DF-D607-47A4-B484-9E3E4FE4468A}" type="slidenum">
              <a:rPr lang="zh-CN" altLang="en-US" smtClean="0"/>
              <a:pPr/>
              <a:t>‹#›</a:t>
            </a:fld>
            <a:endParaRPr lang="zh-CN" altLang="en-US"/>
          </a:p>
        </p:txBody>
      </p:sp>
      <p:sp>
        <p:nvSpPr>
          <p:cNvPr id="8" name="页脚占位符 7"/>
          <p:cNvSpPr>
            <a:spLocks noGrp="1"/>
          </p:cNvSpPr>
          <p:nvPr>
            <p:ph type="ftr" sz="quarter" idx="12"/>
          </p:nvPr>
        </p:nvSpPr>
        <p:spPr/>
        <p:txBody>
          <a:bodyPr rtlCol="0"/>
          <a:lstStyle/>
          <a:p>
            <a:endParaRPr lang="zh-CN" altLang="en-US">
              <a:solidFill>
                <a:srgbClr val="575F6D"/>
              </a:solidFill>
            </a:endParaRPr>
          </a:p>
        </p:txBody>
      </p:sp>
    </p:spTree>
    <p:extLst>
      <p:ext uri="{BB962C8B-B14F-4D97-AF65-F5344CB8AC3E}">
        <p14:creationId xmlns:p14="http://schemas.microsoft.com/office/powerpoint/2010/main" val="2933101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3" name="页脚占位符 2"/>
          <p:cNvSpPr>
            <a:spLocks noGrp="1"/>
          </p:cNvSpPr>
          <p:nvPr>
            <p:ph type="ftr" sz="quarter" idx="11"/>
          </p:nvPr>
        </p:nvSpPr>
        <p:spPr/>
        <p:txBody>
          <a:bodyPr/>
          <a:lstStyle/>
          <a:p>
            <a:endParaRPr lang="zh-CN" altLang="en-US">
              <a:solidFill>
                <a:srgbClr val="575F6D"/>
              </a:solidFill>
            </a:endParaRPr>
          </a:p>
        </p:txBody>
      </p:sp>
      <p:sp>
        <p:nvSpPr>
          <p:cNvPr id="4" name="灯片编号占位符 3"/>
          <p:cNvSpPr>
            <a:spLocks noGrp="1"/>
          </p:cNvSpPr>
          <p:nvPr>
            <p:ph type="sldNum" sz="quarter" idx="12"/>
          </p:nvPr>
        </p:nvSpPr>
        <p:spPr/>
        <p:txBody>
          <a:body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7112809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1">
        <a:schemeClr val="bg1"/>
      </p:bgRef>
    </p:bg>
    <p:spTree>
      <p:nvGrpSpPr>
        <p:cNvPr id="1" name=""/>
        <p:cNvGrpSpPr/>
        <p:nvPr/>
      </p:nvGrpSpPr>
      <p:grpSpPr>
        <a:xfrm>
          <a:off x="0" y="0"/>
          <a:ext cx="0" cy="0"/>
          <a:chOff x="0" y="0"/>
          <a:chExt cx="0" cy="0"/>
        </a:xfrm>
      </p:grpSpPr>
      <p:sp>
        <p:nvSpPr>
          <p:cNvPr id="10" name="直接连接符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2" name="标题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8" name="直接连接符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9" name="直接连接符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11" name="直接连接符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矩形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3" name="直接连接符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4" name="椭圆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18" name="内容占位符 17"/>
          <p:cNvSpPr>
            <a:spLocks noGrp="1"/>
          </p:cNvSpPr>
          <p:nvPr>
            <p:ph sz="quarter" idx="1"/>
          </p:nvPr>
        </p:nvSpPr>
        <p:spPr>
          <a:xfrm>
            <a:off x="304800" y="274320"/>
            <a:ext cx="5638800" cy="6327648"/>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4"/>
          </p:nvPr>
        </p:nvSpPr>
        <p:spPr/>
        <p:txBody>
          <a:bodyPr rtlCol="0"/>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22" name="灯片编号占位符 21"/>
          <p:cNvSpPr>
            <a:spLocks noGrp="1"/>
          </p:cNvSpPr>
          <p:nvPr>
            <p:ph type="sldNum" sz="quarter" idx="15"/>
          </p:nvPr>
        </p:nvSpPr>
        <p:spPr/>
        <p:txBody>
          <a:bodyPr rtlCol="0"/>
          <a:lstStyle/>
          <a:p>
            <a:fld id="{DD4057DF-D607-47A4-B484-9E3E4FE4468A}" type="slidenum">
              <a:rPr lang="zh-CN" altLang="en-US" smtClean="0"/>
              <a:pPr/>
              <a:t>‹#›</a:t>
            </a:fld>
            <a:endParaRPr lang="zh-CN" altLang="en-US"/>
          </a:p>
        </p:txBody>
      </p:sp>
      <p:sp>
        <p:nvSpPr>
          <p:cNvPr id="23" name="页脚占位符 22"/>
          <p:cNvSpPr>
            <a:spLocks noGrp="1"/>
          </p:cNvSpPr>
          <p:nvPr>
            <p:ph type="ftr" sz="quarter" idx="16"/>
          </p:nvPr>
        </p:nvSpPr>
        <p:spPr/>
        <p:txBody>
          <a:bodyPr rtlCol="0"/>
          <a:lstStyle/>
          <a:p>
            <a:endParaRPr lang="zh-CN" altLang="en-US">
              <a:solidFill>
                <a:srgbClr val="575F6D"/>
              </a:solidFill>
            </a:endParaRPr>
          </a:p>
        </p:txBody>
      </p:sp>
    </p:spTree>
    <p:extLst>
      <p:ext uri="{BB962C8B-B14F-4D97-AF65-F5344CB8AC3E}">
        <p14:creationId xmlns:p14="http://schemas.microsoft.com/office/powerpoint/2010/main" val="1732053649"/>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直接连接符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3" name="椭圆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 name="标题 1"/>
          <p:cNvSpPr>
            <a:spLocks noGrp="1"/>
          </p:cNvSpPr>
          <p:nvPr>
            <p:ph type="title"/>
          </p:nvPr>
        </p:nvSpPr>
        <p:spPr>
          <a:xfrm rot="5400000">
            <a:off x="3350133" y="3200400"/>
            <a:ext cx="6309360" cy="457200"/>
          </a:xfrm>
        </p:spPr>
        <p:txBody>
          <a:bodyPr anchor="b"/>
          <a:lstStyle>
            <a:lvl1pPr algn="l">
              <a:buNone/>
              <a:defRPr sz="2000" b="1"/>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zh-CN" altLang="en-US" smtClean="0"/>
              <a:t>单击图标添加图片</a:t>
            </a:r>
            <a:endParaRPr kumimoji="0" lang="en-US" dirty="0"/>
          </a:p>
        </p:txBody>
      </p:sp>
      <p:sp>
        <p:nvSpPr>
          <p:cNvPr id="4" name="文本占位符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10" name="直接连接符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1" name="矩形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直接连接符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9" name="直接连接符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20" name="直接连接符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17" name="日期占位符 16"/>
          <p:cNvSpPr>
            <a:spLocks noGrp="1"/>
          </p:cNvSpPr>
          <p:nvPr>
            <p:ph type="dt" sz="half" idx="10"/>
          </p:nvPr>
        </p:nvSpPr>
        <p:spPr/>
        <p:txBody>
          <a:bodyPr rtlCol="0"/>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18" name="灯片编号占位符 17"/>
          <p:cNvSpPr>
            <a:spLocks noGrp="1"/>
          </p:cNvSpPr>
          <p:nvPr>
            <p:ph type="sldNum" sz="quarter" idx="11"/>
          </p:nvPr>
        </p:nvSpPr>
        <p:spPr/>
        <p:txBody>
          <a:bodyPr rtlCol="0"/>
          <a:lstStyle/>
          <a:p>
            <a:fld id="{DD4057DF-D607-47A4-B484-9E3E4FE4468A}" type="slidenum">
              <a:rPr lang="zh-CN" altLang="en-US" smtClean="0"/>
              <a:pPr/>
              <a:t>‹#›</a:t>
            </a:fld>
            <a:endParaRPr lang="zh-CN" altLang="en-US"/>
          </a:p>
        </p:txBody>
      </p:sp>
      <p:sp>
        <p:nvSpPr>
          <p:cNvPr id="21" name="页脚占位符 20"/>
          <p:cNvSpPr>
            <a:spLocks noGrp="1"/>
          </p:cNvSpPr>
          <p:nvPr>
            <p:ph type="ftr" sz="quarter" idx="12"/>
          </p:nvPr>
        </p:nvSpPr>
        <p:spPr/>
        <p:txBody>
          <a:bodyPr rtlCol="0"/>
          <a:lstStyle/>
          <a:p>
            <a:endParaRPr lang="zh-CN" altLang="en-US">
              <a:solidFill>
                <a:srgbClr val="575F6D"/>
              </a:solidFill>
            </a:endParaRPr>
          </a:p>
        </p:txBody>
      </p:sp>
    </p:spTree>
    <p:extLst>
      <p:ext uri="{BB962C8B-B14F-4D97-AF65-F5344CB8AC3E}">
        <p14:creationId xmlns:p14="http://schemas.microsoft.com/office/powerpoint/2010/main" val="28671607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直接连接符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22" name="标题占位符 21"/>
          <p:cNvSpPr>
            <a:spLocks noGrp="1"/>
          </p:cNvSpPr>
          <p:nvPr>
            <p:ph type="title"/>
          </p:nvPr>
        </p:nvSpPr>
        <p:spPr>
          <a:xfrm>
            <a:off x="457200" y="274638"/>
            <a:ext cx="7467600" cy="1143000"/>
          </a:xfrm>
          <a:prstGeom prst="rect">
            <a:avLst/>
          </a:prstGeom>
        </p:spPr>
        <p:txBody>
          <a:bodyPr vert="horz" anchor="b">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3" name="页脚占位符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zh-CN" altLang="en-US">
              <a:solidFill>
                <a:srgbClr val="575F6D"/>
              </a:solidFill>
            </a:endParaRPr>
          </a:p>
        </p:txBody>
      </p:sp>
      <p:sp>
        <p:nvSpPr>
          <p:cNvPr id="7" name="直接连接符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9" name="直接连接符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0" name="矩形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直接连接符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椭圆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3" name="灯片编号占位符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99816736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2.xml"/><Relationship Id="rId5" Type="http://schemas.openxmlformats.org/officeDocument/2006/relationships/image" Target="../media/image12.jpeg"/><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907704" y="980728"/>
            <a:ext cx="6912767" cy="2016224"/>
          </a:xfrm>
        </p:spPr>
        <p:txBody>
          <a:bodyPr>
            <a:normAutofit/>
          </a:bodyPr>
          <a:lstStyle/>
          <a:p>
            <a:pPr algn="ctr"/>
            <a:r>
              <a:rPr lang="zh-CN" altLang="zh-CN" sz="4800" dirty="0"/>
              <a:t>任务</a:t>
            </a:r>
            <a:r>
              <a:rPr lang="en-US" altLang="zh-CN" sz="4800" dirty="0"/>
              <a:t>2  </a:t>
            </a:r>
            <a:r>
              <a:rPr lang="en-US" altLang="zh-CN" sz="4800" dirty="0" smtClean="0"/>
              <a:t/>
            </a:r>
            <a:br>
              <a:rPr lang="en-US" altLang="zh-CN" sz="4800" dirty="0" smtClean="0"/>
            </a:br>
            <a:r>
              <a:rPr lang="zh-CN" altLang="zh-CN" sz="4800" dirty="0" smtClean="0"/>
              <a:t>常见</a:t>
            </a:r>
            <a:r>
              <a:rPr lang="zh-CN" altLang="zh-CN" sz="4800" dirty="0"/>
              <a:t>原虫病</a:t>
            </a:r>
            <a:r>
              <a:rPr lang="zh-CN" altLang="zh-CN" sz="4800" dirty="0" smtClean="0"/>
              <a:t>的防治</a:t>
            </a:r>
            <a:endParaRPr lang="zh-CN" altLang="en-US" sz="4800" dirty="0"/>
          </a:p>
        </p:txBody>
      </p:sp>
    </p:spTree>
    <p:extLst>
      <p:ext uri="{BB962C8B-B14F-4D97-AF65-F5344CB8AC3E}">
        <p14:creationId xmlns:p14="http://schemas.microsoft.com/office/powerpoint/2010/main" val="25889600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内容占位符 10241" descr="1"/>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457200" y="409575"/>
            <a:ext cx="1147763" cy="2260600"/>
          </a:xfrm>
        </p:spPr>
      </p:pic>
      <p:pic>
        <p:nvPicPr>
          <p:cNvPr id="18434" name="内容占位符 10242" descr="2"/>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1836738" y="409575"/>
            <a:ext cx="2403475" cy="1652588"/>
          </a:xfrm>
        </p:spPr>
      </p:pic>
      <p:pic>
        <p:nvPicPr>
          <p:cNvPr id="18435" name="内容占位符 10243" descr="3"/>
          <p:cNvPicPr>
            <a:picLocks noGrp="1" noChangeAspect="1" noChangeArrowheads="1"/>
          </p:cNvPicPr>
          <p:nvPr>
            <p:ph sz="quarter" idx="3"/>
          </p:nvPr>
        </p:nvPicPr>
        <p:blipFill>
          <a:blip r:embed="rId4">
            <a:extLst>
              <a:ext uri="{28A0092B-C50C-407E-A947-70E740481C1C}">
                <a14:useLocalDpi xmlns:a14="http://schemas.microsoft.com/office/drawing/2010/main" val="0"/>
              </a:ext>
            </a:extLst>
          </a:blip>
          <a:srcRect/>
          <a:stretch>
            <a:fillRect/>
          </a:stretch>
        </p:blipFill>
        <p:spPr>
          <a:xfrm>
            <a:off x="4645025" y="409575"/>
            <a:ext cx="4041775" cy="2828925"/>
          </a:xfrm>
        </p:spPr>
      </p:pic>
      <p:sp>
        <p:nvSpPr>
          <p:cNvPr id="18436" name="文本框 10244"/>
          <p:cNvSpPr txBox="1"/>
          <p:nvPr/>
        </p:nvSpPr>
        <p:spPr>
          <a:xfrm>
            <a:off x="1835150" y="2214563"/>
            <a:ext cx="2579688" cy="368300"/>
          </a:xfrm>
          <a:prstGeom prst="rect">
            <a:avLst/>
          </a:prstGeom>
          <a:noFill/>
          <a:ln w="9525">
            <a:noFill/>
          </a:ln>
        </p:spPr>
        <p:txBody>
          <a:bodyPr>
            <a:spAutoFit/>
          </a:bodyPr>
          <a:lstStyle/>
          <a:p>
            <a:r>
              <a:rPr lang="zh-CN" altLang="en-US" b="1" noProof="1">
                <a:solidFill>
                  <a:srgbClr val="F5CD2D"/>
                </a:solidFill>
              </a:rPr>
              <a:t>钩虫成虫一般是透明的</a:t>
            </a:r>
          </a:p>
        </p:txBody>
      </p:sp>
      <p:sp>
        <p:nvSpPr>
          <p:cNvPr id="18437" name="文本框 10245"/>
          <p:cNvSpPr txBox="1"/>
          <p:nvPr/>
        </p:nvSpPr>
        <p:spPr>
          <a:xfrm>
            <a:off x="6670675" y="3416300"/>
            <a:ext cx="2016125" cy="368300"/>
          </a:xfrm>
          <a:prstGeom prst="rect">
            <a:avLst/>
          </a:prstGeom>
          <a:noFill/>
          <a:ln w="9525">
            <a:noFill/>
          </a:ln>
        </p:spPr>
        <p:txBody>
          <a:bodyPr>
            <a:spAutoFit/>
          </a:bodyPr>
          <a:lstStyle/>
          <a:p>
            <a:r>
              <a:rPr lang="zh-CN" altLang="en-US" b="1" noProof="1">
                <a:solidFill>
                  <a:srgbClr val="F5CD2D"/>
                </a:solidFill>
              </a:rPr>
              <a:t>贾第虫</a:t>
            </a:r>
          </a:p>
        </p:txBody>
      </p:sp>
      <p:pic>
        <p:nvPicPr>
          <p:cNvPr id="18438" name="内容占位符 10246" descr="4"/>
          <p:cNvPicPr>
            <a:picLocks noGrp="1" noChangeAspect="1" noChangeArrowheads="1"/>
          </p:cNvPicPr>
          <p:nvPr>
            <p:ph sz="quarter" idx="4"/>
          </p:nvPr>
        </p:nvPicPr>
        <p:blipFill>
          <a:blip r:embed="rId5">
            <a:extLst>
              <a:ext uri="{28A0092B-C50C-407E-A947-70E740481C1C}">
                <a14:useLocalDpi xmlns:a14="http://schemas.microsoft.com/office/drawing/2010/main" val="0"/>
              </a:ext>
            </a:extLst>
          </a:blip>
          <a:srcRect/>
          <a:stretch>
            <a:fillRect/>
          </a:stretch>
        </p:blipFill>
        <p:spPr>
          <a:xfrm>
            <a:off x="457200" y="3781425"/>
            <a:ext cx="4187825" cy="3032125"/>
          </a:xfrm>
        </p:spPr>
      </p:pic>
      <p:sp>
        <p:nvSpPr>
          <p:cNvPr id="18439" name="文本框 10247"/>
          <p:cNvSpPr txBox="1"/>
          <p:nvPr/>
        </p:nvSpPr>
        <p:spPr>
          <a:xfrm>
            <a:off x="4521200" y="6167438"/>
            <a:ext cx="2801938" cy="398462"/>
          </a:xfrm>
          <a:prstGeom prst="rect">
            <a:avLst/>
          </a:prstGeom>
          <a:noFill/>
          <a:ln w="9525">
            <a:noFill/>
          </a:ln>
        </p:spPr>
        <p:txBody>
          <a:bodyPr>
            <a:spAutoFit/>
          </a:bodyPr>
          <a:lstStyle/>
          <a:p>
            <a:r>
              <a:rPr lang="zh-CN" altLang="en-US" sz="2000" b="1" noProof="1">
                <a:solidFill>
                  <a:srgbClr val="F5CD2D"/>
                </a:solidFill>
              </a:rPr>
              <a:t>毛滴虫</a:t>
            </a:r>
          </a:p>
        </p:txBody>
      </p:sp>
    </p:spTree>
    <p:extLst>
      <p:ext uri="{BB962C8B-B14F-4D97-AF65-F5344CB8AC3E}">
        <p14:creationId xmlns:p14="http://schemas.microsoft.com/office/powerpoint/2010/main" val="30826900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标题 1"/>
          <p:cNvSpPr>
            <a:spLocks noGrp="1" noChangeArrowheads="1"/>
          </p:cNvSpPr>
          <p:nvPr>
            <p:ph type="title" sz="quarter"/>
          </p:nvPr>
        </p:nvSpPr>
        <p:spPr>
          <a:xfrm>
            <a:off x="395536" y="28419"/>
            <a:ext cx="7467600" cy="1143000"/>
          </a:xfrm>
        </p:spPr>
        <p:txBody>
          <a:bodyPr/>
          <a:lstStyle/>
          <a:p>
            <a:pPr algn="ctr"/>
            <a:r>
              <a:rPr lang="zh-CN" altLang="zh-CN" dirty="0" smtClean="0"/>
              <a:t>球虫卵</a:t>
            </a:r>
          </a:p>
        </p:txBody>
      </p:sp>
      <p:pic>
        <p:nvPicPr>
          <p:cNvPr id="19460" name="内容占位符 6"/>
          <p:cNvPicPr>
            <a:picLocks noGrp="1" noChangeAspect="1" noChangeArrowheads="1"/>
          </p:cNvPicPr>
          <p:nvPr>
            <p:ph sz="quarter" idx="1"/>
          </p:nvPr>
        </p:nvPicPr>
        <p:blipFill rotWithShape="1">
          <a:blip r:embed="rId2">
            <a:extLst>
              <a:ext uri="{28A0092B-C50C-407E-A947-70E740481C1C}">
                <a14:useLocalDpi xmlns:a14="http://schemas.microsoft.com/office/drawing/2010/main" val="0"/>
              </a:ext>
            </a:extLst>
          </a:blip>
          <a:srcRect b="13693"/>
          <a:stretch/>
        </p:blipFill>
        <p:spPr>
          <a:xfrm>
            <a:off x="82550" y="1241425"/>
            <a:ext cx="3908425" cy="3896632"/>
          </a:xfrm>
        </p:spPr>
      </p:pic>
      <p:pic>
        <p:nvPicPr>
          <p:cNvPr id="19461" name="内容占位符 7"/>
          <p:cNvPicPr>
            <a:picLocks noGrp="1" noChangeAspect="1" noChangeArrowheads="1"/>
          </p:cNvPicPr>
          <p:nvPr>
            <p:ph sz="quarter" idx="2"/>
          </p:nvPr>
        </p:nvPicPr>
        <p:blipFill rotWithShape="1">
          <a:blip r:embed="rId3">
            <a:extLst>
              <a:ext uri="{28A0092B-C50C-407E-A947-70E740481C1C}">
                <a14:useLocalDpi xmlns:a14="http://schemas.microsoft.com/office/drawing/2010/main" val="0"/>
              </a:ext>
            </a:extLst>
          </a:blip>
          <a:srcRect b="10282"/>
          <a:stretch/>
        </p:blipFill>
        <p:spPr>
          <a:xfrm>
            <a:off x="3963988" y="1325564"/>
            <a:ext cx="5156200" cy="3522208"/>
          </a:xfrm>
        </p:spPr>
      </p:pic>
    </p:spTree>
    <p:extLst>
      <p:ext uri="{BB962C8B-B14F-4D97-AF65-F5344CB8AC3E}">
        <p14:creationId xmlns:p14="http://schemas.microsoft.com/office/powerpoint/2010/main" val="8472791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11265"/>
          <p:cNvSpPr>
            <a:spLocks noGrp="1" noChangeArrowheads="1"/>
          </p:cNvSpPr>
          <p:nvPr>
            <p:ph type="title"/>
          </p:nvPr>
        </p:nvSpPr>
        <p:spPr>
          <a:xfrm>
            <a:off x="866775" y="422275"/>
            <a:ext cx="6070600" cy="790575"/>
          </a:xfrm>
        </p:spPr>
        <p:txBody>
          <a:bodyPr lIns="92415" tIns="46207" rIns="92415" bIns="46207"/>
          <a:lstStyle/>
          <a:p>
            <a:pPr algn="ctr"/>
            <a:r>
              <a:rPr lang="zh-CN" altLang="en-US" b="1" dirty="0" smtClean="0"/>
              <a:t>治疗</a:t>
            </a:r>
          </a:p>
        </p:txBody>
      </p:sp>
      <p:sp>
        <p:nvSpPr>
          <p:cNvPr id="11267" name="文本占位符 11266"/>
          <p:cNvSpPr>
            <a:spLocks noGrp="1"/>
          </p:cNvSpPr>
          <p:nvPr>
            <p:ph idx="1"/>
          </p:nvPr>
        </p:nvSpPr>
        <p:spPr>
          <a:xfrm>
            <a:off x="641350" y="1281113"/>
            <a:ext cx="7886700" cy="5160962"/>
          </a:xfrm>
          <a:ln>
            <a:miter/>
          </a:ln>
        </p:spPr>
        <p:txBody>
          <a:bodyPr lIns="92415" tIns="46207" rIns="92415" bIns="46207">
            <a:normAutofit fontScale="90000" lnSpcReduction="10000"/>
          </a:bodyPr>
          <a:lstStyle/>
          <a:p>
            <a:pPr>
              <a:lnSpc>
                <a:spcPct val="140000"/>
              </a:lnSpc>
            </a:pPr>
            <a:r>
              <a:rPr lang="zh-CN" altLang="en-US" b="1" noProof="1">
                <a:sym typeface="+mn-ea"/>
              </a:rPr>
              <a:t>对症处理，可做体内驱虫，使用拜宠清，每10KG一片。</a:t>
            </a:r>
            <a:endParaRPr lang="zh-CN" altLang="en-US" b="1" noProof="1"/>
          </a:p>
          <a:p>
            <a:pPr>
              <a:lnSpc>
                <a:spcPct val="140000"/>
              </a:lnSpc>
            </a:pPr>
            <a:r>
              <a:rPr lang="zh-CN" altLang="en-US" b="1" noProof="1"/>
              <a:t>(1)氨丙啉，犬每千克体重50~l00mg，混入食物中，连用4~5d。</a:t>
            </a:r>
          </a:p>
          <a:p>
            <a:pPr>
              <a:lnSpc>
                <a:spcPct val="140000"/>
              </a:lnSpc>
            </a:pPr>
            <a:r>
              <a:rPr lang="zh-CN" altLang="en-US" b="1" noProof="1"/>
              <a:t>(2)磺胺二甲氧嘧啶，犬每次每千克体重55mg，用药1d；每次每千克体重27. 5mg，用药2~4d，或至症状消失为止。</a:t>
            </a:r>
          </a:p>
          <a:p>
            <a:pPr>
              <a:lnSpc>
                <a:spcPct val="140000"/>
              </a:lnSpc>
            </a:pPr>
            <a:r>
              <a:rPr lang="zh-CN" altLang="en-US" b="1" noProof="1"/>
              <a:t>(3)磺胺六甲氧嘧啶，每千克体重50mg，内服，每日1次，连用5d。</a:t>
            </a:r>
          </a:p>
          <a:p>
            <a:pPr>
              <a:lnSpc>
                <a:spcPct val="140000"/>
              </a:lnSpc>
            </a:pPr>
            <a:r>
              <a:rPr lang="zh-CN" altLang="en-US" b="1" noProof="1"/>
              <a:t>对脱水比较严重的，可以使用静脉滴注治疗，调节机体体液平衡。</a:t>
            </a:r>
          </a:p>
          <a:p>
            <a:pPr>
              <a:lnSpc>
                <a:spcPct val="140000"/>
              </a:lnSpc>
            </a:pPr>
            <a:r>
              <a:rPr lang="zh-CN" altLang="en-US" b="1" noProof="1"/>
              <a:t>增加营养，提高抵抗力。</a:t>
            </a:r>
          </a:p>
        </p:txBody>
      </p:sp>
    </p:spTree>
    <p:extLst>
      <p:ext uri="{BB962C8B-B14F-4D97-AF65-F5344CB8AC3E}">
        <p14:creationId xmlns:p14="http://schemas.microsoft.com/office/powerpoint/2010/main" val="2658001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标题 1"/>
          <p:cNvSpPr>
            <a:spLocks noGrp="1" noChangeArrowheads="1"/>
          </p:cNvSpPr>
          <p:nvPr>
            <p:ph type="title"/>
          </p:nvPr>
        </p:nvSpPr>
        <p:spPr>
          <a:xfrm>
            <a:off x="866775" y="422275"/>
            <a:ext cx="6070600" cy="790575"/>
          </a:xfrm>
        </p:spPr>
        <p:txBody>
          <a:bodyPr/>
          <a:lstStyle/>
          <a:p>
            <a:pPr algn="ctr"/>
            <a:r>
              <a:rPr lang="zh-CN" altLang="en-US" b="1" dirty="0" smtClean="0"/>
              <a:t>预防</a:t>
            </a:r>
          </a:p>
        </p:txBody>
      </p:sp>
      <p:sp>
        <p:nvSpPr>
          <p:cNvPr id="21506" name="内容占位符 2"/>
          <p:cNvSpPr>
            <a:spLocks noGrp="1"/>
          </p:cNvSpPr>
          <p:nvPr>
            <p:ph idx="1"/>
          </p:nvPr>
        </p:nvSpPr>
        <p:spPr>
          <a:xfrm>
            <a:off x="457200" y="1600200"/>
            <a:ext cx="8075240" cy="4873752"/>
          </a:xfrm>
        </p:spPr>
        <p:txBody>
          <a:bodyPr>
            <a:normAutofit/>
          </a:bodyPr>
          <a:lstStyle/>
          <a:p>
            <a:pPr>
              <a:lnSpc>
                <a:spcPct val="160000"/>
              </a:lnSpc>
            </a:pPr>
            <a:r>
              <a:rPr lang="zh-CN" altLang="en-US" b="1" noProof="1"/>
              <a:t>加强犬窝、猫舍食槽和饮水等清洁卫生，防止球虫卵囊污染。</a:t>
            </a:r>
          </a:p>
          <a:p>
            <a:pPr>
              <a:lnSpc>
                <a:spcPct val="160000"/>
              </a:lnSpc>
            </a:pPr>
            <a:r>
              <a:rPr lang="zh-CN" altLang="en-US" b="1" noProof="1"/>
              <a:t>母犬在生产前10d饮用氨丙啉溶液以作预防 (9.7%的氨丙啉溶液1~2大汤匙混于4. 5L水中即成)。</a:t>
            </a:r>
          </a:p>
        </p:txBody>
      </p:sp>
    </p:spTree>
    <p:extLst>
      <p:ext uri="{BB962C8B-B14F-4D97-AF65-F5344CB8AC3E}">
        <p14:creationId xmlns:p14="http://schemas.microsoft.com/office/powerpoint/2010/main" val="21157073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标题 12289"/>
          <p:cNvSpPr>
            <a:spLocks noGrp="1" noChangeArrowheads="1"/>
          </p:cNvSpPr>
          <p:nvPr>
            <p:ph type="title"/>
          </p:nvPr>
        </p:nvSpPr>
        <p:spPr>
          <a:xfrm>
            <a:off x="866775" y="422275"/>
            <a:ext cx="6070600" cy="790575"/>
          </a:xfrm>
        </p:spPr>
        <p:txBody>
          <a:bodyPr lIns="92415" tIns="46207" rIns="92415" bIns="46207"/>
          <a:lstStyle/>
          <a:p>
            <a:pPr algn="ctr"/>
            <a:r>
              <a:rPr lang="zh-CN" altLang="en-US" b="1" dirty="0" smtClean="0"/>
              <a:t>小结</a:t>
            </a:r>
          </a:p>
        </p:txBody>
      </p:sp>
      <p:sp>
        <p:nvSpPr>
          <p:cNvPr id="22530" name="文本占位符 12290"/>
          <p:cNvSpPr>
            <a:spLocks noGrp="1"/>
          </p:cNvSpPr>
          <p:nvPr>
            <p:ph idx="1"/>
          </p:nvPr>
        </p:nvSpPr>
        <p:spPr>
          <a:xfrm>
            <a:off x="628650" y="1476375"/>
            <a:ext cx="7886700" cy="4905375"/>
          </a:xfrm>
        </p:spPr>
        <p:txBody>
          <a:bodyPr lIns="92415" tIns="46207" rIns="92415" bIns="46207"/>
          <a:lstStyle/>
          <a:p>
            <a:pPr>
              <a:lnSpc>
                <a:spcPct val="140000"/>
              </a:lnSpc>
              <a:buFontTx/>
              <a:buNone/>
            </a:pPr>
            <a:r>
              <a:rPr lang="zh-CN" altLang="en-US" b="1" noProof="1"/>
              <a:t>1、当犬患有CDV、CPV、CCV等疾病时，可能会与犬球虫病混合感染，因此，在治疗上述几种传染病时，应该同时治疗球虫病，否则患犬的病程可能加长，甚至加重；</a:t>
            </a:r>
          </a:p>
          <a:p>
            <a:pPr>
              <a:lnSpc>
                <a:spcPct val="140000"/>
              </a:lnSpc>
              <a:buFontTx/>
              <a:buNone/>
            </a:pPr>
            <a:r>
              <a:rPr lang="zh-CN" altLang="en-US" b="1" noProof="1"/>
              <a:t>2、由于球虫卵囊对消毒剂具有较强的抵抗力，而在干燥的空气中仅能存活几天，因此养犬环境要保持清洁，干燥，狗玩具及狗碗经常暴晒或用开水煮，即可杀死卵囊；</a:t>
            </a:r>
          </a:p>
          <a:p>
            <a:pPr>
              <a:lnSpc>
                <a:spcPct val="140000"/>
              </a:lnSpc>
              <a:buFontTx/>
              <a:buNone/>
            </a:pPr>
            <a:r>
              <a:rPr lang="zh-CN" altLang="en-US" b="1" noProof="1"/>
              <a:t>3、平时畜主要为犬做定时驱虫，防止寄生虫的感染。</a:t>
            </a:r>
          </a:p>
        </p:txBody>
      </p:sp>
    </p:spTree>
    <p:extLst>
      <p:ext uri="{BB962C8B-B14F-4D97-AF65-F5344CB8AC3E}">
        <p14:creationId xmlns:p14="http://schemas.microsoft.com/office/powerpoint/2010/main" val="38309619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ad67fc157f14ec51972b431a"/>
          <p:cNvPicPr>
            <a:picLocks noChangeAspect="1" noChangeArrowheads="1"/>
          </p:cNvPicPr>
          <p:nvPr/>
        </p:nvPicPr>
        <p:blipFill rotWithShape="1">
          <a:blip r:embed="rId2">
            <a:extLst>
              <a:ext uri="{28A0092B-C50C-407E-A947-70E740481C1C}">
                <a14:useLocalDpi xmlns:a14="http://schemas.microsoft.com/office/drawing/2010/main" val="0"/>
              </a:ext>
            </a:extLst>
          </a:blip>
          <a:srcRect l="574" t="4092" r="1905" b="49431"/>
          <a:stretch/>
        </p:blipFill>
        <p:spPr bwMode="auto">
          <a:xfrm>
            <a:off x="683568" y="3802743"/>
            <a:ext cx="7431088" cy="2656114"/>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a:stretch>
            <a:fillRect/>
          </a:stretch>
        </p:blipFill>
        <p:spPr>
          <a:xfrm>
            <a:off x="1114284" y="1916832"/>
            <a:ext cx="1485200" cy="1993125"/>
          </a:xfrm>
          <a:prstGeom prst="rect">
            <a:avLst/>
          </a:prstGeom>
        </p:spPr>
      </p:pic>
      <p:sp>
        <p:nvSpPr>
          <p:cNvPr id="6" name="文本框 1"/>
          <p:cNvSpPr txBox="1"/>
          <p:nvPr/>
        </p:nvSpPr>
        <p:spPr>
          <a:xfrm>
            <a:off x="3286804" y="2332458"/>
            <a:ext cx="2646878" cy="830997"/>
          </a:xfrm>
          <a:prstGeom prst="rect">
            <a:avLst/>
          </a:prstGeom>
          <a:noFill/>
        </p:spPr>
        <p:txBody>
          <a:bodyPr wrap="none" rtlCol="0">
            <a:spAutoFit/>
          </a:bodyPr>
          <a:lstStyle/>
          <a:p>
            <a:r>
              <a:rPr lang="zh-CN" altLang="en-US" sz="4800" b="1" dirty="0">
                <a:solidFill>
                  <a:srgbClr val="09B3AF"/>
                </a:solidFill>
                <a:latin typeface="张海山锐谐体" panose="02000000000000000000" pitchFamily="2" charset="-122"/>
                <a:ea typeface="张海山锐谐体" panose="02000000000000000000" pitchFamily="2" charset="-122"/>
              </a:rPr>
              <a:t>谢谢观看</a:t>
            </a:r>
            <a:endParaRPr lang="zh-CN" altLang="en-US" sz="4800" b="1" dirty="0">
              <a:solidFill>
                <a:srgbClr val="09B3AF"/>
              </a:solidFill>
              <a:latin typeface="张海山锐谐体" panose="02000000000000000000" pitchFamily="2" charset="-122"/>
              <a:ea typeface="张海山锐谐体" panose="02000000000000000000" pitchFamily="2" charset="-122"/>
            </a:endParaRPr>
          </a:p>
        </p:txBody>
      </p:sp>
      <p:sp>
        <p:nvSpPr>
          <p:cNvPr id="7" name="Rectangle 7"/>
          <p:cNvSpPr>
            <a:spLocks noChangeArrowheads="1"/>
          </p:cNvSpPr>
          <p:nvPr/>
        </p:nvSpPr>
        <p:spPr bwMode="auto">
          <a:xfrm>
            <a:off x="2580327" y="3371856"/>
            <a:ext cx="416780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2800" dirty="0">
                <a:solidFill>
                  <a:srgbClr val="88988A"/>
                </a:solidFill>
              </a:rPr>
              <a:t>THANKS FOR COMING</a:t>
            </a:r>
          </a:p>
        </p:txBody>
      </p:sp>
      <p:pic>
        <p:nvPicPr>
          <p:cNvPr id="8" name="图片 7"/>
          <p:cNvPicPr>
            <a:picLocks noChangeAspect="1"/>
          </p:cNvPicPr>
          <p:nvPr/>
        </p:nvPicPr>
        <p:blipFill>
          <a:blip r:embed="rId4"/>
          <a:stretch>
            <a:fillRect/>
          </a:stretch>
        </p:blipFill>
        <p:spPr>
          <a:xfrm rot="2389778">
            <a:off x="6372239" y="2216438"/>
            <a:ext cx="1707898" cy="1801580"/>
          </a:xfrm>
          <a:prstGeom prst="rect">
            <a:avLst/>
          </a:prstGeom>
        </p:spPr>
      </p:pic>
    </p:spTree>
    <p:extLst>
      <p:ext uri="{BB962C8B-B14F-4D97-AF65-F5344CB8AC3E}">
        <p14:creationId xmlns:p14="http://schemas.microsoft.com/office/powerpoint/2010/main" val="293741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52" presetClass="entr" presetSubtype="0" fill="hold" grpId="0" nodeType="withEffect">
                                  <p:stCondLst>
                                    <p:cond delay="2000"/>
                                  </p:stCondLst>
                                  <p:iterate type="lt">
                                    <p:tmPct val="10000"/>
                                  </p:iterate>
                                  <p:childTnLst>
                                    <p:set>
                                      <p:cBhvr>
                                        <p:cTn id="9" dur="1" fill="hold">
                                          <p:stCondLst>
                                            <p:cond delay="0"/>
                                          </p:stCondLst>
                                        </p:cTn>
                                        <p:tgtEl>
                                          <p:spTgt spid="6"/>
                                        </p:tgtEl>
                                        <p:attrNameLst>
                                          <p:attrName>style.visibility</p:attrName>
                                        </p:attrNameLst>
                                      </p:cBhvr>
                                      <p:to>
                                        <p:strVal val="visible"/>
                                      </p:to>
                                    </p:set>
                                    <p:animScale>
                                      <p:cBhvr>
                                        <p:cTn id="10"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 dur="1000" decel="50000" fill="hold">
                                          <p:stCondLst>
                                            <p:cond delay="0"/>
                                          </p:stCondLst>
                                        </p:cTn>
                                        <p:tgtEl>
                                          <p:spTgt spid="6"/>
                                        </p:tgtEl>
                                        <p:attrNameLst>
                                          <p:attrName>ppt_x</p:attrName>
                                          <p:attrName>ppt_y</p:attrName>
                                        </p:attrNameLst>
                                      </p:cBhvr>
                                    </p:animMotion>
                                    <p:animEffect transition="in" filter="fade">
                                      <p:cBhvr>
                                        <p:cTn id="12" dur="1000"/>
                                        <p:tgtEl>
                                          <p:spTgt spid="6"/>
                                        </p:tgtEl>
                                      </p:cBhvr>
                                    </p:animEffect>
                                  </p:childTnLst>
                                </p:cTn>
                              </p:par>
                              <p:par>
                                <p:cTn id="13" presetID="42" presetClass="entr" presetSubtype="0" fill="hold" grpId="0" nodeType="withEffect">
                                  <p:stCondLst>
                                    <p:cond delay="450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250"/>
                                        <p:tgtEl>
                                          <p:spTgt spid="7"/>
                                        </p:tgtEl>
                                      </p:cBhvr>
                                    </p:animEffect>
                                    <p:anim calcmode="lin" valueType="num">
                                      <p:cBhvr>
                                        <p:cTn id="16" dur="1250" fill="hold"/>
                                        <p:tgtEl>
                                          <p:spTgt spid="7"/>
                                        </p:tgtEl>
                                        <p:attrNameLst>
                                          <p:attrName>ppt_x</p:attrName>
                                        </p:attrNameLst>
                                      </p:cBhvr>
                                      <p:tavLst>
                                        <p:tav tm="0">
                                          <p:val>
                                            <p:strVal val="#ppt_x"/>
                                          </p:val>
                                        </p:tav>
                                        <p:tav tm="100000">
                                          <p:val>
                                            <p:strVal val="#ppt_x"/>
                                          </p:val>
                                        </p:tav>
                                      </p:tavLst>
                                    </p:anim>
                                    <p:anim calcmode="lin" valueType="num">
                                      <p:cBhvr>
                                        <p:cTn id="17" dur="1250" fill="hold"/>
                                        <p:tgtEl>
                                          <p:spTgt spid="7"/>
                                        </p:tgtEl>
                                        <p:attrNameLst>
                                          <p:attrName>ppt_y</p:attrName>
                                        </p:attrNameLst>
                                      </p:cBhvr>
                                      <p:tavLst>
                                        <p:tav tm="0">
                                          <p:val>
                                            <p:strVal val="#ppt_y+.1"/>
                                          </p:val>
                                        </p:tav>
                                        <p:tav tm="100000">
                                          <p:val>
                                            <p:strVal val="#ppt_y"/>
                                          </p:val>
                                        </p:tav>
                                      </p:tavLst>
                                    </p:anim>
                                  </p:childTnLst>
                                </p:cTn>
                              </p:par>
                              <p:par>
                                <p:cTn id="18" presetID="10" presetClass="entr" presetSubtype="0" fill="hold" nodeType="withEffect">
                                  <p:stCondLst>
                                    <p:cond delay="100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pPr algn="ctr"/>
            <a:r>
              <a:rPr lang="zh-CN" altLang="zh-CN" sz="6600" dirty="0"/>
              <a:t>球虫病</a:t>
            </a:r>
            <a:endParaRPr lang="zh-CN" altLang="en-US" sz="6600" dirty="0"/>
          </a:p>
        </p:txBody>
      </p:sp>
    </p:spTree>
    <p:extLst>
      <p:ext uri="{BB962C8B-B14F-4D97-AF65-F5344CB8AC3E}">
        <p14:creationId xmlns:p14="http://schemas.microsoft.com/office/powerpoint/2010/main" val="15044473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内容占位符 2"/>
          <p:cNvSpPr>
            <a:spLocks noGrp="1"/>
          </p:cNvSpPr>
          <p:nvPr>
            <p:ph idx="1"/>
          </p:nvPr>
        </p:nvSpPr>
        <p:spPr>
          <a:xfrm>
            <a:off x="584994" y="1052736"/>
            <a:ext cx="8215312" cy="2592288"/>
          </a:xfrm>
        </p:spPr>
        <p:txBody>
          <a:bodyPr/>
          <a:lstStyle/>
          <a:p>
            <a:r>
              <a:rPr lang="zh-CN" altLang="en-US" b="1" noProof="1">
                <a:solidFill>
                  <a:srgbClr val="FF0000"/>
                </a:solidFill>
              </a:rPr>
              <a:t>球虫病也称为等孢球虫病</a:t>
            </a:r>
            <a:r>
              <a:rPr lang="zh-CN" altLang="en-US" b="1" noProof="1"/>
              <a:t>。有犬等孢球虫、二联等孢球虫、芮氏等孢球虫和猫等孢球虫。寄生于犬、猫小肠、大肠黏膜上皮细胞内。主要危害幼犬、幼猫。</a:t>
            </a:r>
            <a:endParaRPr lang="zh-CN" altLang="en-US" b="1" noProof="1">
              <a:latin typeface="微软雅黑" pitchFamily="2" charset="-122"/>
              <a:ea typeface="微软雅黑" pitchFamily="2" charset="-122"/>
            </a:endParaRPr>
          </a:p>
          <a:p>
            <a:r>
              <a:rPr lang="zh-CN" altLang="en-US" b="1" noProof="1"/>
              <a:t>犬球虫病的临床主要症状表现为</a:t>
            </a:r>
            <a:r>
              <a:rPr lang="zh-CN" altLang="en-US" b="1" noProof="1">
                <a:solidFill>
                  <a:srgbClr val="FF0000"/>
                </a:solidFill>
              </a:rPr>
              <a:t>血便，贫血，衰弱及食欲减退</a:t>
            </a:r>
            <a:r>
              <a:rPr lang="zh-CN" altLang="en-US" b="1" noProof="1"/>
              <a:t>等。</a:t>
            </a:r>
          </a:p>
          <a:p>
            <a:r>
              <a:rPr lang="zh-CN" altLang="en-US" b="1" noProof="1"/>
              <a:t>本病对幼犬危害性较大，而成年犬多呈隐性感染</a:t>
            </a:r>
            <a:r>
              <a:rPr lang="zh-CN" altLang="en-US" b="1" noProof="1" smtClean="0"/>
              <a:t>。</a:t>
            </a:r>
            <a:endParaRPr lang="zh-CN" altLang="en-US" b="1" noProof="1"/>
          </a:p>
        </p:txBody>
      </p:sp>
      <p:pic>
        <p:nvPicPr>
          <p:cNvPr id="11266" name="内容占位符 6147" descr="球虫卵"/>
          <p:cNvPicPr>
            <a:picLocks noGrp="1" noChangeAspect="1" noChangeArrowheads="1"/>
          </p:cNvPicPr>
          <p:nvPr>
            <p:ph sz="half" idx="4294967295"/>
          </p:nvPr>
        </p:nvPicPr>
        <p:blipFill>
          <a:blip r:embed="rId2">
            <a:extLst>
              <a:ext uri="{28A0092B-C50C-407E-A947-70E740481C1C}">
                <a14:useLocalDpi xmlns:a14="http://schemas.microsoft.com/office/drawing/2010/main" val="0"/>
              </a:ext>
            </a:extLst>
          </a:blip>
          <a:srcRect/>
          <a:stretch>
            <a:fillRect/>
          </a:stretch>
        </p:blipFill>
        <p:spPr>
          <a:xfrm>
            <a:off x="4787900" y="3654425"/>
            <a:ext cx="4038600" cy="2913063"/>
          </a:xfrm>
        </p:spPr>
      </p:pic>
      <p:pic>
        <p:nvPicPr>
          <p:cNvPr id="11267" name="图片 -2147482415" descr="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750" y="3527425"/>
            <a:ext cx="4025900" cy="313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286222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标题 1"/>
          <p:cNvSpPr>
            <a:spLocks noGrp="1" noChangeArrowheads="1"/>
          </p:cNvSpPr>
          <p:nvPr>
            <p:ph type="title"/>
          </p:nvPr>
        </p:nvSpPr>
        <p:spPr>
          <a:xfrm>
            <a:off x="866775" y="422275"/>
            <a:ext cx="6070600" cy="790575"/>
          </a:xfrm>
        </p:spPr>
        <p:txBody>
          <a:bodyPr/>
          <a:lstStyle/>
          <a:p>
            <a:pPr algn="ctr"/>
            <a:r>
              <a:rPr lang="zh-CN" altLang="en-US" b="1" dirty="0" smtClean="0"/>
              <a:t>病原与传播途径</a:t>
            </a:r>
          </a:p>
        </p:txBody>
      </p:sp>
      <p:sp>
        <p:nvSpPr>
          <p:cNvPr id="3" name="内容占位符 2"/>
          <p:cNvSpPr>
            <a:spLocks noGrp="1"/>
          </p:cNvSpPr>
          <p:nvPr>
            <p:ph idx="1"/>
          </p:nvPr>
        </p:nvSpPr>
        <p:spPr>
          <a:xfrm>
            <a:off x="641350" y="1268413"/>
            <a:ext cx="8153400" cy="5345112"/>
          </a:xfrm>
          <a:ln>
            <a:miter/>
          </a:ln>
        </p:spPr>
        <p:txBody>
          <a:bodyPr>
            <a:normAutofit fontScale="87500" lnSpcReduction="20000"/>
          </a:bodyPr>
          <a:lstStyle/>
          <a:p>
            <a:pPr>
              <a:lnSpc>
                <a:spcPct val="130000"/>
              </a:lnSpc>
            </a:pPr>
            <a:r>
              <a:rPr lang="zh-CN" altLang="en-US" sz="2800" b="1" noProof="1">
                <a:solidFill>
                  <a:srgbClr val="FF0000"/>
                </a:solidFill>
              </a:rPr>
              <a:t>犬球虫病是由犬等孢球虫与二联等孢球虫寄生于犬小肠和肠黏膜上皮细胞而引起的。</a:t>
            </a:r>
          </a:p>
          <a:p>
            <a:pPr>
              <a:lnSpc>
                <a:spcPct val="130000"/>
              </a:lnSpc>
            </a:pPr>
            <a:r>
              <a:rPr lang="zh-CN" altLang="en-US" sz="2700" b="1" noProof="1">
                <a:sym typeface="+mn-ea"/>
              </a:rPr>
              <a:t>(1)犬等孢球虫：</a:t>
            </a:r>
            <a:r>
              <a:rPr lang="zh-CN" altLang="en-US" sz="2700" noProof="1">
                <a:sym typeface="+mn-ea"/>
              </a:rPr>
              <a:t>卵囊呈宽卵圆形，两层薄而光滑的卵壁，无色。大小为34~40μm×28~34μm，经4d 完成孢子发育。</a:t>
            </a:r>
            <a:endParaRPr lang="zh-CN" altLang="en-US" sz="2700" noProof="1"/>
          </a:p>
          <a:p>
            <a:pPr>
              <a:lnSpc>
                <a:spcPct val="130000"/>
              </a:lnSpc>
            </a:pPr>
            <a:r>
              <a:rPr lang="zh-CN" altLang="en-US" sz="2700" b="1" noProof="1">
                <a:sym typeface="+mn-ea"/>
              </a:rPr>
              <a:t>(2)二联等孢球虫：</a:t>
            </a:r>
            <a:r>
              <a:rPr lang="zh-CN" altLang="en-US" sz="2700" noProof="1">
                <a:sym typeface="+mn-ea"/>
              </a:rPr>
              <a:t>卵襄呈宽椭圆形，两层薄而光滑的卵壁，无色，大小为lo~14μm×10~12μm，经1d或更长时间完成孢子发育。</a:t>
            </a:r>
            <a:endParaRPr lang="zh-CN" altLang="en-US" sz="2700" noProof="1"/>
          </a:p>
          <a:p>
            <a:pPr>
              <a:lnSpc>
                <a:spcPct val="130000"/>
              </a:lnSpc>
            </a:pPr>
            <a:r>
              <a:rPr lang="zh-CN" altLang="en-US" sz="2700" b="1" noProof="1">
                <a:sym typeface="+mn-ea"/>
              </a:rPr>
              <a:t>(3) 芮氏等孢球虫：</a:t>
            </a:r>
            <a:r>
              <a:rPr lang="zh-CN" altLang="en-US" sz="2700" noProof="1">
                <a:sym typeface="+mn-ea"/>
              </a:rPr>
              <a:t>同上，卵囊大小为1~28μm×18~23μm，经4d 完成孢子发育。                     </a:t>
            </a:r>
            <a:endParaRPr lang="zh-CN" altLang="en-US" sz="2700" noProof="1"/>
          </a:p>
          <a:p>
            <a:pPr>
              <a:lnSpc>
                <a:spcPct val="130000"/>
              </a:lnSpc>
            </a:pPr>
            <a:r>
              <a:rPr lang="zh-CN" altLang="en-US" sz="2700" b="1" noProof="1">
                <a:sym typeface="+mn-ea"/>
              </a:rPr>
              <a:t>(4)猫等孢球虫：</a:t>
            </a:r>
            <a:r>
              <a:rPr lang="zh-CN" altLang="en-US" sz="2700" noProof="1">
                <a:sym typeface="+mn-ea"/>
              </a:rPr>
              <a:t>卵囊呈宽卵圆形，两层光滑的卵壁，淡粉红色，大小为38~51μm×27~29μm，经3d 完成孢子发育。</a:t>
            </a:r>
          </a:p>
        </p:txBody>
      </p:sp>
    </p:spTree>
    <p:extLst>
      <p:ext uri="{BB962C8B-B14F-4D97-AF65-F5344CB8AC3E}">
        <p14:creationId xmlns:p14="http://schemas.microsoft.com/office/powerpoint/2010/main" val="22927527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内容占位符 2"/>
          <p:cNvSpPr>
            <a:spLocks noGrp="1"/>
          </p:cNvSpPr>
          <p:nvPr>
            <p:ph idx="1"/>
          </p:nvPr>
        </p:nvSpPr>
        <p:spPr>
          <a:xfrm>
            <a:off x="457200" y="1600200"/>
            <a:ext cx="8147248" cy="4873752"/>
          </a:xfrm>
        </p:spPr>
        <p:txBody>
          <a:bodyPr/>
          <a:lstStyle/>
          <a:p>
            <a:pPr>
              <a:lnSpc>
                <a:spcPct val="150000"/>
              </a:lnSpc>
            </a:pPr>
            <a:r>
              <a:rPr lang="zh-CN" altLang="en-US" sz="2800" b="1" noProof="1">
                <a:solidFill>
                  <a:srgbClr val="FF0000"/>
                </a:solidFill>
              </a:rPr>
              <a:t>病犬和带虫犬是重要传源</a:t>
            </a:r>
            <a:r>
              <a:rPr lang="zh-CN" altLang="en-US" sz="2800" b="1" noProof="1"/>
              <a:t>，其粪便可以污染食物、饮水、食盆以及周围环境。</a:t>
            </a:r>
          </a:p>
          <a:p>
            <a:pPr>
              <a:lnSpc>
                <a:spcPct val="150000"/>
              </a:lnSpc>
            </a:pPr>
            <a:r>
              <a:rPr lang="zh-CN" altLang="en-US" sz="2800" b="1" noProof="1"/>
              <a:t>本病主要经</a:t>
            </a:r>
            <a:r>
              <a:rPr lang="zh-CN" altLang="en-US" sz="2800" b="1" noProof="1">
                <a:solidFill>
                  <a:srgbClr val="FF0000"/>
                </a:solidFill>
              </a:rPr>
              <a:t>消化道</a:t>
            </a:r>
            <a:r>
              <a:rPr lang="zh-CN" altLang="en-US" sz="2800" b="1" noProof="1"/>
              <a:t>而感染。易感犬吞食了被污染的食物和水等均可发病。</a:t>
            </a:r>
          </a:p>
          <a:p>
            <a:pPr>
              <a:lnSpc>
                <a:spcPct val="150000"/>
              </a:lnSpc>
            </a:pPr>
            <a:r>
              <a:rPr lang="zh-CN" altLang="en-US" sz="2800" b="1" noProof="1"/>
              <a:t>在环境卫生条件差和饲养密度较大的养犬场可发生严重流行。</a:t>
            </a:r>
          </a:p>
        </p:txBody>
      </p:sp>
    </p:spTree>
    <p:extLst>
      <p:ext uri="{BB962C8B-B14F-4D97-AF65-F5344CB8AC3E}">
        <p14:creationId xmlns:p14="http://schemas.microsoft.com/office/powerpoint/2010/main" val="13535596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标题 1"/>
          <p:cNvSpPr>
            <a:spLocks noGrp="1" noChangeArrowheads="1"/>
          </p:cNvSpPr>
          <p:nvPr>
            <p:ph type="title"/>
          </p:nvPr>
        </p:nvSpPr>
        <p:spPr>
          <a:xfrm>
            <a:off x="866775" y="422275"/>
            <a:ext cx="6070600" cy="790575"/>
          </a:xfrm>
        </p:spPr>
        <p:txBody>
          <a:bodyPr/>
          <a:lstStyle/>
          <a:p>
            <a:pPr algn="ctr"/>
            <a:r>
              <a:rPr lang="zh-CN" altLang="en-US" dirty="0" smtClean="0"/>
              <a:t>生活史</a:t>
            </a:r>
          </a:p>
        </p:txBody>
      </p:sp>
      <p:sp>
        <p:nvSpPr>
          <p:cNvPr id="14338" name="内容占位符 2"/>
          <p:cNvSpPr>
            <a:spLocks noGrp="1"/>
          </p:cNvSpPr>
          <p:nvPr>
            <p:ph idx="1"/>
          </p:nvPr>
        </p:nvSpPr>
        <p:spPr>
          <a:xfrm>
            <a:off x="422275" y="1147763"/>
            <a:ext cx="8069263" cy="5465762"/>
          </a:xfrm>
        </p:spPr>
        <p:txBody>
          <a:bodyPr/>
          <a:lstStyle/>
          <a:p>
            <a:pPr>
              <a:lnSpc>
                <a:spcPct val="104000"/>
              </a:lnSpc>
            </a:pPr>
            <a:r>
              <a:rPr lang="zh-CN" altLang="en-US" b="1" noProof="1">
                <a:solidFill>
                  <a:srgbClr val="FF0000"/>
                </a:solidFill>
              </a:rPr>
              <a:t>上述几种球虫的生活史相似，以犬等孢球虫为例讲述。</a:t>
            </a:r>
            <a:endParaRPr lang="zh-CN" altLang="en-US" b="1" noProof="1">
              <a:solidFill>
                <a:schemeClr val="accent4"/>
              </a:solidFill>
            </a:endParaRPr>
          </a:p>
          <a:p>
            <a:pPr>
              <a:lnSpc>
                <a:spcPct val="104000"/>
              </a:lnSpc>
            </a:pPr>
            <a:r>
              <a:rPr lang="zh-CN" altLang="en-US" b="1" noProof="1"/>
              <a:t>等孢子球虫卵囊随犬粪排出体外，在外界适宜条件下，形成具有感染性的孢子化卵囊(卵囊内含有2个孢子囊，每个孢子囊内含有4个子孢子)。犬吞食后即被感染，子孢子在肠中逸出，钻入肠黏膜上皮细胞内进行裂殖生殖，形成裂殖体 (内含8~12个裂殖子)。裂殖体破裂，裂殖子逸出，侵入新的肠上皮细胞内，重复裂殖生殖。由于裂殖生殖过程中大量破坏肠黏膜，引起肠发炎，上皮细胞崩解，血管破裂，消化机能障碍等。经过若干世代裂殖生殖之后，进入配子发育阶段，一部分裂殖子发育为大配子体，形成许多大配子；另一部分裂殖子发育为小配子体，形成许多小配子。大小配子接合成为合子，合子周围迅速形成两层卵壁，成为卵襄，随粪排出体外。</a:t>
            </a:r>
          </a:p>
        </p:txBody>
      </p:sp>
    </p:spTree>
    <p:extLst>
      <p:ext uri="{BB962C8B-B14F-4D97-AF65-F5344CB8AC3E}">
        <p14:creationId xmlns:p14="http://schemas.microsoft.com/office/powerpoint/2010/main" val="23548481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标题 1"/>
          <p:cNvSpPr>
            <a:spLocks noGrp="1" noChangeArrowheads="1"/>
          </p:cNvSpPr>
          <p:nvPr>
            <p:ph type="title"/>
          </p:nvPr>
        </p:nvSpPr>
        <p:spPr>
          <a:xfrm>
            <a:off x="866775" y="422275"/>
            <a:ext cx="6070600" cy="790575"/>
          </a:xfrm>
        </p:spPr>
        <p:txBody>
          <a:bodyPr/>
          <a:lstStyle/>
          <a:p>
            <a:pPr algn="ctr"/>
            <a:r>
              <a:rPr lang="zh-CN" altLang="en-US" b="1" dirty="0" smtClean="0"/>
              <a:t>临床症状</a:t>
            </a:r>
          </a:p>
        </p:txBody>
      </p:sp>
      <p:sp>
        <p:nvSpPr>
          <p:cNvPr id="15362" name="内容占位符 2"/>
          <p:cNvSpPr>
            <a:spLocks noGrp="1"/>
          </p:cNvSpPr>
          <p:nvPr>
            <p:ph idx="1"/>
          </p:nvPr>
        </p:nvSpPr>
        <p:spPr/>
        <p:txBody>
          <a:bodyPr/>
          <a:lstStyle/>
          <a:p>
            <a:r>
              <a:rPr lang="zh-CN" altLang="en-US" b="1" noProof="1"/>
              <a:t>急性感染的幼犬，排稀软混有血液和黏液的粪便，并混有脱落的肠黏膜上皮细胞，患犬很快消瘦，黏膜苍白，若继发感染时，有发热及呕吐表现。</a:t>
            </a:r>
          </a:p>
          <a:p>
            <a:pPr>
              <a:buFontTx/>
              <a:buNone/>
            </a:pPr>
            <a:endParaRPr lang="zh-CN" altLang="en-US" b="1" noProof="1"/>
          </a:p>
          <a:p>
            <a:r>
              <a:rPr lang="zh-CN" altLang="en-US" b="1" noProof="1"/>
              <a:t>成年犬大多临床症状不明显，经过一段时间后，患犬自身可产生抗体，但长期排出带虫卵的粪便。</a:t>
            </a:r>
          </a:p>
          <a:p>
            <a:endParaRPr lang="zh-CN" altLang="en-US" noProof="1"/>
          </a:p>
        </p:txBody>
      </p:sp>
      <p:pic>
        <p:nvPicPr>
          <p:cNvPr id="15363" name="内容占位符 8195" descr="1"/>
          <p:cNvPicPr>
            <a:picLocks noGrp="1" noChangeAspect="1" noChangeArrowheads="1"/>
          </p:cNvPicPr>
          <p:nvPr>
            <p:ph sz="quarter" idx="4294967295"/>
          </p:nvPr>
        </p:nvPicPr>
        <p:blipFill>
          <a:blip r:embed="rId2">
            <a:extLst>
              <a:ext uri="{28A0092B-C50C-407E-A947-70E740481C1C}">
                <a14:useLocalDpi xmlns:a14="http://schemas.microsoft.com/office/drawing/2010/main" val="0"/>
              </a:ext>
            </a:extLst>
          </a:blip>
          <a:srcRect/>
          <a:stretch>
            <a:fillRect/>
          </a:stretch>
        </p:blipFill>
        <p:spPr>
          <a:xfrm>
            <a:off x="698500" y="4356100"/>
            <a:ext cx="2730500" cy="2168525"/>
          </a:xfrm>
        </p:spPr>
      </p:pic>
      <p:pic>
        <p:nvPicPr>
          <p:cNvPr id="15364" name="内容占位符 8196" descr="get"/>
          <p:cNvPicPr>
            <a:picLocks noGrp="1" noChangeAspect="1" noChangeArrowheads="1"/>
          </p:cNvPicPr>
          <p:nvPr>
            <p:ph sz="quarter" idx="4294967295"/>
          </p:nvPr>
        </p:nvPicPr>
        <p:blipFill>
          <a:blip r:embed="rId3">
            <a:extLst>
              <a:ext uri="{28A0092B-C50C-407E-A947-70E740481C1C}">
                <a14:useLocalDpi xmlns:a14="http://schemas.microsoft.com/office/drawing/2010/main" val="0"/>
              </a:ext>
            </a:extLst>
          </a:blip>
          <a:srcRect/>
          <a:stretch>
            <a:fillRect/>
          </a:stretch>
        </p:blipFill>
        <p:spPr>
          <a:xfrm>
            <a:off x="5222875" y="4264025"/>
            <a:ext cx="2546350" cy="2165350"/>
          </a:xfrm>
        </p:spPr>
      </p:pic>
    </p:spTree>
    <p:extLst>
      <p:ext uri="{BB962C8B-B14F-4D97-AF65-F5344CB8AC3E}">
        <p14:creationId xmlns:p14="http://schemas.microsoft.com/office/powerpoint/2010/main" val="24756021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标题 1"/>
          <p:cNvSpPr>
            <a:spLocks noGrp="1" noChangeArrowheads="1"/>
          </p:cNvSpPr>
          <p:nvPr>
            <p:ph type="title"/>
          </p:nvPr>
        </p:nvSpPr>
        <p:spPr>
          <a:xfrm>
            <a:off x="866775" y="422275"/>
            <a:ext cx="6070600" cy="790575"/>
          </a:xfrm>
        </p:spPr>
        <p:txBody>
          <a:bodyPr/>
          <a:lstStyle/>
          <a:p>
            <a:pPr algn="ctr"/>
            <a:r>
              <a:rPr lang="zh-CN" altLang="en-US" b="1" dirty="0" smtClean="0"/>
              <a:t>诊断</a:t>
            </a:r>
          </a:p>
        </p:txBody>
      </p:sp>
      <p:sp>
        <p:nvSpPr>
          <p:cNvPr id="16386" name="内容占位符 2"/>
          <p:cNvSpPr>
            <a:spLocks noGrp="1"/>
          </p:cNvSpPr>
          <p:nvPr>
            <p:ph idx="1"/>
          </p:nvPr>
        </p:nvSpPr>
        <p:spPr/>
        <p:txBody>
          <a:bodyPr>
            <a:normAutofit/>
          </a:bodyPr>
          <a:lstStyle/>
          <a:p>
            <a:pPr>
              <a:lnSpc>
                <a:spcPct val="130000"/>
              </a:lnSpc>
            </a:pPr>
            <a:r>
              <a:rPr lang="zh-CN" altLang="en-US" b="1" noProof="1"/>
              <a:t>根据下痢、结合粪便检查发现卵囊，可以确诊。但应注意与其他原虫卵囊区别。</a:t>
            </a:r>
          </a:p>
        </p:txBody>
      </p:sp>
      <p:pic>
        <p:nvPicPr>
          <p:cNvPr id="16387" name="图片 -2147482415" descr="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7704" y="2780928"/>
            <a:ext cx="4840288" cy="376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187654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标题 1"/>
          <p:cNvSpPr>
            <a:spLocks noGrp="1" noChangeArrowheads="1"/>
          </p:cNvSpPr>
          <p:nvPr>
            <p:ph type="title"/>
          </p:nvPr>
        </p:nvSpPr>
        <p:spPr>
          <a:xfrm>
            <a:off x="866775" y="422275"/>
            <a:ext cx="6070600" cy="790575"/>
          </a:xfrm>
        </p:spPr>
        <p:txBody>
          <a:bodyPr/>
          <a:lstStyle/>
          <a:p>
            <a:pPr algn="ctr"/>
            <a:r>
              <a:rPr lang="zh-CN" altLang="en-US" b="1" dirty="0" smtClean="0"/>
              <a:t>鉴别诊断</a:t>
            </a:r>
          </a:p>
        </p:txBody>
      </p:sp>
      <p:sp>
        <p:nvSpPr>
          <p:cNvPr id="17410" name="内容占位符 2"/>
          <p:cNvSpPr>
            <a:spLocks noGrp="1"/>
          </p:cNvSpPr>
          <p:nvPr>
            <p:ph idx="1"/>
          </p:nvPr>
        </p:nvSpPr>
        <p:spPr>
          <a:xfrm>
            <a:off x="628650" y="1270000"/>
            <a:ext cx="7923213" cy="5405438"/>
          </a:xfrm>
        </p:spPr>
        <p:txBody>
          <a:bodyPr>
            <a:normAutofit lnSpcReduction="10000"/>
          </a:bodyPr>
          <a:lstStyle/>
          <a:p>
            <a:r>
              <a:rPr lang="zh-CN" altLang="en-US" sz="2200" b="1" noProof="1">
                <a:solidFill>
                  <a:srgbClr val="FF0000"/>
                </a:solidFill>
                <a:latin typeface="微软雅黑" pitchFamily="2" charset="-122"/>
                <a:ea typeface="微软雅黑" pitchFamily="2" charset="-122"/>
              </a:rPr>
              <a:t>临床上易与CDV、CPV、CCV、犬钩虫病、犬鞭毛虫病、犬毛滴虫及贾第虫病相混淆，鉴别如下：</a:t>
            </a:r>
          </a:p>
          <a:p>
            <a:pPr>
              <a:buFontTx/>
              <a:buNone/>
            </a:pPr>
            <a:r>
              <a:rPr lang="zh-CN" altLang="en-US" sz="2200" b="1" noProof="1">
                <a:sym typeface="黑体" panose="02010600030101010101" pitchFamily="49" charset="-122"/>
              </a:rPr>
              <a:t>（1）犬球虫病采用饱和生理盐水浮集法，在显微镜下不难发现椭圆形或卵圆形的球虫卵囊；</a:t>
            </a:r>
            <a:endParaRPr lang="zh-CN" altLang="en-US" sz="2200" b="1" noProof="1"/>
          </a:p>
          <a:p>
            <a:pPr>
              <a:buFontTx/>
              <a:buNone/>
            </a:pPr>
            <a:r>
              <a:rPr lang="zh-CN" altLang="en-US" sz="2200" b="1" noProof="1">
                <a:sym typeface="黑体" panose="02010600030101010101" pitchFamily="49" charset="-122"/>
              </a:rPr>
              <a:t>（2）CDV、CPV、CCV、在临床上也有呕吐、便血的症状，但发病比较急和严重。另外，可以通过试剂板快速检测，很快可鉴别；</a:t>
            </a:r>
            <a:endParaRPr lang="zh-CN" altLang="en-US" sz="2200" b="1" noProof="1"/>
          </a:p>
          <a:p>
            <a:pPr>
              <a:buFontTx/>
              <a:buNone/>
            </a:pPr>
            <a:r>
              <a:rPr lang="zh-CN" altLang="en-US" sz="2200" b="1" noProof="1">
                <a:sym typeface="黑体" panose="02010600030101010101" pitchFamily="49" charset="-122"/>
              </a:rPr>
              <a:t>（3）犬钩虫病和犬鞭虫病在临床症状上与犬球虫病并没有明显区别，但这俩种病，犬在排粪便时，偶尔可以看见成虫，粪便显微镜检查，很易检出，其虫卵多呈椭圆形，相对球虫卵囊较大。</a:t>
            </a:r>
            <a:endParaRPr lang="zh-CN" altLang="en-US" sz="2200" b="1" noProof="1"/>
          </a:p>
          <a:p>
            <a:pPr>
              <a:buFontTx/>
              <a:buNone/>
            </a:pPr>
            <a:r>
              <a:rPr lang="zh-CN" altLang="en-US" sz="2200" b="1" noProof="1">
                <a:sym typeface="黑体" panose="02010600030101010101" pitchFamily="49" charset="-122"/>
              </a:rPr>
              <a:t>（4）犬毛滴虫及贾第虫病临床上也表现为顽固性腹泻、血便、但发病率较低。检查方法：取新鲜不成形粪便，用生理盐水稀释后直接镜检，犬毛滴虫可见鞭毛和波动膜运动；而犬贾第虫病可见滋养体。治疗这俩种寄生虫用甲硝挫有效。</a:t>
            </a:r>
          </a:p>
        </p:txBody>
      </p:sp>
    </p:spTree>
    <p:extLst>
      <p:ext uri="{BB962C8B-B14F-4D97-AF65-F5344CB8AC3E}">
        <p14:creationId xmlns:p14="http://schemas.microsoft.com/office/powerpoint/2010/main" val="45458892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凸显">
  <a:themeElements>
    <a:clrScheme name="凸显">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凸显">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凸显">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1190</Words>
  <Application>Microsoft Office PowerPoint</Application>
  <PresentationFormat>全屏显示(4:3)</PresentationFormat>
  <Paragraphs>49</Paragraphs>
  <Slides>15</Slides>
  <Notes>0</Notes>
  <HiddenSlides>0</HiddenSlides>
  <MMClips>0</MMClips>
  <ScaleCrop>false</ScaleCrop>
  <HeadingPairs>
    <vt:vector size="4" baseType="variant">
      <vt:variant>
        <vt:lpstr>主题</vt:lpstr>
      </vt:variant>
      <vt:variant>
        <vt:i4>1</vt:i4>
      </vt:variant>
      <vt:variant>
        <vt:lpstr>幻灯片标题</vt:lpstr>
      </vt:variant>
      <vt:variant>
        <vt:i4>15</vt:i4>
      </vt:variant>
    </vt:vector>
  </HeadingPairs>
  <TitlesOfParts>
    <vt:vector size="16" baseType="lpstr">
      <vt:lpstr>凸显</vt:lpstr>
      <vt:lpstr>任务2   常见原虫病的防治</vt:lpstr>
      <vt:lpstr>球虫病</vt:lpstr>
      <vt:lpstr>PowerPoint 演示文稿</vt:lpstr>
      <vt:lpstr>病原与传播途径</vt:lpstr>
      <vt:lpstr>PowerPoint 演示文稿</vt:lpstr>
      <vt:lpstr>生活史</vt:lpstr>
      <vt:lpstr>临床症状</vt:lpstr>
      <vt:lpstr>诊断</vt:lpstr>
      <vt:lpstr>鉴别诊断</vt:lpstr>
      <vt:lpstr>PowerPoint 演示文稿</vt:lpstr>
      <vt:lpstr>球虫卵</vt:lpstr>
      <vt:lpstr>治疗</vt:lpstr>
      <vt:lpstr>预防</vt:lpstr>
      <vt:lpstr>小结</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任务2   常见原虫病的防治</dc:title>
  <dc:creator>丁晓</dc:creator>
  <cp:lastModifiedBy>丁晓</cp:lastModifiedBy>
  <cp:revision>1</cp:revision>
  <dcterms:created xsi:type="dcterms:W3CDTF">2021-01-28T05:00:27Z</dcterms:created>
  <dcterms:modified xsi:type="dcterms:W3CDTF">2021-01-28T05:01:34Z</dcterms:modified>
</cp:coreProperties>
</file>