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60" r:id="rId3"/>
    <p:sldId id="261" r:id="rId4"/>
    <p:sldId id="256" r:id="rId5"/>
    <p:sldId id="257" r:id="rId6"/>
    <p:sldId id="258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89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7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4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4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1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1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1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9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20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22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2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3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3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589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7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5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6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1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42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4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4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5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5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3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3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63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1" descr="屏幕剪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02" y="1988840"/>
            <a:ext cx="5450066" cy="4608512"/>
          </a:xfrm>
          <a:prstGeom prst="rect">
            <a:avLst/>
          </a:prstGeom>
        </p:spPr>
      </p:pic>
      <p:sp>
        <p:nvSpPr>
          <p:cNvPr id="1048601" name="矩形 3"/>
          <p:cNvSpPr/>
          <p:nvPr/>
        </p:nvSpPr>
        <p:spPr>
          <a:xfrm>
            <a:off x="3714959" y="677704"/>
            <a:ext cx="2011680" cy="447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嗜中性粒细胞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97157" name="图片 4" descr="屏幕剪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902" y="2142272"/>
            <a:ext cx="3280594" cy="3735000"/>
          </a:xfrm>
          <a:prstGeom prst="rect">
            <a:avLst/>
          </a:prstGeom>
        </p:spPr>
      </p:pic>
      <p:sp>
        <p:nvSpPr>
          <p:cNvPr id="1048602" name="矩形 6"/>
          <p:cNvSpPr/>
          <p:nvPr/>
        </p:nvSpPr>
        <p:spPr>
          <a:xfrm>
            <a:off x="107504" y="1085835"/>
            <a:ext cx="4564380" cy="447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特征：胞核分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2-5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叶，胞质淡红色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603" name="矩形 7"/>
          <p:cNvSpPr/>
          <p:nvPr/>
        </p:nvSpPr>
        <p:spPr>
          <a:xfrm>
            <a:off x="6293027" y="6021288"/>
            <a:ext cx="2392680" cy="447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血涂片 瑞氏染色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213822" y="188640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1073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92D050"/>
                </a:solidFill>
                <a:latin typeface="楷体" pitchFamily="49" charset="-122"/>
                <a:ea typeface="楷体" pitchFamily="49" charset="-122"/>
              </a:rPr>
              <a:t>复习导入新课</a:t>
            </a:r>
            <a:endParaRPr lang="zh-CN" altLang="en-US">
              <a:solidFill>
                <a:srgbClr val="92D05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1" descr="屏幕剪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02" y="1988840"/>
            <a:ext cx="5450066" cy="4608512"/>
          </a:xfrm>
          <a:prstGeom prst="rect">
            <a:avLst/>
          </a:prstGeom>
        </p:spPr>
      </p:pic>
      <p:sp>
        <p:nvSpPr>
          <p:cNvPr id="1048605" name="矩形 3"/>
          <p:cNvSpPr/>
          <p:nvPr/>
        </p:nvSpPr>
        <p:spPr>
          <a:xfrm>
            <a:off x="3714959" y="76470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单核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细胞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606" name="矩形 4"/>
          <p:cNvSpPr/>
          <p:nvPr/>
        </p:nvSpPr>
        <p:spPr>
          <a:xfrm>
            <a:off x="323528" y="1196752"/>
            <a:ext cx="8717281" cy="447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特征：胞核呈肾形、马蹄形或不规则形，胞质弱嗜碱性呈灰蓝色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97159" name="图片 7" descr="屏幕剪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385" y="2946714"/>
            <a:ext cx="1422665" cy="1384041"/>
          </a:xfrm>
          <a:prstGeom prst="rect">
            <a:avLst/>
          </a:prstGeom>
        </p:spPr>
      </p:pic>
      <p:pic>
        <p:nvPicPr>
          <p:cNvPr id="2097160" name="图片 8" descr="屏幕剪辑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2909055"/>
            <a:ext cx="1409790" cy="1384041"/>
          </a:xfrm>
          <a:prstGeom prst="rect">
            <a:avLst/>
          </a:prstGeom>
        </p:spPr>
      </p:pic>
      <p:sp>
        <p:nvSpPr>
          <p:cNvPr id="1048607" name="矩形 9"/>
          <p:cNvSpPr/>
          <p:nvPr/>
        </p:nvSpPr>
        <p:spPr>
          <a:xfrm>
            <a:off x="6304430" y="4581128"/>
            <a:ext cx="2392681" cy="4470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血涂片 瑞氏染色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6" y="1073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92D050"/>
                </a:solidFill>
                <a:latin typeface="楷体" pitchFamily="49" charset="-122"/>
                <a:ea typeface="楷体" pitchFamily="49" charset="-122"/>
              </a:rPr>
              <a:t>复习导入新课</a:t>
            </a:r>
            <a:endParaRPr lang="zh-CN" altLang="en-US">
              <a:solidFill>
                <a:srgbClr val="92D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2213822" y="188640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1" descr="屏幕剪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02" y="2276872"/>
            <a:ext cx="5109437" cy="4320480"/>
          </a:xfrm>
          <a:prstGeom prst="rect">
            <a:avLst/>
          </a:prstGeom>
        </p:spPr>
      </p:pic>
      <p:sp>
        <p:nvSpPr>
          <p:cNvPr id="1048609" name="矩形 3"/>
          <p:cNvSpPr/>
          <p:nvPr/>
        </p:nvSpPr>
        <p:spPr>
          <a:xfrm>
            <a:off x="3714959" y="76470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淋巴细胞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610" name="矩形 4"/>
          <p:cNvSpPr/>
          <p:nvPr/>
        </p:nvSpPr>
        <p:spPr>
          <a:xfrm>
            <a:off x="323528" y="1196752"/>
            <a:ext cx="7802881" cy="802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特征：血液中的淋巴细胞为小淋巴细胞，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胞核为圆形，胞质较少，在核周形成很薄的一圈，嗜碱性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611" name="矩形 6"/>
          <p:cNvSpPr/>
          <p:nvPr/>
        </p:nvSpPr>
        <p:spPr>
          <a:xfrm>
            <a:off x="6304430" y="4581128"/>
            <a:ext cx="2392681" cy="4470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血涂片 瑞氏染色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97162" name="图片 5" descr="屏幕剪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350" y="2536478"/>
            <a:ext cx="3458058" cy="1705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496" y="1073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92D050"/>
                </a:solidFill>
                <a:latin typeface="楷体" pitchFamily="49" charset="-122"/>
                <a:ea typeface="楷体" pitchFamily="49" charset="-122"/>
              </a:rPr>
              <a:t>复习导入新课</a:t>
            </a:r>
            <a:endParaRPr lang="zh-CN" altLang="en-US">
              <a:solidFill>
                <a:srgbClr val="92D05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2213822" y="188640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Box 4"/>
          <p:cNvSpPr txBox="1"/>
          <p:nvPr/>
        </p:nvSpPr>
        <p:spPr>
          <a:xfrm>
            <a:off x="143509" y="762679"/>
            <a:ext cx="8931612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实操目的：在染色血涂片中找到炎性细胞，并观察其形态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实操器材：显微镜、犬染色血涂片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实操内容：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）到讲台领取血涂片，每人一张；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）用显微镜找到血涂片中的炎性细胞；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1152000" indent="-457200">
              <a:buFont typeface="+mj-lt"/>
              <a:buAutoNum type="alphaLcParenR"/>
            </a:pPr>
            <a:r>
              <a:rPr lang="zh-CN" altLang="en-US" sz="24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先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用</a:t>
            </a:r>
            <a:r>
              <a:rPr lang="en-US" altLang="zh-CN" sz="24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en-US" altLang="zh-CN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倍镜找到合适视野；</a:t>
            </a:r>
            <a:endParaRPr lang="en-US" altLang="zh-CN" sz="2400" b="1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pPr marL="1152000" indent="-457200">
              <a:buFont typeface="+mj-lt"/>
              <a:buAutoNum type="alphaLcParenR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再用</a:t>
            </a:r>
            <a:r>
              <a:rPr lang="en-US" altLang="zh-CN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40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倍镜和</a:t>
            </a:r>
            <a:r>
              <a:rPr lang="en-US" altLang="zh-CN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100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倍镜确定视野（</a:t>
            </a:r>
            <a:r>
              <a:rPr lang="zh-CN" altLang="en-US" sz="24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可找老师帮助确认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）；</a:t>
            </a:r>
            <a:endParaRPr lang="en-US" altLang="zh-CN" sz="2400" b="1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pPr marL="1152000" indent="-457200">
              <a:buFont typeface="+mj-lt"/>
              <a:buAutoNum type="alphaLcParenR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最后用</a:t>
            </a:r>
            <a:r>
              <a:rPr lang="en-US" altLang="zh-CN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100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倍油镜观察细胞形态；</a:t>
            </a:r>
            <a:endParaRPr lang="en-US" altLang="zh-CN" sz="2400" b="1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pPr marL="1152000" indent="-457200">
              <a:buFont typeface="+mj-lt"/>
              <a:buAutoNum type="alphaLcParenR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在白纸上用红蓝铅笔画出视野中的细胞</a:t>
            </a:r>
            <a:endParaRPr lang="en-US" altLang="zh-CN" sz="2400" b="1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pPr marL="6948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  （</a:t>
            </a:r>
            <a:r>
              <a:rPr lang="zh-CN" altLang="en-US" sz="24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红细胞及炎性细胞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）；</a:t>
            </a:r>
            <a:endParaRPr lang="en-US" altLang="zh-CN" sz="2400" b="1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）画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完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细胞之后，确定不再使用显微镜者，用镜头清洗液将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100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倍镜头上的油擦去（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不擦镜头者，本学期平时成绩和</a:t>
            </a:r>
            <a:endParaRPr lang="en-US" altLang="zh-CN" sz="28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技能成绩均记</a:t>
            </a:r>
            <a:r>
              <a:rPr lang="en-US" altLang="zh-CN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sz="28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分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），关闭显微镜光源，关闭显微镜，关闭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平板；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216000"/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）交回血涂片，实验结束。</a:t>
            </a:r>
            <a:endParaRPr lang="en-US" altLang="zh-CN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822" y="188640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3920" r="27481"/>
          <a:stretch>
            <a:fillRect/>
          </a:stretch>
        </p:blipFill>
        <p:spPr bwMode="auto">
          <a:xfrm>
            <a:off x="323528" y="620688"/>
            <a:ext cx="3188653" cy="30689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48592" name="TextBox 3"/>
          <p:cNvSpPr txBox="1"/>
          <p:nvPr/>
        </p:nvSpPr>
        <p:spPr>
          <a:xfrm>
            <a:off x="1487564" y="3717032"/>
            <a:ext cx="855980" cy="57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10×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97153" name="Picture 3" descr="C:\Users\mj\Desktop\微信图片_20190603220518.jpg"/>
          <p:cNvPicPr>
            <a:picLocks noChangeAspect="1" noChangeArrowheads="1"/>
          </p:cNvPicPr>
          <p:nvPr/>
        </p:nvPicPr>
        <p:blipFill rotWithShape="1">
          <a:blip r:embed="rId3" cstate="print"/>
          <a:srcRect l="19527" r="22183"/>
          <a:stretch>
            <a:fillRect/>
          </a:stretch>
        </p:blipFill>
        <p:spPr bwMode="auto">
          <a:xfrm>
            <a:off x="4210788" y="620688"/>
            <a:ext cx="3164697" cy="3062064"/>
          </a:xfrm>
          <a:prstGeom prst="rect">
            <a:avLst/>
          </a:prstGeom>
          <a:noFill/>
        </p:spPr>
      </p:pic>
      <p:sp>
        <p:nvSpPr>
          <p:cNvPr id="1048593" name="TextBox 5"/>
          <p:cNvSpPr txBox="1"/>
          <p:nvPr/>
        </p:nvSpPr>
        <p:spPr>
          <a:xfrm>
            <a:off x="4210788" y="3641920"/>
            <a:ext cx="855980" cy="57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latin typeface="楷体" pitchFamily="49" charset="-122"/>
                <a:ea typeface="楷体" pitchFamily="49" charset="-122"/>
              </a:rPr>
              <a:t>4</a:t>
            </a:r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0×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97154" name="Picture 4" descr="C:\Users\mj\Desktop\微信图片_20190603220505.jpg"/>
          <p:cNvPicPr>
            <a:picLocks noChangeAspect="1" noChangeArrowheads="1"/>
          </p:cNvPicPr>
          <p:nvPr/>
        </p:nvPicPr>
        <p:blipFill rotWithShape="1">
          <a:blip r:embed="rId4" cstate="print"/>
          <a:srcRect l="19110" r="19592"/>
          <a:stretch>
            <a:fillRect/>
          </a:stretch>
        </p:blipFill>
        <p:spPr bwMode="auto">
          <a:xfrm>
            <a:off x="5793136" y="3841864"/>
            <a:ext cx="3278016" cy="3016136"/>
          </a:xfrm>
          <a:prstGeom prst="rect">
            <a:avLst/>
          </a:prstGeom>
          <a:noFill/>
        </p:spPr>
      </p:pic>
      <p:sp>
        <p:nvSpPr>
          <p:cNvPr id="1048594" name="TextBox 7"/>
          <p:cNvSpPr txBox="1"/>
          <p:nvPr/>
        </p:nvSpPr>
        <p:spPr>
          <a:xfrm>
            <a:off x="4499992" y="5589240"/>
            <a:ext cx="1084580" cy="57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100×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595" name="TextBox 8"/>
          <p:cNvSpPr txBox="1"/>
          <p:nvPr/>
        </p:nvSpPr>
        <p:spPr>
          <a:xfrm>
            <a:off x="8100392" y="546218"/>
            <a:ext cx="589280" cy="2987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嗜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中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性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粒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细</a:t>
            </a:r>
            <a:endParaRPr lang="en-US" altLang="zh-CN" sz="3200" b="1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b="1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胞</a:t>
            </a:r>
            <a:endParaRPr lang="zh-CN" altLang="en-US" sz="3200" b="1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2213822" y="-27384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3707" t="5259" r="16462"/>
          <a:stretch>
            <a:fillRect/>
          </a:stretch>
        </p:blipFill>
        <p:spPr bwMode="auto">
          <a:xfrm>
            <a:off x="1690125" y="585473"/>
            <a:ext cx="6536928" cy="5838007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145728" name="直接箭头连接符 3"/>
          <p:cNvCxnSpPr>
            <a:cxnSpLocks/>
          </p:cNvCxnSpPr>
          <p:nvPr/>
        </p:nvCxnSpPr>
        <p:spPr>
          <a:xfrm>
            <a:off x="1403648" y="4653136"/>
            <a:ext cx="2016224" cy="144016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直接箭头连接符 5"/>
          <p:cNvCxnSpPr>
            <a:cxnSpLocks/>
          </p:cNvCxnSpPr>
          <p:nvPr/>
        </p:nvCxnSpPr>
        <p:spPr>
          <a:xfrm flipV="1">
            <a:off x="1331640" y="2204864"/>
            <a:ext cx="1584176" cy="2376264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7" name="TextBox 10"/>
          <p:cNvSpPr txBox="1"/>
          <p:nvPr/>
        </p:nvSpPr>
        <p:spPr>
          <a:xfrm>
            <a:off x="78182" y="4643267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单核细胞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145730" name="直接箭头连接符 12"/>
          <p:cNvCxnSpPr>
            <a:cxnSpLocks/>
          </p:cNvCxnSpPr>
          <p:nvPr/>
        </p:nvCxnSpPr>
        <p:spPr>
          <a:xfrm flipH="1">
            <a:off x="4572000" y="1124744"/>
            <a:ext cx="3888432" cy="216024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直接箭头连接符 15"/>
          <p:cNvCxnSpPr>
            <a:cxnSpLocks/>
          </p:cNvCxnSpPr>
          <p:nvPr/>
        </p:nvCxnSpPr>
        <p:spPr>
          <a:xfrm flipH="1">
            <a:off x="6156176" y="1412776"/>
            <a:ext cx="2304256" cy="2808312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8" name="TextBox 17"/>
          <p:cNvSpPr txBox="1"/>
          <p:nvPr/>
        </p:nvSpPr>
        <p:spPr>
          <a:xfrm>
            <a:off x="8532440" y="1104977"/>
            <a:ext cx="487680" cy="1513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淋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巴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细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胞</a:t>
            </a:r>
            <a:endParaRPr lang="zh-CN" altLang="en-US" sz="24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48599" name="TextBox 18"/>
          <p:cNvSpPr txBox="1"/>
          <p:nvPr/>
        </p:nvSpPr>
        <p:spPr>
          <a:xfrm>
            <a:off x="4465329" y="6372617"/>
            <a:ext cx="1084580" cy="57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mtClean="0">
                <a:latin typeface="楷体" pitchFamily="49" charset="-122"/>
                <a:ea typeface="楷体" pitchFamily="49" charset="-122"/>
              </a:rPr>
              <a:t>100×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2213822" y="-27384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实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操</a:t>
            </a:r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二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3200" b="1" smtClean="0">
                <a:latin typeface="楷体" pitchFamily="49" charset="-122"/>
                <a:ea typeface="楷体" pitchFamily="49" charset="-122"/>
              </a:rPr>
              <a:t>炎性细胞的观察</a:t>
            </a:r>
            <a:endParaRPr lang="zh-CN" altLang="en-US" sz="32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</Words>
  <Application>Microsoft Office PowerPoint</Application>
  <PresentationFormat>全屏显示(4:3)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mj</cp:lastModifiedBy>
  <cp:revision>2</cp:revision>
  <dcterms:created xsi:type="dcterms:W3CDTF">2019-06-04T03:38:56Z</dcterms:created>
  <dcterms:modified xsi:type="dcterms:W3CDTF">2020-05-07T03:47:43Z</dcterms:modified>
</cp:coreProperties>
</file>