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29"/>
  </p:notesMasterIdLst>
  <p:sldIdLst>
    <p:sldId id="257" r:id="rId2"/>
    <p:sldId id="391" r:id="rId3"/>
    <p:sldId id="393" r:id="rId4"/>
    <p:sldId id="397" r:id="rId5"/>
    <p:sldId id="394" r:id="rId6"/>
    <p:sldId id="396" r:id="rId7"/>
    <p:sldId id="392" r:id="rId8"/>
    <p:sldId id="398" r:id="rId9"/>
    <p:sldId id="399" r:id="rId10"/>
    <p:sldId id="400" r:id="rId11"/>
    <p:sldId id="401" r:id="rId12"/>
    <p:sldId id="402" r:id="rId13"/>
    <p:sldId id="407" r:id="rId14"/>
    <p:sldId id="404" r:id="rId15"/>
    <p:sldId id="405" r:id="rId16"/>
    <p:sldId id="406" r:id="rId17"/>
    <p:sldId id="261" r:id="rId18"/>
    <p:sldId id="408" r:id="rId19"/>
    <p:sldId id="267" r:id="rId20"/>
    <p:sldId id="268" r:id="rId21"/>
    <p:sldId id="274" r:id="rId22"/>
    <p:sldId id="409" r:id="rId23"/>
    <p:sldId id="272" r:id="rId24"/>
    <p:sldId id="410" r:id="rId25"/>
    <p:sldId id="411" r:id="rId26"/>
    <p:sldId id="412" r:id="rId27"/>
    <p:sldId id="273" r:id="rId2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EC8F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16" autoAdjust="0"/>
  </p:normalViewPr>
  <p:slideViewPr>
    <p:cSldViewPr>
      <p:cViewPr varScale="1">
        <p:scale>
          <a:sx n="97" d="100"/>
          <a:sy n="97" d="100"/>
        </p:scale>
        <p:origin x="64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zh-CN"/>
          </a:p>
        </p:txBody>
      </p:sp>
      <p:sp>
        <p:nvSpPr>
          <p:cNvPr id="993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993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993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993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8456FD6-7B15-4A1C-9A57-92FEEAAB6CA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039261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7171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01625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fld id="{FE979352-CCE6-4B46-BA32-CC29BC4B1DF0}" type="datetime1">
              <a:rPr lang="zh-CN" altLang="en-US"/>
              <a:pPr/>
              <a:t>2021/10/17</a:t>
            </a:fld>
            <a:endParaRPr lang="en-US" altLang="zh-CN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/>
              <a:t>十堰市农业学校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fld id="{4F5DDC14-A90B-4415-B5D2-1DF51135B62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96751C7-2792-48EC-8A2E-A1D12178BCC2}" type="datetime1">
              <a:rPr lang="zh-CN" altLang="en-US"/>
              <a:pPr/>
              <a:t>2021/10/17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十堰市农业学校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FCE551-0D2E-4AFD-99E0-DBA268A86F6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07188" y="381000"/>
            <a:ext cx="2135187" cy="56419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1625" y="381000"/>
            <a:ext cx="6253163" cy="564197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49146E-BC11-48CF-9ECE-61D9F4CA0270}" type="datetime1">
              <a:rPr lang="zh-CN" altLang="en-US"/>
              <a:pPr/>
              <a:t>2021/10/17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十堰市农业学校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AC5830-6419-4F7C-9670-013BD74E6E35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1625" y="381000"/>
            <a:ext cx="854075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301625" y="1752600"/>
            <a:ext cx="4194175" cy="42703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194175" cy="42703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301625" y="6172200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fld id="{0A7C5F97-420D-4F67-BA8B-48B9BB91FFD3}" type="datetime1">
              <a:rPr lang="zh-CN" altLang="en-US"/>
              <a:pPr/>
              <a:t>2021/10/17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/>
              <a:t>十堰市农业学校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172200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fld id="{FC0700A7-A222-4635-9F7F-B9A183091CD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OverObj" preserve="1">
  <p:cSld name="标题和文本在内容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1625" y="381000"/>
            <a:ext cx="854075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301625" y="1752600"/>
            <a:ext cx="8540750" cy="20589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01625" y="3963988"/>
            <a:ext cx="8540750" cy="205898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301625" y="6172200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fld id="{048FDE9D-CD9F-4437-BB25-FC8587BB1D36}" type="datetime1">
              <a:rPr lang="zh-CN" altLang="en-US"/>
              <a:pPr/>
              <a:t>2021/10/17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/>
              <a:t>十堰市农业学校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172200"/>
            <a:ext cx="2289175" cy="476250"/>
          </a:xfrm>
        </p:spPr>
        <p:txBody>
          <a:bodyPr/>
          <a:lstStyle>
            <a:lvl1pPr>
              <a:defRPr/>
            </a:lvl1pPr>
          </a:lstStyle>
          <a:p>
            <a:fld id="{12043448-D045-40AE-A0BC-7FD60AD02D9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FD83A6-424A-46AA-B800-9F207DF108B8}" type="datetime1">
              <a:rPr lang="zh-CN" altLang="en-US"/>
              <a:pPr/>
              <a:t>2021/10/17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十堰市农业学校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A75BB9-9FE8-4229-AD2F-9BC10A272BE9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05A87FD-6D40-4DF3-B8DE-70E8F4972C53}" type="datetime1">
              <a:rPr lang="zh-CN" altLang="en-US"/>
              <a:pPr/>
              <a:t>2021/10/17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十堰市农业学校</a:t>
            </a: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009212-374F-43C6-9AB1-426BBCD84B3F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1625" y="1752600"/>
            <a:ext cx="4194175" cy="4270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194175" cy="4270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CF2360-C977-4E86-AE8B-D5EC25CEE1E1}" type="datetime1">
              <a:rPr lang="zh-CN" altLang="en-US"/>
              <a:pPr/>
              <a:t>2021/10/17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十堰市农业学校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C65577-6125-42F4-8BFE-1EDBD412C5B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0ACC5B-DD64-4CB3-858F-B58C1A2AF190}" type="datetime1">
              <a:rPr lang="zh-CN" altLang="en-US"/>
              <a:pPr/>
              <a:t>2021/10/17</a:t>
            </a:fld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十堰市农业学校</a:t>
            </a: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5B4511-76B9-4767-B0CA-8BDA3876A50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3C6731-AFA6-4C34-8FA2-E47A45DE19E5}" type="datetime1">
              <a:rPr lang="zh-CN" altLang="en-US"/>
              <a:pPr/>
              <a:t>2021/10/17</a:t>
            </a:fld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十堰市农业学校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97A5D0-1951-4D5E-A306-B826FD65CA6C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210742-2E2B-4EC0-AB98-3532249D46C9}" type="datetime1">
              <a:rPr lang="zh-CN" altLang="en-US"/>
              <a:pPr/>
              <a:t>2021/10/17</a:t>
            </a:fld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十堰市农业学校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A6816A-9249-4CC0-A983-84C11366D5D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141F6FC-B0B9-4C90-95B6-414D3ACF9BCD}" type="datetime1">
              <a:rPr lang="zh-CN" altLang="en-US"/>
              <a:pPr/>
              <a:t>2021/10/17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十堰市农业学校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C091E5-19B6-4B0A-AAD2-B2C41C63F446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316853-27A7-41FD-BB61-F6A70FB7C390}" type="datetime1">
              <a:rPr lang="zh-CN" altLang="en-US"/>
              <a:pPr/>
              <a:t>2021/10/17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/>
              <a:t>十堰市农业学校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734B36-7A32-49BA-811A-AEBDF85FA7C4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3810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47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752600"/>
            <a:ext cx="8540750" cy="427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172200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02575E1C-EC25-4D10-8BA8-D14A9CBC6CB3}" type="datetime1">
              <a:rPr lang="zh-CN" altLang="en-US"/>
              <a:pPr/>
              <a:t>2021/10/17</a:t>
            </a:fld>
            <a:endParaRPr lang="en-US" altLang="zh-CN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en-US" altLang="zh-CN"/>
              <a:t>十堰市农业学校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96FA3DB-5338-42D4-9D27-9E6379F4DA46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ransition>
    <p:zoom/>
  </p:transition>
  <p:timing>
    <p:tnLst>
      <p:par>
        <p:cTn id="1" dur="indefinite" restart="never" nodeType="tmRoot"/>
      </p:par>
    </p:tnLst>
  </p:timing>
  <p:hf hdr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15000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baike.baidu.com/item/%E5%89%8D%E8%BA%AF" TargetMode="External"/><Relationship Id="rId2" Type="http://schemas.openxmlformats.org/officeDocument/2006/relationships/hyperlink" Target="http://baike.baidu.com/item/%E6%A5%94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hyperlink" Target="http://baike.baidu.com/item/%E5%90%8E%E8%BA%AF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baike.baidu.com/item/%E5%90%8E%E8%BA%AF" TargetMode="External"/><Relationship Id="rId7" Type="http://schemas.openxmlformats.org/officeDocument/2006/relationships/image" Target="../media/image27.jpeg"/><Relationship Id="rId2" Type="http://schemas.openxmlformats.org/officeDocument/2006/relationships/hyperlink" Target="https://baike.baidu.com/item/%E5%89%8D%E8%BA%AF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hyperlink" Target="https://baike.baidu.com/item/%E6%AF%8D%E9%B8%A1/9722995" TargetMode="External"/><Relationship Id="rId4" Type="http://schemas.openxmlformats.org/officeDocument/2006/relationships/hyperlink" Target="https://baike.baidu.com/item/%E6%B2%99%E7%94%B0%E6%9F%9A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baike.baidu.com/item/%E5%BE%B7%E8%83%9C%E9%97%A8" TargetMode="External"/><Relationship Id="rId4" Type="http://schemas.openxmlformats.org/officeDocument/2006/relationships/hyperlink" Target="https://baike.baidu.com/item/%E6%B5%B7%E6%B7%80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90600" y="2209800"/>
            <a:ext cx="7086600" cy="1676400"/>
          </a:xfrm>
        </p:spPr>
        <p:txBody>
          <a:bodyPr/>
          <a:lstStyle/>
          <a:p>
            <a:pPr algn="l"/>
            <a:r>
              <a:rPr lang="zh-CN" altLang="en-US" sz="6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项目一</a:t>
            </a:r>
            <a:r>
              <a:rPr lang="en-US" altLang="zh-CN" sz="6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6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肉鸡品种</a:t>
            </a:r>
            <a:endParaRPr lang="zh-CN" altLang="en-US" sz="6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28600" y="838200"/>
            <a:ext cx="8610600" cy="55626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2.爱拔益加肉鸡（Arbor Acres）：简称“AA”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鸡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是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美国爱拔益加公司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培育的四系配套肉鸡。我国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1980年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首次引入祖代种鸡，距今已经多年，饲养量较大，效果也较好。</a:t>
            </a:r>
            <a:r>
              <a:rPr lang="zh-CN" altLang="en-US" sz="2800" b="1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其父母代种鸡产量高，并可利用快慢羽自别雌雄，商品仔鸡生长快，适应性强</a:t>
            </a:r>
            <a:r>
              <a:rPr lang="zh-CN" altLang="en-US" sz="3600" dirty="0">
                <a:solidFill>
                  <a:srgbClr val="0000CC"/>
                </a:solidFill>
              </a:rPr>
              <a:t>。  </a:t>
            </a:r>
          </a:p>
        </p:txBody>
      </p:sp>
    </p:spTree>
    <p:extLst>
      <p:ext uri="{BB962C8B-B14F-4D97-AF65-F5344CB8AC3E}">
        <p14:creationId xmlns:p14="http://schemas.microsoft.com/office/powerpoint/2010/main" val="157024938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1828800" y="1271239"/>
            <a:ext cx="5648325" cy="4408991"/>
            <a:chOff x="3360" y="384"/>
            <a:chExt cx="2544" cy="1930"/>
          </a:xfrm>
        </p:grpSpPr>
        <p:pic>
          <p:nvPicPr>
            <p:cNvPr id="6" name="Picture 18" descr="20098251053567974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24" r="10396" b="18298"/>
            <a:stretch>
              <a:fillRect/>
            </a:stretch>
          </p:blipFill>
          <p:spPr bwMode="auto">
            <a:xfrm>
              <a:off x="3360" y="384"/>
              <a:ext cx="2544" cy="1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19"/>
            <p:cNvSpPr txBox="1">
              <a:spLocks noChangeArrowheads="1"/>
            </p:cNvSpPr>
            <p:nvPr/>
          </p:nvSpPr>
          <p:spPr bwMode="auto">
            <a:xfrm>
              <a:off x="4081" y="2112"/>
              <a:ext cx="975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zh-CN" altLang="en-US" sz="2400" b="1" dirty="0">
                  <a:solidFill>
                    <a:schemeClr val="tx2"/>
                  </a:solidFill>
                  <a:ea typeface="黑体" pitchFamily="49" charset="-122"/>
                </a:rPr>
                <a:t>爱拔益加肉鸡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242103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4800" y="609601"/>
            <a:ext cx="8540750" cy="57912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3.罗斯肉鸡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由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英国罗斯公司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育成。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1983年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上海松江县种禽场引入祖代鸡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。</a:t>
            </a:r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4.科宝500肉鸡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科宝肉鸡原产于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美国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，在欧洲、中东及远东的一些地区均有饲养。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商品代肉鸡生产性能：商品代生长快，均匀度好，肌肉丰满，肉质鲜美。</a:t>
            </a:r>
          </a:p>
          <a:p>
            <a:pPr>
              <a:lnSpc>
                <a:spcPct val="150000"/>
              </a:lnSpc>
            </a:pPr>
            <a:endParaRPr lang="zh-CN" altLang="en-US" b="1" dirty="0"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9144559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6816A-9249-4CC0-A983-84C11366D5DA}" type="slidenum">
              <a:rPr lang="en-US" altLang="zh-CN" smtClean="0"/>
              <a:pPr/>
              <a:t>13</a:t>
            </a:fld>
            <a:endParaRPr lang="en-US" altLang="zh-CN"/>
          </a:p>
        </p:txBody>
      </p: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1981200" y="1066800"/>
            <a:ext cx="4343400" cy="4114800"/>
            <a:chOff x="3168" y="-144"/>
            <a:chExt cx="2314" cy="2237"/>
          </a:xfrm>
        </p:grpSpPr>
        <p:pic>
          <p:nvPicPr>
            <p:cNvPr id="6" name="Picture 21" descr="罗斯父母代种鸡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8" y="-144"/>
              <a:ext cx="2016" cy="2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22"/>
            <p:cNvSpPr txBox="1">
              <a:spLocks noChangeArrowheads="1"/>
            </p:cNvSpPr>
            <p:nvPr/>
          </p:nvSpPr>
          <p:spPr bwMode="auto">
            <a:xfrm>
              <a:off x="5136" y="816"/>
              <a:ext cx="346" cy="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zh-CN" altLang="en-US" sz="2400" b="1">
                  <a:ea typeface="宋体" pitchFamily="2" charset="-122"/>
                </a:rPr>
                <a:t>罗斯肉鸡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488100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4800" y="914400"/>
            <a:ext cx="8540750" cy="4419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5.哈巴德肉鸡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原产于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美国哈巴德公司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。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1980年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广州曾引入祖代鸡。该肉鸡不仅生长速度快，而且具有伴性遗传，通过</a:t>
            </a:r>
            <a:r>
              <a:rPr lang="zh-CN" altLang="en-US" sz="2800" b="1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快慢羽自别雌雄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，出壳雏鸡公鸡主翼羽长度相等或短于覆主翼羽，小母鸡则主翼羽长于覆主翼羽。该鸡羽毛为白色，蛋壳褐色。</a:t>
            </a:r>
          </a:p>
        </p:txBody>
      </p:sp>
    </p:spTree>
    <p:extLst>
      <p:ext uri="{BB962C8B-B14F-4D97-AF65-F5344CB8AC3E}">
        <p14:creationId xmlns:p14="http://schemas.microsoft.com/office/powerpoint/2010/main" val="14580485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04800" y="838200"/>
            <a:ext cx="8686800" cy="5334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6.罗曼肉鸡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罗曼肉鸡是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德国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罗曼家禽育种公司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培育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的白羽肉鸡配套系。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7.宝星肉鸡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加拿大雪佛公司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育成的四系杂交肉鸡。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1978年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我国引入曾祖代种鸡译为星布罗，1985年第二次引进曾祖代种鸡称为宝星肉鸡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74330457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1000" y="914400"/>
            <a:ext cx="8540750" cy="427037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8.红宝肉鸡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    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加拿大雪佛公司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育成的红羽快大型肉鸡，具有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羽红、胫黄、皮肤黄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等特征。该鸡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适应性好、抗病力强，生长较快，肉味亦好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，与地方品种杂交效果良好。我国引进有祖代种鸡繁育推广。</a:t>
            </a:r>
          </a:p>
          <a:p>
            <a:endParaRPr lang="zh-CN" altLang="en-US" sz="28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D83A6-424A-46AA-B800-9F207DF108B8}" type="datetime1">
              <a:rPr lang="zh-CN" altLang="en-US" smtClean="0"/>
              <a:pPr/>
              <a:t>2021/10/17</a:t>
            </a:fld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75BB9-9FE8-4229-AD2F-9BC10A272BE9}" type="slidenum">
              <a:rPr lang="en-US" altLang="zh-CN" smtClean="0"/>
              <a:pPr/>
              <a:t>16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554656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A0CD9-A782-4AC3-B091-E75BA5D89BF8}" type="slidenum">
              <a:rPr lang="en-US" altLang="zh-CN"/>
              <a:pPr/>
              <a:t>17</a:t>
            </a:fld>
            <a:endParaRPr lang="en-US" altLang="zh-CN"/>
          </a:p>
        </p:txBody>
      </p:sp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61975" y="1447800"/>
            <a:ext cx="4956175" cy="609600"/>
          </a:xfrm>
        </p:spPr>
        <p:txBody>
          <a:bodyPr/>
          <a:lstStyle/>
          <a:p>
            <a:r>
              <a:rPr lang="en-US" altLang="zh-CN" sz="4000" dirty="0"/>
              <a:t/>
            </a:r>
            <a:br>
              <a:rPr lang="en-US" altLang="zh-CN" sz="4000" dirty="0"/>
            </a:br>
            <a:r>
              <a:rPr lang="zh-CN" altLang="en-US" sz="3200" b="1" dirty="0" smtClean="0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  <a:t>优质</a:t>
            </a:r>
            <a:r>
              <a:rPr lang="zh-CN" altLang="en-US" sz="3200" b="1" dirty="0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  <a:t>肉鸡的品质标准</a:t>
            </a:r>
            <a:br>
              <a:rPr lang="zh-CN" altLang="en-US" sz="3200" b="1" dirty="0">
                <a:solidFill>
                  <a:srgbClr val="0000CC"/>
                </a:solidFill>
                <a:latin typeface="黑体" pitchFamily="49" charset="-122"/>
                <a:ea typeface="黑体" pitchFamily="49" charset="-122"/>
              </a:rPr>
            </a:br>
            <a:endParaRPr lang="zh-CN" altLang="en-US" sz="3200" b="1" dirty="0">
              <a:solidFill>
                <a:srgbClr val="0000CC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433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52400" y="2133600"/>
            <a:ext cx="8540750" cy="3733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品种</a:t>
            </a: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　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　以地方良种通过选育和杂交利用而进行的。　　</a:t>
            </a:r>
          </a:p>
          <a:p>
            <a:pPr>
              <a:buFont typeface="Wingdings" pitchFamily="2" charset="2"/>
              <a:buNone/>
            </a:pP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适宜</a:t>
            </a: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的生长期　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　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以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优质鸡为例，中速型宜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70-80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日龄，体重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1.5-2.0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千克上市，优质型宜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120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日龄，体重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1.3-1.5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千克上市。　　　　</a:t>
            </a:r>
          </a:p>
          <a:p>
            <a:pPr>
              <a:buFont typeface="Wingdings" pitchFamily="2" charset="2"/>
              <a:buNone/>
            </a:pP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风味</a:t>
            </a: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　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　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香味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物质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羟、酮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、醛、醇、酚、甘油酸酯等类化合物和鲜味物质谷氨酸钠、磷酸肌苷酸、牛磺酸、天门冬氨酸、肌肽等的种类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多，含量丰富，风味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浓郁。　　　</a:t>
            </a:r>
          </a:p>
          <a:p>
            <a:pPr>
              <a:buFont typeface="Wingdings" pitchFamily="2" charset="2"/>
              <a:buNone/>
            </a:pPr>
            <a:r>
              <a:rPr lang="zh-CN" altLang="en-US" sz="2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饲养</a:t>
            </a: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方式　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　目前公认的优质鸡产品的生产方式，是以自然放牧加合理补料的饲养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方式。</a:t>
            </a:r>
            <a:endParaRPr lang="zh-CN" altLang="en-US" sz="24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" name="标题 1"/>
          <p:cNvSpPr txBox="1">
            <a:spLocks/>
          </p:cNvSpPr>
          <p:nvPr/>
        </p:nvSpPr>
        <p:spPr bwMode="auto">
          <a:xfrm>
            <a:off x="533400" y="609600"/>
            <a:ext cx="48037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l"/>
            <a:r>
              <a:rPr lang="zh-CN" altLang="en-US" sz="36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（二）优质肉鸡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6816A-9249-4CC0-A983-84C11366D5DA}" type="slidenum">
              <a:rPr lang="en-US" altLang="zh-CN" smtClean="0"/>
              <a:pPr/>
              <a:t>18</a:t>
            </a:fld>
            <a:endParaRPr lang="en-US" altLang="zh-CN"/>
          </a:p>
        </p:txBody>
      </p:sp>
      <p:pic>
        <p:nvPicPr>
          <p:cNvPr id="4098" name="Picture 2" descr="https://timgsa.baidu.com/timg?image&amp;quality=80&amp;size=b9999_10000&amp;sec=1492479858485&amp;di=32231cc88eeda37becfac9250fe62a14&amp;imgtype=0&amp;src=http%3A%2F%2Fimg4.duitang.com%2Fuploads%2Fitem%2F201403%2F03%2F20140303134010_MJHjK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7" y="609600"/>
            <a:ext cx="4408117" cy="2927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timgsa.baidu.com/timg?image&amp;quality=80&amp;size=b9999_10000&amp;sec=1492480035694&amp;di=4830df48b5e3522a630510d174e46211&amp;imgtype=0&amp;src=http%3A%2F%2Fwww.scxdf.com%2Fuploads%2Fallimg%2F160419%2F20-1604191AG953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609601"/>
            <a:ext cx="4419600" cy="2957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timgsa.baidu.com/timg?image&amp;quality=80&amp;size=b9999_10000&amp;sec=1492480114685&amp;di=3d1a2f9778986258b73c03c8fa21e8eb&amp;imgtype=0&amp;src=http%3A%2F%2Fimage82.360doc.com%2FDownloadImg%2F2015%2F02%2F0718%2F49948441_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004" y="3505200"/>
            <a:ext cx="4800600" cy="320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912251"/>
      </p:ext>
    </p:extLst>
  </p:cSld>
  <p:clrMapOvr>
    <a:masterClrMapping/>
  </p:clrMapOvr>
  <p:transition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D1913-167E-4BB2-8CD9-FFB573F4992B}" type="slidenum">
              <a:rPr lang="en-US" altLang="zh-CN"/>
              <a:pPr/>
              <a:t>19</a:t>
            </a:fld>
            <a:endParaRPr lang="en-US" altLang="zh-CN"/>
          </a:p>
        </p:txBody>
      </p:sp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3400" y="685800"/>
            <a:ext cx="2667000" cy="685800"/>
          </a:xfrm>
        </p:spPr>
        <p:txBody>
          <a:bodyPr/>
          <a:lstStyle/>
          <a:p>
            <a:pPr algn="l"/>
            <a:r>
              <a:rPr lang="en-US" altLang="zh-CN" sz="4000" dirty="0"/>
              <a:t/>
            </a:r>
            <a:br>
              <a:rPr lang="en-US" altLang="zh-CN" sz="4000" dirty="0"/>
            </a:br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石岐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杂鸡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/>
            </a:r>
            <a:br>
              <a:rPr lang="zh-CN" altLang="en-US" sz="3200" dirty="0">
                <a:latin typeface="黑体" pitchFamily="49" charset="-122"/>
                <a:ea typeface="黑体" pitchFamily="49" charset="-122"/>
              </a:rPr>
            </a:br>
            <a:endParaRPr lang="zh-CN" altLang="en-US" sz="32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0484" name="Rectangle 4"/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z="2400" dirty="0"/>
              <a:t>    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保留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了地方三黄鸡种骨细肉嫩、味道鲜美等优点，克服了地方鸡生长慢、饲料报酬低等缺陷。一般肉仔鸡饲养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4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个月，平均体重可达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千克左右，料肉比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．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．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5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：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。 </a:t>
            </a:r>
          </a:p>
        </p:txBody>
      </p:sp>
      <p:pic>
        <p:nvPicPr>
          <p:cNvPr id="20487" name="Picture 7" descr="142910_20071219627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2057400"/>
            <a:ext cx="3562350" cy="361950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6237" y="533400"/>
            <a:ext cx="2900363" cy="609600"/>
          </a:xfrm>
        </p:spPr>
        <p:txBody>
          <a:bodyPr/>
          <a:lstStyle/>
          <a:p>
            <a:pPr eaLnBrk="1" hangingPunct="1"/>
            <a:r>
              <a:rPr lang="zh-CN" altLang="en-US" sz="3600" b="1" dirty="0" smtClean="0">
                <a:ea typeface="楷体" pitchFamily="49" charset="-122"/>
              </a:rPr>
              <a:t>看图识鸡</a:t>
            </a:r>
            <a:endParaRPr lang="zh-CN" altLang="en-US" sz="3600" dirty="0" smtClean="0">
              <a:ea typeface="楷体" pitchFamily="49" charset="-122"/>
            </a:endParaRP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990600" y="1368481"/>
            <a:ext cx="7086600" cy="5032319"/>
            <a:chOff x="-3360" y="1296"/>
            <a:chExt cx="3936" cy="2736"/>
          </a:xfrm>
        </p:grpSpPr>
        <p:pic>
          <p:nvPicPr>
            <p:cNvPr id="5130" name="Picture 13" descr="740359_135531006_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5" b="4335"/>
            <a:stretch>
              <a:fillRect/>
            </a:stretch>
          </p:blipFill>
          <p:spPr bwMode="auto">
            <a:xfrm>
              <a:off x="-3360" y="1296"/>
              <a:ext cx="3936" cy="2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1" name="Picture 14" descr="2009121018013559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39" t="13445" r="8000"/>
            <a:stretch>
              <a:fillRect/>
            </a:stretch>
          </p:blipFill>
          <p:spPr bwMode="auto">
            <a:xfrm>
              <a:off x="-3335" y="1320"/>
              <a:ext cx="1593" cy="1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4966471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F49BA-53E5-46AD-845F-24F462F3924B}" type="slidenum">
              <a:rPr lang="en-US" altLang="zh-CN"/>
              <a:pPr/>
              <a:t>20</a:t>
            </a:fld>
            <a:endParaRPr lang="en-US" altLang="zh-CN"/>
          </a:p>
        </p:txBody>
      </p:sp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4117975" cy="762000"/>
          </a:xfrm>
        </p:spPr>
        <p:txBody>
          <a:bodyPr/>
          <a:lstStyle/>
          <a:p>
            <a:pPr algn="l"/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惠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阳胡须鸡 </a:t>
            </a:r>
          </a:p>
        </p:txBody>
      </p:sp>
      <p:sp>
        <p:nvSpPr>
          <p:cNvPr id="22532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52400" y="1447800"/>
            <a:ext cx="4495800" cy="4270375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z="2400" dirty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又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称三黄胡须鸡。该鸡具有肥育性能好、肉嫩味鲜、皮薄骨细等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优点。它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的毛孔浅而细，屠体皮质细腻光滑，是与外来肉鸡明显的区别之处。在农家饲养条件下，</a:t>
            </a:r>
            <a:r>
              <a:rPr lang="en-US" altLang="zh-CN" sz="2400" b="1" dirty="0">
                <a:ea typeface="楷体" pitchFamily="49" charset="-122"/>
              </a:rPr>
              <a:t>5</a:t>
            </a:r>
            <a:r>
              <a:rPr lang="zh-CN" altLang="en-US" sz="2400" b="1" dirty="0">
                <a:ea typeface="楷体" pitchFamily="49" charset="-122"/>
              </a:rPr>
              <a:t>～</a:t>
            </a:r>
            <a:r>
              <a:rPr lang="en-US" altLang="zh-CN" sz="2400" b="1" dirty="0">
                <a:ea typeface="楷体" pitchFamily="49" charset="-122"/>
              </a:rPr>
              <a:t>6</a:t>
            </a:r>
            <a:r>
              <a:rPr lang="zh-CN" altLang="en-US" sz="2400" b="1" dirty="0">
                <a:ea typeface="楷体" pitchFamily="49" charset="-122"/>
              </a:rPr>
              <a:t>月龄体重可达</a:t>
            </a:r>
            <a:r>
              <a:rPr lang="en-US" altLang="zh-CN" sz="2400" b="1" dirty="0" smtClean="0">
                <a:ea typeface="楷体" pitchFamily="49" charset="-122"/>
              </a:rPr>
              <a:t>1</a:t>
            </a:r>
            <a:r>
              <a:rPr lang="en-US" altLang="zh-CN" sz="2400" b="1" dirty="0">
                <a:ea typeface="楷体" pitchFamily="49" charset="-122"/>
              </a:rPr>
              <a:t>.</a:t>
            </a:r>
            <a:r>
              <a:rPr lang="en-US" altLang="zh-CN" sz="2400" b="1" dirty="0" smtClean="0">
                <a:ea typeface="楷体" pitchFamily="49" charset="-122"/>
              </a:rPr>
              <a:t>2</a:t>
            </a:r>
            <a:r>
              <a:rPr lang="zh-CN" altLang="en-US" sz="2400" b="1" dirty="0">
                <a:ea typeface="楷体" pitchFamily="49" charset="-122"/>
              </a:rPr>
              <a:t>～</a:t>
            </a:r>
            <a:r>
              <a:rPr lang="en-US" altLang="zh-CN" sz="2400" b="1" dirty="0" smtClean="0">
                <a:ea typeface="楷体" pitchFamily="49" charset="-122"/>
              </a:rPr>
              <a:t>1.5</a:t>
            </a:r>
            <a:r>
              <a:rPr lang="zh-CN" altLang="en-US" sz="2400" b="1" dirty="0">
                <a:ea typeface="楷体" pitchFamily="49" charset="-122"/>
              </a:rPr>
              <a:t>千克，料肉比</a:t>
            </a:r>
            <a:r>
              <a:rPr lang="en-US" altLang="zh-CN" sz="2400" b="1" dirty="0">
                <a:ea typeface="楷体" pitchFamily="49" charset="-122"/>
              </a:rPr>
              <a:t>5</a:t>
            </a:r>
            <a:r>
              <a:rPr lang="zh-CN" altLang="en-US" sz="2400" b="1" dirty="0">
                <a:ea typeface="楷体" pitchFamily="49" charset="-122"/>
              </a:rPr>
              <a:t>～</a:t>
            </a:r>
            <a:r>
              <a:rPr lang="en-US" altLang="zh-CN" sz="2400" b="1" dirty="0" smtClean="0">
                <a:ea typeface="楷体" pitchFamily="49" charset="-122"/>
              </a:rPr>
              <a:t>6:1</a:t>
            </a:r>
            <a:r>
              <a:rPr lang="zh-CN" altLang="en-US" sz="2400" b="1" dirty="0">
                <a:ea typeface="楷体" pitchFamily="49" charset="-122"/>
              </a:rPr>
              <a:t>。</a:t>
            </a:r>
            <a:r>
              <a:rPr lang="zh-CN" altLang="en-US" sz="2400" b="1" dirty="0"/>
              <a:t> </a:t>
            </a:r>
          </a:p>
        </p:txBody>
      </p:sp>
      <p:pic>
        <p:nvPicPr>
          <p:cNvPr id="1026" name="Picture 2" descr="http://pic.baike.soso.com/p/20140623/20140623173021-59160434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4" t="10217" r="4222" b="14062"/>
          <a:stretch/>
        </p:blipFill>
        <p:spPr bwMode="auto">
          <a:xfrm>
            <a:off x="4648200" y="1147761"/>
            <a:ext cx="4237266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pe.zwbk.org/file/upload/201407/10/19-38-53-40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505199"/>
            <a:ext cx="4237265" cy="3177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A2F42-D72E-4AFA-98C7-378495B1F5D7}" type="slidenum">
              <a:rPr lang="en-US" altLang="zh-CN"/>
              <a:pPr/>
              <a:t>21</a:t>
            </a:fld>
            <a:endParaRPr lang="en-US" altLang="zh-CN"/>
          </a:p>
        </p:txBody>
      </p:sp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2974975" cy="685800"/>
          </a:xfrm>
        </p:spPr>
        <p:txBody>
          <a:bodyPr/>
          <a:lstStyle/>
          <a:p>
            <a:pPr algn="l"/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清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远麻鸡 </a:t>
            </a:r>
          </a:p>
        </p:txBody>
      </p:sp>
      <p:sp>
        <p:nvSpPr>
          <p:cNvPr id="28676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228600" y="1371600"/>
            <a:ext cx="4194175" cy="4648200"/>
          </a:xfrm>
        </p:spPr>
        <p:txBody>
          <a:bodyPr/>
          <a:lstStyle/>
          <a:p>
            <a:pPr>
              <a:lnSpc>
                <a:spcPct val="130000"/>
              </a:lnSpc>
              <a:buNone/>
            </a:pP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      清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远麻鸡的外貌特征可概括为“一楔、二细、三麻身”。一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  <a:hlinkClick r:id="rId2"/>
              </a:rPr>
              <a:t>楔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是指体型象楔形，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  <a:hlinkClick r:id="rId3"/>
              </a:rPr>
              <a:t>前躯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紧凑、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  <a:hlinkClick r:id="rId4"/>
              </a:rPr>
              <a:t>后躯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圆大。二细是指头细，脚细。三麻身是指母鸡背羽主要有黄麻、褐麻、棕麻三种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颜色。</a:t>
            </a:r>
            <a:endParaRPr lang="zh-CN" altLang="en-US" sz="24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28679" name="Picture 7" descr="1311C000100000016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3400" y="609600"/>
            <a:ext cx="4267200" cy="3200400"/>
          </a:xfrm>
          <a:prstGeom prst="rect">
            <a:avLst/>
          </a:prstGeom>
          <a:noFill/>
        </p:spPr>
      </p:pic>
      <p:pic>
        <p:nvPicPr>
          <p:cNvPr id="3074" name="Picture 2" descr="https://timgsa.baidu.com/timg?image&amp;quality=80&amp;size=b9999_10000&amp;sec=1492479466859&amp;di=c3abe5f959045c42265972b704f7d60c&amp;imgtype=0&amp;src=http%3A%2F%2Fwww.qingxin.gov.cn%2Fwebsite%2FUploadedFiles%2Ftitle%2F2011081908372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505201"/>
            <a:ext cx="4267200" cy="2843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6816A-9249-4CC0-A983-84C11366D5DA}" type="slidenum">
              <a:rPr lang="en-US" altLang="zh-CN" smtClean="0"/>
              <a:pPr/>
              <a:t>22</a:t>
            </a:fld>
            <a:endParaRPr lang="en-US" altLang="zh-CN"/>
          </a:p>
        </p:txBody>
      </p:sp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301625" y="609600"/>
            <a:ext cx="2974975" cy="6858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l"/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杏花鸡 </a:t>
            </a:r>
            <a:endParaRPr lang="zh-CN" altLang="en-US" sz="32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8424" y="1143000"/>
            <a:ext cx="4953000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spcBef>
                <a:spcPct val="20000"/>
              </a:spcBef>
              <a:buClr>
                <a:schemeClr val="folHlink"/>
              </a:buClr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又称“米仔鸡” 产地（或分布）：产于广东封开县。 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杏花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鸡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  <a:hlinkClick r:id="rId2"/>
              </a:rPr>
              <a:t>前躯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窄，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  <a:hlinkClick r:id="rId3"/>
              </a:rPr>
              <a:t>后躯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宽，型似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  <a:hlinkClick r:id="rId4"/>
              </a:rPr>
              <a:t>沙田柚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，头小，颈短，脚短。杏花鸡的外貌特征可概括为“两细”（头细，脚细）、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“三黄”（毛黄、脚黄、咀黄）、“三短” 、（颈短、身躯短、脚短）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)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 。</a:t>
            </a:r>
          </a:p>
          <a:p>
            <a:pPr marL="342900" indent="-342900">
              <a:lnSpc>
                <a:spcPct val="130000"/>
              </a:lnSpc>
              <a:spcBef>
                <a:spcPct val="20000"/>
              </a:spcBef>
              <a:buClr>
                <a:schemeClr val="folHlink"/>
              </a:buClr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杏花鸡的体重，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  <a:hlinkClick r:id="rId5"/>
              </a:rPr>
              <a:t>母鸡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平均为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1.59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公斤，最高为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2.7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公斤；公鸡平均为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1.952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公斤，最高为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2.9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公斤 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2400" b="1" dirty="0">
              <a:latin typeface="楷体" pitchFamily="49" charset="-122"/>
              <a:ea typeface="楷体" pitchFamily="49" charset="-122"/>
            </a:endParaRPr>
          </a:p>
          <a:p>
            <a:endParaRPr lang="zh-CN" altLang="en-US" dirty="0"/>
          </a:p>
        </p:txBody>
      </p:sp>
      <p:pic>
        <p:nvPicPr>
          <p:cNvPr id="1026" name="Picture 2" descr="https://ss2.bdstatic.com/70cFvnSh_Q1YnxGkpoWK1HF6hhy/it/u=561202706,1519942638&amp;fm=26&amp;gp=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1" y="685799"/>
            <a:ext cx="3844210" cy="251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timgsa.baidu.com/timg?image&amp;quality=80&amp;size=b9999_10000&amp;sec=1555950663897&amp;di=64dd2e257a6ccba4fa070f1ddc56b9ef&amp;imgtype=0&amp;src=http%3A%2F%2Fcontent.pic.tianqistatic.com%2Fcontent%2F20180330%2Ffeaf4653fa638117d68a4708ba18eb2f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7" r="5739"/>
          <a:stretch/>
        </p:blipFill>
        <p:spPr bwMode="auto">
          <a:xfrm>
            <a:off x="5022849" y="3352800"/>
            <a:ext cx="398145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632937"/>
      </p:ext>
    </p:extLst>
  </p:cSld>
  <p:clrMapOvr>
    <a:masterClrMapping/>
  </p:clrMapOvr>
  <p:transition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C5E10-4C42-41F3-AD85-E37C65A15190}" type="slidenum">
              <a:rPr lang="en-US" altLang="zh-CN"/>
              <a:pPr/>
              <a:t>23</a:t>
            </a:fld>
            <a:endParaRPr lang="en-US" altLang="zh-CN"/>
          </a:p>
        </p:txBody>
      </p:sp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609600"/>
            <a:ext cx="2670175" cy="609600"/>
          </a:xfrm>
        </p:spPr>
        <p:txBody>
          <a:bodyPr/>
          <a:lstStyle/>
          <a:p>
            <a:pPr algn="l"/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萧山鸡 </a:t>
            </a:r>
            <a:endParaRPr lang="zh-CN" altLang="en-US" sz="32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6628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152400" y="1447800"/>
            <a:ext cx="4495800" cy="4419600"/>
          </a:xfrm>
        </p:spPr>
        <p:txBody>
          <a:bodyPr/>
          <a:lstStyle/>
          <a:p>
            <a:pPr marL="0">
              <a:lnSpc>
                <a:spcPct val="150000"/>
              </a:lnSpc>
              <a:buNone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萧山鸡是我国较大的地方鸡种之一，肉质优良，体型匀称，特别是阉鸡闻名于江、浙一带。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此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鸡适应性强，容易饲养，早期生长较快，肉质富含脂肪，嫩滑味美，出口港澳深受欢迎。成年公鸡体重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．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5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5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千克，母鸡体重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．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．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2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千克。 </a:t>
            </a:r>
          </a:p>
        </p:txBody>
      </p:sp>
      <p:pic>
        <p:nvPicPr>
          <p:cNvPr id="2050" name="Picture 2" descr="https://timgsa.baidu.com/timg?image&amp;quality=80&amp;size=b9999_10000&amp;sec=1492479270674&amp;di=ee5309a4c97d2880598fb5583cf145da&amp;imgtype=0&amp;src=http%3A%2F%2Fd.hiphotos.baidu.com%2Fzhidao%2Fwh%253D450%252C600%2Fsign%3D4fd3e1f6d51b0ef46cbd905ae8f47dec%2F77c6a7efce1b9d1616eb33b9f4deb48f8c54643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011" y="838200"/>
            <a:ext cx="4181475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timgsa.baidu.com/timg?image&amp;quality=80&amp;size=b9999_10000&amp;sec=1492479304158&amp;di=c7e2d58413c1c28cf5b8c204f2c369f0&amp;imgtype=0&amp;src=http%3A%2F%2Fc.hiphotos.baidu.com%2Fbaike%2Fpic%2Fitem%2F242dd42a2834349bc165d206c0ea15ce37d3bed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011" y="3424237"/>
            <a:ext cx="4214811" cy="315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6816A-9249-4CC0-A983-84C11366D5DA}" type="slidenum">
              <a:rPr lang="en-US" altLang="zh-CN" smtClean="0"/>
              <a:pPr/>
              <a:t>24</a:t>
            </a:fld>
            <a:endParaRPr lang="en-US" altLang="zh-CN"/>
          </a:p>
        </p:txBody>
      </p:sp>
      <p:pic>
        <p:nvPicPr>
          <p:cNvPr id="2050" name="Picture 2" descr="https://timgsa.baidu.com/timg?image&amp;quality=80&amp;size=b9999_10000&amp;sec=1555952588184&amp;di=37208a82e177fe4f0e4be864f50ef3b9&amp;imgtype=0&amp;src=http%3A%2F%2Fs14.sinaimg.cn%2Fmiddle%2F7e5f625bta656043688dd%2669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5" t="12314" r="2891" b="14600"/>
          <a:stretch/>
        </p:blipFill>
        <p:spPr bwMode="auto">
          <a:xfrm>
            <a:off x="4724399" y="685800"/>
            <a:ext cx="4249227" cy="254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timgsa.baidu.com/timg?image&amp;quality=80&amp;size=b9999_10000&amp;sec=1555952623241&amp;di=049bf145d28314a9ecade5c21d14fb5d&amp;imgtype=0&amp;src=http%3A%2F%2F3177320.s21i-3.faiusr.com%2F2%2FABUIABACGAAg5s2BvAUosJX3ywYwgAo41g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533774"/>
            <a:ext cx="4267200" cy="2847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152400" y="1344534"/>
            <a:ext cx="4419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北京油鸡，原产地为北京郊区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  <a:hlinkClick r:id="rId4"/>
              </a:rPr>
              <a:t>海淀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、定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安门、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  <a:hlinkClick r:id="rId5"/>
              </a:rPr>
              <a:t>德胜门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一带。北京油鸡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是优良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的肉蛋兼用型地方鸡种。肉质细致，肉味鲜美，蛋质佳良，生活力强和遗传性稳定等特性。</a:t>
            </a:r>
            <a:endParaRPr lang="en-US" altLang="zh-CN" sz="2400" b="1" dirty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有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凤头、毛腿和胡子嘴特征（北京油鸡的主要特征）。大多数北京油鸡比一般鸡多出一个趾，也就是五趾北京油鸡羽色美观，主要为赤褐色和黄色羽色。赤褐色者体型较小，黄色者体型大。</a:t>
            </a:r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301625" y="609600"/>
            <a:ext cx="2670175" cy="6096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l"/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北京油鸡</a:t>
            </a:r>
            <a:endParaRPr lang="zh-CN" altLang="en-US" sz="32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29948121"/>
      </p:ext>
    </p:extLst>
  </p:cSld>
  <p:clrMapOvr>
    <a:masterClrMapping/>
  </p:clrMapOvr>
  <p:transition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6816A-9249-4CC0-A983-84C11366D5DA}" type="slidenum">
              <a:rPr lang="en-US" altLang="zh-CN" smtClean="0"/>
              <a:pPr/>
              <a:t>25</a:t>
            </a:fld>
            <a:endParaRPr lang="en-US" altLang="zh-CN"/>
          </a:p>
        </p:txBody>
      </p:sp>
      <p:sp>
        <p:nvSpPr>
          <p:cNvPr id="5" name="矩形 4"/>
          <p:cNvSpPr/>
          <p:nvPr/>
        </p:nvSpPr>
        <p:spPr>
          <a:xfrm>
            <a:off x="152400" y="1326538"/>
            <a:ext cx="4191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寿光鸡是中国四大鸡种之一，主要分布在山东寿光的弥河流域。寿光鸡为蛋肉兼用型品种，有大型和中型两种；还有少数是小型。寿光鸡黑羽、黑腿、黑嘴、白皮肤，肉质细嫩，风味鲜美，蛋大皮红等特性，被列入国家品种志和山东省地方品种保护名录。</a:t>
            </a:r>
          </a:p>
        </p:txBody>
      </p:sp>
      <p:pic>
        <p:nvPicPr>
          <p:cNvPr id="3076" name="Picture 4" descr="http://image6.huangye88.com/2013/03/24/14103e974fd45fa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697" y="273504"/>
            <a:ext cx="2895600" cy="323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"/>
          <p:cNvSpPr txBox="1">
            <a:spLocks noRot="1" noChangeArrowheads="1"/>
          </p:cNvSpPr>
          <p:nvPr/>
        </p:nvSpPr>
        <p:spPr>
          <a:xfrm>
            <a:off x="301625" y="609600"/>
            <a:ext cx="2670175" cy="6096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l"/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寿光鸡</a:t>
            </a:r>
            <a:endParaRPr lang="zh-CN" altLang="en-US" sz="32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10" name="Picture 2" descr="http://real.vlige.com/uploads/image/20161026171601_1438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2"/>
          <a:stretch/>
        </p:blipFill>
        <p:spPr bwMode="auto">
          <a:xfrm>
            <a:off x="4648200" y="3505200"/>
            <a:ext cx="4164845" cy="3128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5227385"/>
      </p:ext>
    </p:extLst>
  </p:cSld>
  <p:clrMapOvr>
    <a:masterClrMapping/>
  </p:clrMapOvr>
  <p:transition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6816A-9249-4CC0-A983-84C11366D5DA}" type="slidenum">
              <a:rPr lang="en-US" altLang="zh-CN" smtClean="0"/>
              <a:pPr/>
              <a:t>26</a:t>
            </a:fld>
            <a:endParaRPr lang="en-US" altLang="zh-CN"/>
          </a:p>
        </p:txBody>
      </p:sp>
      <p:pic>
        <p:nvPicPr>
          <p:cNvPr id="4098" name="Picture 2" descr="http://down.jbzyw.com/attchment/forum/pw/Mon_0904/155_45035_63fef5014ec2a4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790575"/>
            <a:ext cx="3810000" cy="2613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docs.ebdoor.com/Image/ProductImage/0/2301/23015240_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3" t="13705" r="18258" b="7229"/>
          <a:stretch/>
        </p:blipFill>
        <p:spPr bwMode="auto">
          <a:xfrm>
            <a:off x="5715000" y="3370709"/>
            <a:ext cx="2743200" cy="3265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136524" y="1447800"/>
            <a:ext cx="504507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固始鸡，河南省固始县特产，中国国家地理标志产品。中国著名的肉蛋兼用型地方优良鸡种，是国家重点保护畜禽品种之一。毛色以黄色、黄麻为主，青腿青脚青喙，体型中等，具有耐粗饲，抗病力强，肉质细嫩等特点。</a:t>
            </a:r>
          </a:p>
          <a:p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固始鸡耐粗饲，抗病力强，适宜野外放牧散养；肉质细嫩，肉味鲜美，汤汁醇厚，营养丰富，具有较强的滋补功效；母鸡产蛋较多，蛋大，蛋清较稠，蛋黄色深，蛋壳厚，耐贮运。</a:t>
            </a:r>
          </a:p>
          <a:p>
            <a:endParaRPr lang="zh-CN" altLang="en-US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301625" y="609600"/>
            <a:ext cx="2670175" cy="6096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pitchFamily="2" charset="-122"/>
              </a:defRPr>
            </a:lvl9pPr>
          </a:lstStyle>
          <a:p>
            <a:pPr algn="l"/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固始鸡</a:t>
            </a:r>
            <a:endParaRPr lang="zh-CN" altLang="en-US" sz="32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81746236"/>
      </p:ext>
    </p:extLst>
  </p:cSld>
  <p:clrMapOvr>
    <a:masterClrMapping/>
  </p:clrMapOvr>
  <p:transition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9C13A-03B2-4CE6-9DF5-E5EEA82BCF7C}" type="slidenum">
              <a:rPr lang="en-US" altLang="zh-CN"/>
              <a:pPr/>
              <a:t>27</a:t>
            </a:fld>
            <a:endParaRPr lang="en-US" altLang="zh-CN"/>
          </a:p>
        </p:txBody>
      </p:sp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609600"/>
            <a:ext cx="3124200" cy="685800"/>
          </a:xfrm>
        </p:spPr>
        <p:txBody>
          <a:bodyPr/>
          <a:lstStyle/>
          <a:p>
            <a:pPr algn="l"/>
            <a:r>
              <a:rPr lang="zh-CN" altLang="en-US" sz="32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丝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羽乌骨鸡 </a:t>
            </a:r>
          </a:p>
        </p:txBody>
      </p:sp>
      <p:sp>
        <p:nvSpPr>
          <p:cNvPr id="27652" name="Rectangle 4"/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4800" y="1447800"/>
            <a:ext cx="5029200" cy="4270375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z="2000" dirty="0"/>
              <a:t>     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头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小、颈短、脚矮、体小轻盈，它具有“十全”特征，即桑椹冠、缨头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(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凤头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)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、绿耳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(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蓝耳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)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、胡髯、丝羽、五瓜、毛脚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(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胫羽、白羽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)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、乌皮、乌肉、乌骨。除了白羽丝羽乌鸡，还培育出了黑羽丝羽乌鸡。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150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日龄公、母鸡体重分别为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．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5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千克和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．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4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千克。 </a:t>
            </a:r>
          </a:p>
        </p:txBody>
      </p:sp>
      <p:pic>
        <p:nvPicPr>
          <p:cNvPr id="27657" name="Picture 9" descr="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1828800"/>
            <a:ext cx="3163887" cy="407670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5" name="Picture 7" descr="19733880"/>
          <p:cNvPicPr>
            <a:picLocks noChangeAspect="1" noChangeArrowheads="1"/>
          </p:cNvPicPr>
          <p:nvPr/>
        </p:nvPicPr>
        <p:blipFill>
          <a:blip r:embed="rId2" cstate="print"/>
          <a:srcRect b="2817"/>
          <a:stretch>
            <a:fillRect/>
          </a:stretch>
        </p:blipFill>
        <p:spPr bwMode="auto">
          <a:xfrm>
            <a:off x="4943474" y="2590800"/>
            <a:ext cx="3962400" cy="3906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0536" name="Picture 8" descr="2010418104752442"/>
          <p:cNvPicPr>
            <a:picLocks noChangeAspect="1" noChangeArrowheads="1"/>
          </p:cNvPicPr>
          <p:nvPr/>
        </p:nvPicPr>
        <p:blipFill>
          <a:blip r:embed="rId3" cstate="print"/>
          <a:srcRect l="725" t="1956" r="694" b="2161"/>
          <a:stretch>
            <a:fillRect/>
          </a:stretch>
        </p:blipFill>
        <p:spPr bwMode="auto">
          <a:xfrm>
            <a:off x="276224" y="762470"/>
            <a:ext cx="4676775" cy="3370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54044487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6816A-9249-4CC0-A983-84C11366D5DA}" type="slidenum">
              <a:rPr lang="en-US" altLang="zh-CN" smtClean="0"/>
              <a:pPr/>
              <a:t>4</a:t>
            </a:fld>
            <a:endParaRPr lang="en-US" altLang="zh-CN"/>
          </a:p>
        </p:txBody>
      </p: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1143000" y="762000"/>
            <a:ext cx="6705600" cy="5638800"/>
            <a:chOff x="1728" y="624"/>
            <a:chExt cx="3464" cy="3072"/>
          </a:xfrm>
        </p:grpSpPr>
        <p:pic>
          <p:nvPicPr>
            <p:cNvPr id="6" name="Picture 16" descr="238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8" y="624"/>
              <a:ext cx="3456" cy="3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17" descr="153H025X-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16"/>
            <a:stretch>
              <a:fillRect/>
            </a:stretch>
          </p:blipFill>
          <p:spPr bwMode="auto">
            <a:xfrm>
              <a:off x="4032" y="624"/>
              <a:ext cx="1160" cy="1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52741278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6096000" cy="774700"/>
          </a:xfrm>
        </p:spPr>
        <p:txBody>
          <a:bodyPr/>
          <a:lstStyle/>
          <a:p>
            <a:pPr algn="l">
              <a:defRPr/>
            </a:pPr>
            <a:r>
              <a:rPr lang="zh-CN" altLang="en-US" sz="4000" b="1" dirty="0" smtClean="0">
                <a:solidFill>
                  <a:schemeClr val="tx1"/>
                </a:solidFill>
                <a:ea typeface="隶书" pitchFamily="49" charset="-122"/>
              </a:rPr>
              <a:t>一、我国肉鸡生产分类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422868"/>
            <a:ext cx="8713787" cy="2977932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（一）快大型肉鸡</a:t>
            </a:r>
          </a:p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主要指现代快大型白羽肉鸡。</a:t>
            </a:r>
          </a:p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这类鸡的主要特点是生长速度快，饲料转换效率高，正常情况下，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42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天体重可达</a:t>
            </a: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2.5kg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以上，</a:t>
            </a:r>
          </a:p>
          <a:p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这类肉鸡在西方和中东较受消费者喜爱。因为较容易加工烹调，是主要的快餐食品之一。</a:t>
            </a:r>
          </a:p>
          <a:p>
            <a:endParaRPr lang="zh-CN" altLang="en-US" sz="2800" b="1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" name="左大括号 1"/>
          <p:cNvSpPr/>
          <p:nvPr/>
        </p:nvSpPr>
        <p:spPr>
          <a:xfrm>
            <a:off x="2959052" y="2084934"/>
            <a:ext cx="457200" cy="1097100"/>
          </a:xfrm>
          <a:prstGeom prst="leftBrace">
            <a:avLst/>
          </a:prstGeom>
          <a:ln w="50800" cap="flat" cmpd="sng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3466407" y="2743200"/>
            <a:ext cx="20377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latin typeface="隶书" pitchFamily="49" charset="-122"/>
                <a:ea typeface="隶书" pitchFamily="49" charset="-122"/>
              </a:rPr>
              <a:t>优质肉鸡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42594" y="1804959"/>
            <a:ext cx="25010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latin typeface="隶书" pitchFamily="49" charset="-122"/>
                <a:ea typeface="隶书" pitchFamily="49" charset="-122"/>
              </a:rPr>
              <a:t>快</a:t>
            </a:r>
            <a:r>
              <a:rPr lang="zh-CN" altLang="en-US" sz="3600" b="1" dirty="0" smtClean="0">
                <a:latin typeface="隶书" pitchFamily="49" charset="-122"/>
                <a:ea typeface="隶书" pitchFamily="49" charset="-122"/>
              </a:rPr>
              <a:t>大型肉鸡</a:t>
            </a:r>
            <a:endParaRPr lang="zh-CN" altLang="en-US" sz="3600" b="1" dirty="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1527" y="2353003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肉鸡分类</a:t>
            </a:r>
            <a:endParaRPr lang="zh-CN" altLang="en-US" sz="3600" b="1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3822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0" y="381000"/>
            <a:ext cx="9144000" cy="6270625"/>
            <a:chOff x="0" y="240"/>
            <a:chExt cx="5760" cy="3950"/>
          </a:xfrm>
        </p:grpSpPr>
        <p:pic>
          <p:nvPicPr>
            <p:cNvPr id="10245" name="Picture 4" descr="2669752_083130014591_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178" t="3040" r="13121" b="9085"/>
            <a:stretch>
              <a:fillRect/>
            </a:stretch>
          </p:blipFill>
          <p:spPr bwMode="auto">
            <a:xfrm>
              <a:off x="2928" y="1776"/>
              <a:ext cx="2832" cy="2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246" name="Group 8"/>
            <p:cNvGrpSpPr>
              <a:grpSpLocks/>
            </p:cNvGrpSpPr>
            <p:nvPr/>
          </p:nvGrpSpPr>
          <p:grpSpPr bwMode="auto">
            <a:xfrm>
              <a:off x="0" y="240"/>
              <a:ext cx="5760" cy="1497"/>
              <a:chOff x="0" y="2352"/>
              <a:chExt cx="5760" cy="1497"/>
            </a:xfrm>
          </p:grpSpPr>
          <p:pic>
            <p:nvPicPr>
              <p:cNvPr id="10248" name="Picture 3" descr="bb9508b8-6019-4e75-b5b3-b75328645929_small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574" t="6831" r="1062" b="4654"/>
              <a:stretch>
                <a:fillRect/>
              </a:stretch>
            </p:blipFill>
            <p:spPr bwMode="auto">
              <a:xfrm>
                <a:off x="0" y="2374"/>
                <a:ext cx="2041" cy="14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49" name="Picture 5" descr="0f19a943dc85e021665fcf6622a390b5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18" y="2363"/>
                <a:ext cx="2087" cy="14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250" name="Picture 6" descr="340817920060505231618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1316"/>
              <a:stretch>
                <a:fillRect/>
              </a:stretch>
            </p:blipFill>
            <p:spPr bwMode="auto">
              <a:xfrm>
                <a:off x="3900" y="2352"/>
                <a:ext cx="1860" cy="14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0247" name="Picture 10" descr="2457331_095443343778_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76" t="54610" r="14577" b="6090"/>
            <a:stretch>
              <a:fillRect/>
            </a:stretch>
          </p:blipFill>
          <p:spPr bwMode="auto">
            <a:xfrm>
              <a:off x="288" y="1776"/>
              <a:ext cx="2448" cy="23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1867" name="Picture 11" descr="2007072016314847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762000"/>
            <a:ext cx="6629400" cy="476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868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0"/>
            <a:ext cx="6705600" cy="505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57595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21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1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1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447800"/>
            <a:ext cx="8772525" cy="49530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（二）优质肉鸡</a:t>
            </a:r>
            <a:endParaRPr lang="zh-CN" altLang="en-US" sz="2800" b="1" dirty="0" smtClean="0">
              <a:latin typeface="黑体" pitchFamily="49" charset="-122"/>
              <a:ea typeface="黑体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 smtClean="0">
                <a:latin typeface="华文行楷" pitchFamily="2" charset="-122"/>
                <a:ea typeface="楷体" pitchFamily="49" charset="-122"/>
              </a:rPr>
              <a:t>源于地方品种的杂交和改良。</a:t>
            </a:r>
            <a:endParaRPr lang="en-US" altLang="zh-CN" sz="2800" b="1" dirty="0" smtClean="0">
              <a:latin typeface="华文行楷" pitchFamily="2" charset="-122"/>
              <a:ea typeface="楷体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优质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型肉鸡与快大型肉鸡的主要区别是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生长速度慢，饲料转化效率低，但适应性强，容易饲养，鸡肉风味品质好，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因此受到中国(尤其是南方地区)和东南亚地区消费者的广泛欢迎。</a:t>
            </a:r>
          </a:p>
          <a:p>
            <a:pPr>
              <a:lnSpc>
                <a:spcPct val="120000"/>
              </a:lnSpc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如三黄鸡、麻羽黑鸡、乌骨鸡等。</a:t>
            </a:r>
          </a:p>
          <a:p>
            <a:pPr>
              <a:lnSpc>
                <a:spcPct val="120000"/>
              </a:lnSpc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优质肉鸡是我国肉鸡生产的一大特色，是未来肉鸡生产的重点。</a:t>
            </a:r>
            <a:endParaRPr lang="en-US" altLang="zh-CN" sz="2800" b="1" dirty="0" smtClean="0">
              <a:latin typeface="楷体" pitchFamily="49" charset="-122"/>
              <a:ea typeface="楷体" pitchFamily="49" charset="-122"/>
            </a:endParaRPr>
          </a:p>
          <a:p>
            <a:endParaRPr lang="en-US" altLang="zh-CN" sz="2800" dirty="0" smtClean="0"/>
          </a:p>
          <a:p>
            <a:endParaRPr lang="zh-CN" altLang="en-US" sz="2800" b="1" dirty="0" smtClean="0">
              <a:latin typeface="华文行楷" pitchFamily="2" charset="-122"/>
              <a:ea typeface="楷体" pitchFamily="49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323850" y="609600"/>
            <a:ext cx="546735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r>
              <a:rPr lang="zh-CN" altLang="en-US" sz="4000" b="1" dirty="0">
                <a:latin typeface="+mj-lt"/>
                <a:ea typeface="隶书" pitchFamily="49" charset="-122"/>
                <a:cs typeface="+mj-cs"/>
              </a:rPr>
              <a:t>一、我国肉鸡生产分类</a:t>
            </a:r>
          </a:p>
        </p:txBody>
      </p:sp>
    </p:spTree>
    <p:extLst>
      <p:ext uri="{BB962C8B-B14F-4D97-AF65-F5344CB8AC3E}">
        <p14:creationId xmlns:p14="http://schemas.microsoft.com/office/powerpoint/2010/main" val="399869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1625" y="533400"/>
            <a:ext cx="4803775" cy="762000"/>
          </a:xfrm>
        </p:spPr>
        <p:txBody>
          <a:bodyPr/>
          <a:lstStyle/>
          <a:p>
            <a:pPr algn="l"/>
            <a:r>
              <a:rPr lang="zh-CN" altLang="en-US" sz="36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（一）快</a:t>
            </a:r>
            <a:r>
              <a:rPr lang="zh-CN" altLang="en-US" sz="36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大型</a:t>
            </a:r>
            <a:r>
              <a:rPr lang="zh-CN" altLang="en-US" sz="36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肉鸡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2400" y="1447800"/>
            <a:ext cx="8540750" cy="427037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zh-CN" sz="4100" b="1" dirty="0">
                <a:latin typeface="楷体" pitchFamily="49" charset="-122"/>
                <a:ea typeface="楷体" pitchFamily="49" charset="-122"/>
              </a:rPr>
              <a:t>1.艾维茵肉鸡：</a:t>
            </a:r>
          </a:p>
          <a:p>
            <a:pPr>
              <a:lnSpc>
                <a:spcPct val="150000"/>
              </a:lnSpc>
            </a:pPr>
            <a:r>
              <a:rPr lang="en-US" altLang="zh-CN" sz="4000" dirty="0"/>
              <a:t> </a:t>
            </a:r>
            <a:r>
              <a:rPr lang="en-US" altLang="zh-CN" sz="3000" b="1" dirty="0">
                <a:latin typeface="楷体" pitchFamily="49" charset="-122"/>
                <a:ea typeface="楷体" pitchFamily="49" charset="-122"/>
              </a:rPr>
              <a:t>是</a:t>
            </a:r>
            <a:r>
              <a:rPr lang="en-US" altLang="zh-CN" sz="3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美国艾维茵国际家禽公司</a:t>
            </a:r>
            <a:r>
              <a:rPr lang="en-US" altLang="zh-CN" sz="3000" b="1" dirty="0">
                <a:latin typeface="楷体" pitchFamily="49" charset="-122"/>
                <a:ea typeface="楷体" pitchFamily="49" charset="-122"/>
              </a:rPr>
              <a:t>育成的优秀四系配套肉鸡。我国</a:t>
            </a:r>
            <a:r>
              <a:rPr lang="en-US" altLang="zh-CN" sz="30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1986年</a:t>
            </a:r>
            <a:r>
              <a:rPr lang="en-US" altLang="zh-CN" sz="3000" b="1" dirty="0">
                <a:latin typeface="楷体" pitchFamily="49" charset="-122"/>
                <a:ea typeface="楷体" pitchFamily="49" charset="-122"/>
              </a:rPr>
              <a:t>将其引进，该鸡种在国内肉鸡市场上占有40％以上的比例，为我国肉鸡生产的发展作出很大的贡献。</a:t>
            </a:r>
            <a:r>
              <a:rPr lang="en-US" altLang="zh-CN" sz="3000" b="1" dirty="0">
                <a:solidFill>
                  <a:srgbClr val="0000CC"/>
                </a:solidFill>
                <a:latin typeface="楷体" pitchFamily="49" charset="-122"/>
                <a:ea typeface="楷体" pitchFamily="49" charset="-122"/>
              </a:rPr>
              <a:t>肉仔鸡生长速度快，饲料转化率高，适应性也强。</a:t>
            </a:r>
          </a:p>
        </p:txBody>
      </p:sp>
    </p:spTree>
    <p:extLst>
      <p:ext uri="{BB962C8B-B14F-4D97-AF65-F5344CB8AC3E}">
        <p14:creationId xmlns:p14="http://schemas.microsoft.com/office/powerpoint/2010/main" val="4208435792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>
            <a:grpSpLocks/>
          </p:cNvGrpSpPr>
          <p:nvPr/>
        </p:nvGrpSpPr>
        <p:grpSpPr bwMode="auto">
          <a:xfrm>
            <a:off x="2590800" y="717473"/>
            <a:ext cx="3810000" cy="5581650"/>
            <a:chOff x="327" y="528"/>
            <a:chExt cx="2112" cy="3137"/>
          </a:xfrm>
        </p:grpSpPr>
        <p:pic>
          <p:nvPicPr>
            <p:cNvPr id="8" name="Picture 24" descr="200811323173186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" y="528"/>
              <a:ext cx="2112" cy="29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 Box 25"/>
            <p:cNvSpPr txBox="1">
              <a:spLocks noChangeArrowheads="1"/>
            </p:cNvSpPr>
            <p:nvPr/>
          </p:nvSpPr>
          <p:spPr bwMode="auto">
            <a:xfrm>
              <a:off x="816" y="3408"/>
              <a:ext cx="952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zh-CN" altLang="en-US" sz="2400" b="1">
                  <a:ea typeface="黑体" pitchFamily="49" charset="-122"/>
                </a:rPr>
                <a:t>艾维茵肉鸡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28282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万里长城">
  <a:themeElements>
    <a:clrScheme name="万里长城 1">
      <a:dk1>
        <a:srgbClr val="000000"/>
      </a:dk1>
      <a:lt1>
        <a:srgbClr val="FFFFFF"/>
      </a:lt1>
      <a:dk2>
        <a:srgbClr val="000099"/>
      </a:dk2>
      <a:lt2>
        <a:srgbClr val="969696"/>
      </a:lt2>
      <a:accent1>
        <a:srgbClr val="FFFF99"/>
      </a:accent1>
      <a:accent2>
        <a:srgbClr val="006666"/>
      </a:accent2>
      <a:accent3>
        <a:srgbClr val="FFFFFF"/>
      </a:accent3>
      <a:accent4>
        <a:srgbClr val="000000"/>
      </a:accent4>
      <a:accent5>
        <a:srgbClr val="FFFFCA"/>
      </a:accent5>
      <a:accent6>
        <a:srgbClr val="005C5C"/>
      </a:accent6>
      <a:hlink>
        <a:srgbClr val="800080"/>
      </a:hlink>
      <a:folHlink>
        <a:srgbClr val="FF6600"/>
      </a:folHlink>
    </a:clrScheme>
    <a:fontScheme name="万里长城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万里长城 1">
        <a:dk1>
          <a:srgbClr val="000000"/>
        </a:dk1>
        <a:lt1>
          <a:srgbClr val="FFFFFF"/>
        </a:lt1>
        <a:dk2>
          <a:srgbClr val="000099"/>
        </a:dk2>
        <a:lt2>
          <a:srgbClr val="969696"/>
        </a:lt2>
        <a:accent1>
          <a:srgbClr val="FFFF99"/>
        </a:accent1>
        <a:accent2>
          <a:srgbClr val="006666"/>
        </a:accent2>
        <a:accent3>
          <a:srgbClr val="FFFFFF"/>
        </a:accent3>
        <a:accent4>
          <a:srgbClr val="000000"/>
        </a:accent4>
        <a:accent5>
          <a:srgbClr val="FFFFCA"/>
        </a:accent5>
        <a:accent6>
          <a:srgbClr val="005C5C"/>
        </a:accent6>
        <a:hlink>
          <a:srgbClr val="800080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2">
        <a:dk1>
          <a:srgbClr val="000000"/>
        </a:dk1>
        <a:lt1>
          <a:srgbClr val="8EA4EA"/>
        </a:lt1>
        <a:dk2>
          <a:srgbClr val="0033CC"/>
        </a:dk2>
        <a:lt2>
          <a:srgbClr val="969696"/>
        </a:lt2>
        <a:accent1>
          <a:srgbClr val="86B5B6"/>
        </a:accent1>
        <a:accent2>
          <a:srgbClr val="FFCC66"/>
        </a:accent2>
        <a:accent3>
          <a:srgbClr val="C6CFF3"/>
        </a:accent3>
        <a:accent4>
          <a:srgbClr val="000000"/>
        </a:accent4>
        <a:accent5>
          <a:srgbClr val="C3D7D7"/>
        </a:accent5>
        <a:accent6>
          <a:srgbClr val="E7B95C"/>
        </a:accent6>
        <a:hlink>
          <a:srgbClr val="626292"/>
        </a:hlink>
        <a:folHlink>
          <a:srgbClr val="A2366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3">
        <a:dk1>
          <a:srgbClr val="0000FF"/>
        </a:dk1>
        <a:lt1>
          <a:srgbClr val="C0C0C0"/>
        </a:lt1>
        <a:dk2>
          <a:srgbClr val="000000"/>
        </a:dk2>
        <a:lt2>
          <a:srgbClr val="B2B2B2"/>
        </a:lt2>
        <a:accent1>
          <a:srgbClr val="FFCC99"/>
        </a:accent1>
        <a:accent2>
          <a:srgbClr val="FF99CC"/>
        </a:accent2>
        <a:accent3>
          <a:srgbClr val="DCDCDC"/>
        </a:accent3>
        <a:accent4>
          <a:srgbClr val="0000DA"/>
        </a:accent4>
        <a:accent5>
          <a:srgbClr val="FFE2CA"/>
        </a:accent5>
        <a:accent6>
          <a:srgbClr val="E78AB9"/>
        </a:accent6>
        <a:hlink>
          <a:srgbClr val="9C4070"/>
        </a:hlink>
        <a:folHlink>
          <a:srgbClr val="0071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4">
        <a:dk1>
          <a:srgbClr val="0029AC"/>
        </a:dk1>
        <a:lt1>
          <a:srgbClr val="CCFFCC"/>
        </a:lt1>
        <a:dk2>
          <a:srgbClr val="993366"/>
        </a:dk2>
        <a:lt2>
          <a:srgbClr val="969696"/>
        </a:lt2>
        <a:accent1>
          <a:srgbClr val="FFCC99"/>
        </a:accent1>
        <a:accent2>
          <a:srgbClr val="6699FF"/>
        </a:accent2>
        <a:accent3>
          <a:srgbClr val="E2FFE2"/>
        </a:accent3>
        <a:accent4>
          <a:srgbClr val="002192"/>
        </a:accent4>
        <a:accent5>
          <a:srgbClr val="FFE2CA"/>
        </a:accent5>
        <a:accent6>
          <a:srgbClr val="5C8AE7"/>
        </a:accent6>
        <a:hlink>
          <a:srgbClr val="006600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5">
        <a:dk1>
          <a:srgbClr val="333333"/>
        </a:dk1>
        <a:lt1>
          <a:srgbClr val="FF99CC"/>
        </a:lt1>
        <a:dk2>
          <a:srgbClr val="006600"/>
        </a:dk2>
        <a:lt2>
          <a:srgbClr val="B2B2B2"/>
        </a:lt2>
        <a:accent1>
          <a:srgbClr val="FFFF66"/>
        </a:accent1>
        <a:accent2>
          <a:srgbClr val="33CCFF"/>
        </a:accent2>
        <a:accent3>
          <a:srgbClr val="FFCAE2"/>
        </a:accent3>
        <a:accent4>
          <a:srgbClr val="2A2A2A"/>
        </a:accent4>
        <a:accent5>
          <a:srgbClr val="FFFFB8"/>
        </a:accent5>
        <a:accent6>
          <a:srgbClr val="2DB9E7"/>
        </a:accent6>
        <a:hlink>
          <a:srgbClr val="6600FF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6">
        <a:dk1>
          <a:srgbClr val="000000"/>
        </a:dk1>
        <a:lt1>
          <a:srgbClr val="FFFFCC"/>
        </a:lt1>
        <a:dk2>
          <a:srgbClr val="6756A6"/>
        </a:dk2>
        <a:lt2>
          <a:srgbClr val="969696"/>
        </a:lt2>
        <a:accent1>
          <a:srgbClr val="99CCFF"/>
        </a:accent1>
        <a:accent2>
          <a:srgbClr val="008000"/>
        </a:accent2>
        <a:accent3>
          <a:srgbClr val="FFFFE2"/>
        </a:accent3>
        <a:accent4>
          <a:srgbClr val="000000"/>
        </a:accent4>
        <a:accent5>
          <a:srgbClr val="CAE2FF"/>
        </a:accent5>
        <a:accent6>
          <a:srgbClr val="007300"/>
        </a:accent6>
        <a:hlink>
          <a:srgbClr val="990033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7">
        <a:dk1>
          <a:srgbClr val="CC3300"/>
        </a:dk1>
        <a:lt1>
          <a:srgbClr val="99CCFF"/>
        </a:lt1>
        <a:dk2>
          <a:srgbClr val="003399"/>
        </a:dk2>
        <a:lt2>
          <a:srgbClr val="969696"/>
        </a:lt2>
        <a:accent1>
          <a:srgbClr val="CED7FE"/>
        </a:accent1>
        <a:accent2>
          <a:srgbClr val="FFFFFF"/>
        </a:accent2>
        <a:accent3>
          <a:srgbClr val="CAE2FF"/>
        </a:accent3>
        <a:accent4>
          <a:srgbClr val="AE2A00"/>
        </a:accent4>
        <a:accent5>
          <a:srgbClr val="E3E8FE"/>
        </a:accent5>
        <a:accent6>
          <a:srgbClr val="E7E7E7"/>
        </a:accent6>
        <a:hlink>
          <a:srgbClr val="006600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万里长城 8">
        <a:dk1>
          <a:srgbClr val="006600"/>
        </a:dk1>
        <a:lt1>
          <a:srgbClr val="FFCC99"/>
        </a:lt1>
        <a:dk2>
          <a:srgbClr val="000000"/>
        </a:dk2>
        <a:lt2>
          <a:srgbClr val="B2B2B2"/>
        </a:lt2>
        <a:accent1>
          <a:srgbClr val="FFFFFF"/>
        </a:accent1>
        <a:accent2>
          <a:srgbClr val="FFFF66"/>
        </a:accent2>
        <a:accent3>
          <a:srgbClr val="FFE2CA"/>
        </a:accent3>
        <a:accent4>
          <a:srgbClr val="005600"/>
        </a:accent4>
        <a:accent5>
          <a:srgbClr val="FFFFFF"/>
        </a:accent5>
        <a:accent6>
          <a:srgbClr val="E7E75C"/>
        </a:accent6>
        <a:hlink>
          <a:srgbClr val="5B5B89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CDESIGNA</Template>
  <TotalTime>3150</TotalTime>
  <Words>1375</Words>
  <Application>Microsoft Office PowerPoint</Application>
  <PresentationFormat>全屏显示(4:3)</PresentationFormat>
  <Paragraphs>79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5" baseType="lpstr">
      <vt:lpstr>黑体</vt:lpstr>
      <vt:lpstr>华文行楷</vt:lpstr>
      <vt:lpstr>楷体</vt:lpstr>
      <vt:lpstr>隶书</vt:lpstr>
      <vt:lpstr>宋体</vt:lpstr>
      <vt:lpstr>Arial</vt:lpstr>
      <vt:lpstr>Wingdings</vt:lpstr>
      <vt:lpstr>万里长城</vt:lpstr>
      <vt:lpstr>项目一  肉鸡品种</vt:lpstr>
      <vt:lpstr>PowerPoint 演示文稿</vt:lpstr>
      <vt:lpstr>PowerPoint 演示文稿</vt:lpstr>
      <vt:lpstr>PowerPoint 演示文稿</vt:lpstr>
      <vt:lpstr>一、我国肉鸡生产分类</vt:lpstr>
      <vt:lpstr>PowerPoint 演示文稿</vt:lpstr>
      <vt:lpstr>PowerPoint 演示文稿</vt:lpstr>
      <vt:lpstr>（一）快大型肉鸡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优质肉鸡的品质标准 </vt:lpstr>
      <vt:lpstr>PowerPoint 演示文稿</vt:lpstr>
      <vt:lpstr> 石岐杂鸡  </vt:lpstr>
      <vt:lpstr>惠阳胡须鸡 </vt:lpstr>
      <vt:lpstr>清远麻鸡 </vt:lpstr>
      <vt:lpstr>PowerPoint 演示文稿</vt:lpstr>
      <vt:lpstr>萧山鸡 </vt:lpstr>
      <vt:lpstr>PowerPoint 演示文稿</vt:lpstr>
      <vt:lpstr>PowerPoint 演示文稿</vt:lpstr>
      <vt:lpstr>PowerPoint 演示文稿</vt:lpstr>
      <vt:lpstr>丝羽乌骨鸡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FKL</cp:lastModifiedBy>
  <cp:revision>169</cp:revision>
  <cp:lastPrinted>1601-01-01T00:00:00Z</cp:lastPrinted>
  <dcterms:created xsi:type="dcterms:W3CDTF">1601-01-01T00:00:00Z</dcterms:created>
  <dcterms:modified xsi:type="dcterms:W3CDTF">2021-10-17T15:27:27Z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