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8" r:id="rId3"/>
    <p:sldId id="303" r:id="rId4"/>
    <p:sldId id="258" r:id="rId5"/>
    <p:sldId id="260" r:id="rId6"/>
    <p:sldId id="261" r:id="rId7"/>
    <p:sldId id="265" r:id="rId8"/>
    <p:sldId id="266" r:id="rId9"/>
    <p:sldId id="267" r:id="rId10"/>
    <p:sldId id="268" r:id="rId11"/>
    <p:sldId id="269" r:id="rId12"/>
    <p:sldId id="270" r:id="rId13"/>
    <p:sldId id="274" r:id="rId14"/>
    <p:sldId id="307" r:id="rId15"/>
    <p:sldId id="279" r:id="rId16"/>
    <p:sldId id="319" r:id="rId17"/>
    <p:sldId id="308" r:id="rId18"/>
    <p:sldId id="309" r:id="rId19"/>
    <p:sldId id="320" r:id="rId20"/>
    <p:sldId id="304" r:id="rId21"/>
    <p:sldId id="272" r:id="rId22"/>
    <p:sldId id="273" r:id="rId23"/>
    <p:sldId id="280" r:id="rId24"/>
    <p:sldId id="310" r:id="rId25"/>
    <p:sldId id="311" r:id="rId26"/>
    <p:sldId id="281" r:id="rId27"/>
    <p:sldId id="313" r:id="rId28"/>
    <p:sldId id="306" r:id="rId29"/>
    <p:sldId id="282" r:id="rId30"/>
    <p:sldId id="315" r:id="rId31"/>
    <p:sldId id="316" r:id="rId32"/>
    <p:sldId id="305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66"/>
    <a:srgbClr val="0000CC"/>
    <a:srgbClr val="FFE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" y="7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02785" y="3860800"/>
            <a:ext cx="5666316" cy="1155700"/>
          </a:xfrm>
        </p:spPr>
        <p:txBody>
          <a:bodyPr wrap="square">
            <a:normAutofit/>
          </a:bodyPr>
          <a:lstStyle>
            <a:lvl1pPr marL="0" indent="0" algn="r">
              <a:buSzTx/>
              <a:buFont typeface="Arial" pitchFamily="34" charset="0"/>
              <a:buNone/>
              <a:defRPr>
                <a:sym typeface="Arial" pitchFamily="34" charset="0"/>
              </a:defRPr>
            </a:lvl1pPr>
          </a:lstStyle>
          <a:p>
            <a:pPr lvl="0"/>
            <a:r>
              <a:rPr lang="zh-CN" noProof="0" dirty="0" smtClean="0">
                <a:sym typeface="Arial" pitchFamily="34" charset="0"/>
              </a:rPr>
              <a:t>单击此处编辑母版副标题样式</a:t>
            </a:r>
          </a:p>
        </p:txBody>
      </p:sp>
      <p:sp>
        <p:nvSpPr>
          <p:cNvPr id="2052" name="Rectangle 2" descr="#wm#_10_01_*Z"/>
          <p:cNvSpPr>
            <a:spLocks noChangeArrowheads="1"/>
          </p:cNvSpPr>
          <p:nvPr/>
        </p:nvSpPr>
        <p:spPr bwMode="auto">
          <a:xfrm>
            <a:off x="2118" y="2636838"/>
            <a:ext cx="6766983" cy="1223962"/>
          </a:xfrm>
          <a:prstGeom prst="rect">
            <a:avLst/>
          </a:prstGeom>
          <a:solidFill>
            <a:srgbClr val="8FC22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endParaRPr lang="zh-CN" altLang="en-US" sz="1800">
              <a:ea typeface="黑体" pitchFamily="49" charset="-122"/>
            </a:endParaRPr>
          </a:p>
        </p:txBody>
      </p:sp>
      <p:sp>
        <p:nvSpPr>
          <p:cNvPr id="2053" name="Rectangle 4" descr="#wm#_10_01_*Z"/>
          <p:cNvSpPr>
            <a:spLocks noChangeArrowheads="1"/>
          </p:cNvSpPr>
          <p:nvPr/>
        </p:nvSpPr>
        <p:spPr bwMode="auto">
          <a:xfrm>
            <a:off x="10128251" y="2636838"/>
            <a:ext cx="2067983" cy="1223962"/>
          </a:xfrm>
          <a:prstGeom prst="rect">
            <a:avLst/>
          </a:prstGeom>
          <a:solidFill>
            <a:srgbClr val="8FC22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endParaRPr lang="zh-CN" altLang="en-US" sz="1800">
              <a:ea typeface="黑体" pitchFamily="49" charset="-122"/>
              <a:sym typeface="Arial" pitchFamily="34" charset="0"/>
            </a:endParaRPr>
          </a:p>
        </p:txBody>
      </p:sp>
      <p:sp>
        <p:nvSpPr>
          <p:cNvPr id="2054" name="Text Box 5" descr="#wm#_10_01_*Z"/>
          <p:cNvSpPr txBox="1">
            <a:spLocks noChangeArrowheads="1"/>
          </p:cNvSpPr>
          <p:nvPr/>
        </p:nvSpPr>
        <p:spPr bwMode="auto">
          <a:xfrm>
            <a:off x="6769100" y="2597151"/>
            <a:ext cx="336126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AU" altLang="en-US" sz="8000" b="1" i="1" dirty="0" smtClean="0">
                <a:solidFill>
                  <a:srgbClr val="8FC226"/>
                </a:solidFill>
                <a:ea typeface="黑体" pitchFamily="49" charset="-122"/>
              </a:rPr>
              <a:t>201</a:t>
            </a:r>
            <a:r>
              <a:rPr lang="en-US" altLang="en-US" sz="8000" b="1" i="1" dirty="0" smtClean="0">
                <a:solidFill>
                  <a:srgbClr val="8FC226"/>
                </a:solidFill>
                <a:ea typeface="黑体" pitchFamily="49" charset="-122"/>
              </a:rPr>
              <a:t>6</a:t>
            </a:r>
            <a:endParaRPr lang="zh-CN" altLang="en-US" sz="8000" b="1" i="1" dirty="0">
              <a:solidFill>
                <a:srgbClr val="8FC226"/>
              </a:solidFill>
              <a:ea typeface="黑体" pitchFamily="49" charset="-122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0" y="2638426"/>
            <a:ext cx="6766984" cy="122237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zh-CN" noProof="0" dirty="0" smtClean="0">
                <a:sym typeface="Arial" pitchFamily="34" charset="0"/>
              </a:rPr>
              <a:t>单击此处编辑母版标题样式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4E06-FD59-4CBA-A3CB-E79F547CC498}" type="datetimeFigureOut">
              <a:rPr lang="zh-CN" altLang="en-US" smtClean="0"/>
              <a:pPr/>
              <a:t>2021/10/9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A05B6-A2FF-4F93-97B1-DDCE5BF107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4E06-FD59-4CBA-A3CB-E79F547CC498}" type="datetimeFigureOut">
              <a:rPr lang="zh-CN" altLang="en-US" smtClean="0"/>
              <a:pPr/>
              <a:t>2021/10/9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A05B6-A2FF-4F93-97B1-DDCE5BF1077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内容占位符 6"/>
          <p:cNvSpPr>
            <a:spLocks noGrp="1"/>
          </p:cNvSpPr>
          <p:nvPr>
            <p:ph sz="quarter" idx="13"/>
          </p:nvPr>
        </p:nvSpPr>
        <p:spPr>
          <a:xfrm>
            <a:off x="838200" y="816429"/>
            <a:ext cx="10515600" cy="5171621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8443" y="353951"/>
            <a:ext cx="7652657" cy="931408"/>
          </a:xfrm>
        </p:spPr>
        <p:txBody>
          <a:bodyPr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4E06-FD59-4CBA-A3CB-E79F547CC498}" type="datetimeFigureOut">
              <a:rPr lang="zh-CN" altLang="en-US" smtClean="0"/>
              <a:pPr/>
              <a:t>2021/10/9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A05B6-A2FF-4F93-97B1-DDCE5BF1077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等腰三角形 59" descr="#wm#_10_15_*Z"/>
          <p:cNvSpPr>
            <a:spLocks noChangeArrowheads="1"/>
          </p:cNvSpPr>
          <p:nvPr/>
        </p:nvSpPr>
        <p:spPr bwMode="auto">
          <a:xfrm rot="5400000" flipH="1">
            <a:off x="494233" y="615397"/>
            <a:ext cx="639251" cy="408517"/>
          </a:xfrm>
          <a:prstGeom prst="triangle">
            <a:avLst>
              <a:gd name="adj" fmla="val 50000"/>
            </a:avLst>
          </a:prstGeom>
          <a:solidFill>
            <a:srgbClr val="6784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236855" indent="-236855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3pPr>
            <a:lvl4pPr marL="1600200" indent="-22860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4pPr>
            <a:lvl5pPr marL="2057400" indent="-228600" eaLnBrk="0" hangingPunct="0">
              <a:spcBef>
                <a:spcPct val="20000"/>
              </a:spcBef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9pPr>
          </a:lstStyle>
          <a:p>
            <a:pPr>
              <a:buFontTx/>
              <a:buChar char="•"/>
            </a:pPr>
            <a:endParaRPr lang="zh-CN" altLang="zh-CN" sz="1800">
              <a:latin typeface="Arial" pitchFamily="34" charset="0"/>
              <a:ea typeface="黑体" pitchFamily="49" charset="-122"/>
              <a:sym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4E06-FD59-4CBA-A3CB-E79F547CC498}" type="datetimeFigureOut">
              <a:rPr lang="zh-CN" altLang="en-US" smtClean="0"/>
              <a:pPr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A05B6-A2FF-4F93-97B1-DDCE5BF107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75657" y="353951"/>
            <a:ext cx="7854043" cy="931408"/>
          </a:xfrm>
        </p:spPr>
        <p:txBody>
          <a:bodyPr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2188028"/>
            <a:ext cx="5156200" cy="3938135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2188028"/>
            <a:ext cx="5156200" cy="3938135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4E06-FD59-4CBA-A3CB-E79F547CC498}" type="datetimeFigureOut">
              <a:rPr lang="zh-CN" altLang="en-US" smtClean="0"/>
              <a:pPr/>
              <a:t>2021/10/9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A05B6-A2FF-4F93-97B1-DDCE5BF1077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等腰三角形 59" descr="#wm#_10_15_*Z"/>
          <p:cNvSpPr>
            <a:spLocks noChangeArrowheads="1"/>
          </p:cNvSpPr>
          <p:nvPr/>
        </p:nvSpPr>
        <p:spPr bwMode="auto">
          <a:xfrm rot="5400000" flipH="1">
            <a:off x="494233" y="615397"/>
            <a:ext cx="639251" cy="408517"/>
          </a:xfrm>
          <a:prstGeom prst="triangle">
            <a:avLst>
              <a:gd name="adj" fmla="val 50000"/>
            </a:avLst>
          </a:prstGeom>
          <a:solidFill>
            <a:srgbClr val="6784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236855" indent="-236855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3pPr>
            <a:lvl4pPr marL="1600200" indent="-22860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4pPr>
            <a:lvl5pPr marL="2057400" indent="-228600" eaLnBrk="0" hangingPunct="0">
              <a:spcBef>
                <a:spcPct val="20000"/>
              </a:spcBef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9pPr>
          </a:lstStyle>
          <a:p>
            <a:pPr>
              <a:buFontTx/>
              <a:buChar char="•"/>
            </a:pPr>
            <a:endParaRPr lang="zh-CN" altLang="zh-CN" sz="1800">
              <a:latin typeface="Arial" pitchFamily="34" charset="0"/>
              <a:ea typeface="黑体" pitchFamily="49" charset="-122"/>
              <a:sym typeface="Arial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1202267" y="422276"/>
            <a:ext cx="8047567" cy="790575"/>
          </a:xfrm>
        </p:spPr>
        <p:txBody>
          <a:bodyPr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4E06-FD59-4CBA-A3CB-E79F547CC498}" type="datetimeFigureOut">
              <a:rPr lang="zh-CN" altLang="en-US" smtClean="0"/>
              <a:pPr/>
              <a:t>2021/10/9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A05B6-A2FF-4F93-97B1-DDCE5BF1077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等腰三角形 59" descr="#wm#_10_15_*Z"/>
          <p:cNvSpPr>
            <a:spLocks noChangeArrowheads="1"/>
          </p:cNvSpPr>
          <p:nvPr/>
        </p:nvSpPr>
        <p:spPr bwMode="auto">
          <a:xfrm rot="5400000" flipH="1">
            <a:off x="494233" y="615397"/>
            <a:ext cx="639251" cy="408517"/>
          </a:xfrm>
          <a:prstGeom prst="triangle">
            <a:avLst>
              <a:gd name="adj" fmla="val 50000"/>
            </a:avLst>
          </a:prstGeom>
          <a:solidFill>
            <a:srgbClr val="6784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236855" indent="-236855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3pPr>
            <a:lvl4pPr marL="1600200" indent="-22860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4pPr>
            <a:lvl5pPr marL="2057400" indent="-228600" eaLnBrk="0" hangingPunct="0">
              <a:spcBef>
                <a:spcPct val="20000"/>
              </a:spcBef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9pPr>
          </a:lstStyle>
          <a:p>
            <a:pPr>
              <a:buFontTx/>
              <a:buChar char="•"/>
            </a:pPr>
            <a:endParaRPr lang="zh-CN" altLang="zh-CN" sz="1800">
              <a:latin typeface="Arial" pitchFamily="34" charset="0"/>
              <a:ea typeface="黑体" pitchFamily="49" charset="-122"/>
              <a:sym typeface="Arial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870400" y="3157200"/>
            <a:ext cx="6451200" cy="590400"/>
          </a:xfrm>
        </p:spPr>
        <p:txBody>
          <a:bodyPr>
            <a:normAutofit/>
          </a:bodyPr>
          <a:lstStyle>
            <a:lvl1pPr algn="ctr">
              <a:defRPr sz="3200">
                <a:solidFill>
                  <a:srgbClr val="505050"/>
                </a:solidFill>
              </a:defRPr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4E06-FD59-4CBA-A3CB-E79F547CC498}" type="datetimeFigureOut">
              <a:rPr lang="zh-CN" altLang="en-US" smtClean="0"/>
              <a:pPr/>
              <a:t>2021/10/9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A05B6-A2FF-4F93-97B1-DDCE5BF1077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等腰三角形 59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rot="60000" flipH="1">
            <a:off x="5783570" y="2175560"/>
            <a:ext cx="1486625" cy="955082"/>
          </a:xfrm>
          <a:prstGeom prst="triangle">
            <a:avLst>
              <a:gd name="adj" fmla="val 50000"/>
            </a:avLst>
          </a:prstGeom>
          <a:solidFill>
            <a:srgbClr val="B6E68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1pPr>
            <a:lvl2pPr marL="742950" indent="-28575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2pPr>
            <a:lvl3pPr marL="1143000" indent="-22860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3pPr>
            <a:lvl4pPr marL="1600200" indent="-22860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4pPr>
            <a:lvl5pPr marL="2057400" indent="-22860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itchFamily="34" charset="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itchFamily="34" charset="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itchFamily="34" charset="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itchFamily="34" charset="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zh-CN" altLang="zh-CN">
              <a:solidFill>
                <a:srgbClr val="FFFFFF"/>
              </a:solidFill>
            </a:endParaRPr>
          </a:p>
        </p:txBody>
      </p:sp>
      <p:sp>
        <p:nvSpPr>
          <p:cNvPr id="9" name="等腰三角形 5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60000" flipH="1">
            <a:off x="5072261" y="2175560"/>
            <a:ext cx="1486625" cy="955082"/>
          </a:xfrm>
          <a:prstGeom prst="triangle">
            <a:avLst>
              <a:gd name="adj" fmla="val 50000"/>
            </a:avLst>
          </a:prstGeom>
          <a:solidFill>
            <a:srgbClr val="8FC22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1pPr>
            <a:lvl2pPr marL="742950" indent="-28575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2pPr>
            <a:lvl3pPr marL="1143000" indent="-22860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3pPr>
            <a:lvl4pPr marL="1600200" indent="-22860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4pPr>
            <a:lvl5pPr marL="2057400" indent="-228600" algn="ctr" eaLnBrk="0" hangingPunct="0">
              <a:spcBef>
                <a:spcPct val="20000"/>
              </a:spcBef>
              <a:buSzPct val="12500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itchFamily="34" charset="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itchFamily="34" charset="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itchFamily="34" charset="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Font typeface="Arial" pitchFamily="34" charset="0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  <a:sym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zh-CN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4E06-FD59-4CBA-A3CB-E79F547CC498}" type="datetimeFigureOut">
              <a:rPr lang="zh-CN" altLang="en-US" smtClean="0"/>
              <a:pPr/>
              <a:t>2021/10/9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A05B6-A2FF-4F93-97B1-DDCE5BF107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4800" y="421200"/>
            <a:ext cx="8049600" cy="792000"/>
          </a:xfrm>
        </p:spPr>
        <p:txBody>
          <a:bodyPr anchor="ctr" anchorCtr="0"/>
          <a:lstStyle>
            <a:lvl1pPr>
              <a:defRPr sz="3200">
                <a:solidFill>
                  <a:srgbClr val="6F8A1B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941461" y="1602000"/>
            <a:ext cx="4022400" cy="4525200"/>
          </a:xfrm>
        </p:spPr>
        <p:txBody>
          <a:bodyPr/>
          <a:lstStyle>
            <a:lvl1pPr marL="0" indent="0">
              <a:buNone/>
              <a:defRPr sz="3200">
                <a:solidFill>
                  <a:srgbClr val="80808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1587600"/>
            <a:ext cx="5751786" cy="4525200"/>
          </a:xfrm>
        </p:spPr>
        <p:txBody>
          <a:bodyPr>
            <a:normAutofit/>
          </a:bodyPr>
          <a:lstStyle>
            <a:lvl1pPr marL="285750" indent="-285750">
              <a:buFont typeface="Arial" pitchFamily="34" charset="0"/>
              <a:buChar char="•"/>
              <a:defRPr sz="1800">
                <a:solidFill>
                  <a:srgbClr val="80808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等腰三角形 59" descr="#wm#_10_15_*Z"/>
          <p:cNvSpPr>
            <a:spLocks noChangeArrowheads="1"/>
          </p:cNvSpPr>
          <p:nvPr/>
        </p:nvSpPr>
        <p:spPr bwMode="auto">
          <a:xfrm rot="5400000" flipH="1">
            <a:off x="494233" y="615397"/>
            <a:ext cx="639251" cy="408517"/>
          </a:xfrm>
          <a:prstGeom prst="triangle">
            <a:avLst>
              <a:gd name="adj" fmla="val 50000"/>
            </a:avLst>
          </a:prstGeom>
          <a:solidFill>
            <a:srgbClr val="67841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236855" indent="-236855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1pPr>
            <a:lvl2pPr marL="742950" indent="-28575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SzPct val="125000"/>
              <a:buChar char="•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3pPr>
            <a:lvl4pPr marL="1600200" indent="-228600" eaLnBrk="0" hangingPunct="0">
              <a:spcBef>
                <a:spcPct val="20000"/>
              </a:spcBef>
              <a:buSzPct val="125000"/>
              <a:buChar char="–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4pPr>
            <a:lvl5pPr marL="2057400" indent="-228600" eaLnBrk="0" hangingPunct="0">
              <a:spcBef>
                <a:spcPct val="20000"/>
              </a:spcBef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25000"/>
              <a:buChar char="»"/>
              <a:defRPr>
                <a:solidFill>
                  <a:schemeClr val="bg2"/>
                </a:solidFill>
                <a:latin typeface="Arial" pitchFamily="34" charset="0"/>
                <a:ea typeface="黑体" pitchFamily="49" charset="-122"/>
              </a:defRPr>
            </a:lvl9pPr>
          </a:lstStyle>
          <a:p>
            <a:pPr>
              <a:buFontTx/>
              <a:buChar char="•"/>
            </a:pPr>
            <a:endParaRPr lang="zh-CN" altLang="zh-CN" sz="1800">
              <a:latin typeface="Arial" pitchFamily="34" charset="0"/>
              <a:ea typeface="黑体" pitchFamily="49" charset="-122"/>
              <a:sym typeface="Arial" pitchFamily="34" charset="0"/>
            </a:endParaRPr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4E06-FD59-4CBA-A3CB-E79F547CC498}" type="datetimeFigureOut">
              <a:rPr lang="zh-CN" altLang="en-US" smtClean="0"/>
              <a:pPr/>
              <a:t>2021/10/9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A05B6-A2FF-4F93-97B1-DDCE5BF107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710312" y="422275"/>
            <a:ext cx="1354667" cy="5703888"/>
          </a:xfrm>
        </p:spPr>
        <p:txBody>
          <a:bodyPr vert="eaVert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422275"/>
            <a:ext cx="6668910" cy="5703888"/>
          </a:xfrm>
        </p:spPr>
        <p:txBody>
          <a:bodyPr vert="eaVert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4E06-FD59-4CBA-A3CB-E79F547CC498}" type="datetimeFigureOut">
              <a:rPr lang="zh-CN" altLang="en-US" smtClean="0"/>
              <a:pPr/>
              <a:t>2021/10/9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A05B6-A2FF-4F93-97B1-DDCE5BF107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961119"/>
            <a:ext cx="7854043" cy="93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lvl="0"/>
            <a:r>
              <a:rPr lang="zh-CN" smtClean="0">
                <a:sym typeface="Arial" pitchFamily="34" charset="0"/>
              </a:rPr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122714"/>
            <a:ext cx="10515600" cy="400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dirty="0" smtClean="0"/>
              <a:t>单击此处编辑母版文本样式</a:t>
            </a:r>
          </a:p>
          <a:p>
            <a:pPr lvl="1"/>
            <a:r>
              <a:rPr lang="zh-CN" dirty="0" smtClean="0"/>
              <a:t>第二级</a:t>
            </a:r>
          </a:p>
          <a:p>
            <a:pPr lvl="2"/>
            <a:r>
              <a:rPr lang="zh-CN" dirty="0" smtClean="0"/>
              <a:t>第三级</a:t>
            </a:r>
          </a:p>
          <a:p>
            <a:pPr lvl="3"/>
            <a:r>
              <a:rPr lang="zh-CN" dirty="0" smtClean="0"/>
              <a:t>第四级</a:t>
            </a:r>
          </a:p>
          <a:p>
            <a:pPr lvl="4"/>
            <a:r>
              <a:rPr lang="zh-CN" dirty="0" smtClean="0"/>
              <a:t>第五级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F4E06-FD59-4CBA-A3CB-E79F547CC498}" type="datetimeFigureOut">
              <a:rPr lang="zh-CN" altLang="en-US" smtClean="0"/>
              <a:pPr/>
              <a:t>2021/10/9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A05B6-A2FF-4F93-97B1-DDCE5BF1077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sz="3600" kern="1200">
          <a:solidFill>
            <a:srgbClr val="6F8A1B"/>
          </a:solidFill>
          <a:latin typeface="Arial" pitchFamily="34" charset="0"/>
          <a:ea typeface="黑体" pitchFamily="49" charset="-122"/>
          <a:cs typeface="+mj-cs"/>
          <a:sym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sz="3200">
          <a:solidFill>
            <a:srgbClr val="6F8A1B"/>
          </a:solidFill>
          <a:latin typeface="Arial" pitchFamily="34" charset="0"/>
          <a:ea typeface="黑体" pitchFamily="49" charset="-122"/>
          <a:sym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sz="3200">
          <a:solidFill>
            <a:srgbClr val="6F8A1B"/>
          </a:solidFill>
          <a:latin typeface="Arial" pitchFamily="34" charset="0"/>
          <a:ea typeface="黑体" pitchFamily="49" charset="-122"/>
          <a:sym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sz="3200">
          <a:solidFill>
            <a:srgbClr val="6F8A1B"/>
          </a:solidFill>
          <a:latin typeface="Arial" pitchFamily="34" charset="0"/>
          <a:ea typeface="黑体" pitchFamily="49" charset="-122"/>
          <a:sym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sz="3200">
          <a:solidFill>
            <a:srgbClr val="6F8A1B"/>
          </a:solidFill>
          <a:latin typeface="Arial" pitchFamily="34" charset="0"/>
          <a:ea typeface="黑体" pitchFamily="49" charset="-122"/>
          <a:sym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sz="3200">
          <a:solidFill>
            <a:srgbClr val="6F8A1B"/>
          </a:solidFill>
          <a:latin typeface="Arial" pitchFamily="34" charset="0"/>
          <a:ea typeface="黑体" pitchFamily="49" charset="-122"/>
          <a:sym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sz="3200">
          <a:solidFill>
            <a:srgbClr val="6F8A1B"/>
          </a:solidFill>
          <a:latin typeface="Arial" pitchFamily="34" charset="0"/>
          <a:ea typeface="黑体" pitchFamily="49" charset="-122"/>
          <a:sym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sz="3200">
          <a:solidFill>
            <a:srgbClr val="6F8A1B"/>
          </a:solidFill>
          <a:latin typeface="Arial" pitchFamily="34" charset="0"/>
          <a:ea typeface="黑体" pitchFamily="49" charset="-122"/>
          <a:sym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Font typeface="Arial" pitchFamily="34" charset="0"/>
        <a:defRPr sz="3200">
          <a:solidFill>
            <a:srgbClr val="6F8A1B"/>
          </a:solidFill>
          <a:latin typeface="Arial" pitchFamily="34" charset="0"/>
          <a:ea typeface="黑体" pitchFamily="49" charset="-122"/>
          <a:sym typeface="Arial" pitchFamily="34" charset="0"/>
        </a:defRPr>
      </a:lvl9pPr>
    </p:titleStyle>
    <p:bodyStyle>
      <a:lvl1pPr marL="236855" indent="-236855" algn="l" rtl="0" fontAlgn="base">
        <a:spcBef>
          <a:spcPts val="0"/>
        </a:spcBef>
        <a:spcAft>
          <a:spcPct val="0"/>
        </a:spcAft>
        <a:buSzPct val="125000"/>
        <a:buChar char="•"/>
        <a:defRPr sz="2400" kern="1200">
          <a:solidFill>
            <a:schemeClr val="bg2"/>
          </a:solidFill>
          <a:latin typeface="Arial" pitchFamily="34" charset="0"/>
          <a:ea typeface="黑体" pitchFamily="49" charset="-122"/>
          <a:cs typeface="+mn-cs"/>
          <a:sym typeface="Arial" pitchFamily="34" charset="0"/>
        </a:defRPr>
      </a:lvl1pPr>
      <a:lvl2pPr marL="742950" indent="-285750" algn="l" rtl="0" eaLnBrk="0" fontAlgn="base" hangingPunct="0">
        <a:spcBef>
          <a:spcPts val="0"/>
        </a:spcBef>
        <a:spcAft>
          <a:spcPct val="0"/>
        </a:spcAft>
        <a:buSzPct val="125000"/>
        <a:buFont typeface="Arial" pitchFamily="34" charset="0"/>
        <a:buChar char="•"/>
        <a:defRPr sz="2000" kern="1200">
          <a:solidFill>
            <a:schemeClr val="bg2"/>
          </a:solidFill>
          <a:latin typeface="Arial" pitchFamily="34" charset="0"/>
          <a:ea typeface="黑体" pitchFamily="49" charset="-122"/>
          <a:cs typeface="+mn-cs"/>
          <a:sym typeface="Arial" pitchFamily="34" charset="0"/>
        </a:defRPr>
      </a:lvl2pPr>
      <a:lvl3pPr marL="1200150" indent="-285750" algn="l" rtl="0" eaLnBrk="0" fontAlgn="base" hangingPunct="0">
        <a:spcBef>
          <a:spcPts val="0"/>
        </a:spcBef>
        <a:spcAft>
          <a:spcPct val="0"/>
        </a:spcAft>
        <a:buSzPct val="125000"/>
        <a:buFont typeface="Arial" pitchFamily="34" charset="0"/>
        <a:buChar char="•"/>
        <a:defRPr kern="1200">
          <a:solidFill>
            <a:schemeClr val="bg2"/>
          </a:solidFill>
          <a:latin typeface="Arial" pitchFamily="34" charset="0"/>
          <a:ea typeface="黑体" pitchFamily="49" charset="-122"/>
          <a:cs typeface="+mn-cs"/>
          <a:sym typeface="Arial" pitchFamily="34" charset="0"/>
        </a:defRPr>
      </a:lvl3pPr>
      <a:lvl4pPr marL="1657350" indent="-285750" algn="l" rtl="0" eaLnBrk="0" fontAlgn="base" hangingPunct="0">
        <a:spcBef>
          <a:spcPts val="0"/>
        </a:spcBef>
        <a:spcAft>
          <a:spcPct val="0"/>
        </a:spcAft>
        <a:buSzPct val="125000"/>
        <a:buFont typeface="Arial" pitchFamily="34" charset="0"/>
        <a:buChar char="•"/>
        <a:defRPr kern="1200">
          <a:solidFill>
            <a:schemeClr val="bg2"/>
          </a:solidFill>
          <a:latin typeface="Arial" pitchFamily="34" charset="0"/>
          <a:ea typeface="黑体" pitchFamily="49" charset="-122"/>
          <a:cs typeface="+mn-cs"/>
          <a:sym typeface="Arial" pitchFamily="34" charset="0"/>
        </a:defRPr>
      </a:lvl4pPr>
      <a:lvl5pPr marL="2114550" indent="-285750" algn="l" rtl="0" eaLnBrk="0" fontAlgn="base" hangingPunct="0">
        <a:spcBef>
          <a:spcPts val="0"/>
        </a:spcBef>
        <a:spcAft>
          <a:spcPct val="0"/>
        </a:spcAft>
        <a:buSzPct val="125000"/>
        <a:buFont typeface="Arial" pitchFamily="34" charset="0"/>
        <a:buChar char="•"/>
        <a:defRPr kern="1200">
          <a:solidFill>
            <a:schemeClr val="bg2"/>
          </a:solidFill>
          <a:latin typeface="Arial" pitchFamily="34" charset="0"/>
          <a:ea typeface="黑体" pitchFamily="49" charset="-122"/>
          <a:cs typeface="+mn-cs"/>
          <a:sym typeface="Arial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79332" y="1273809"/>
            <a:ext cx="6451200" cy="590400"/>
          </a:xfrm>
        </p:spPr>
        <p:txBody>
          <a:bodyPr>
            <a:noAutofit/>
          </a:bodyPr>
          <a:lstStyle/>
          <a:p>
            <a:r>
              <a:rPr lang="zh-CN" altLang="en-US" sz="4000" b="1" dirty="0">
                <a:solidFill>
                  <a:schemeClr val="accent4"/>
                </a:solidFill>
              </a:rPr>
              <a:t>项目二 </a:t>
            </a:r>
            <a:r>
              <a:rPr lang="zh-CN" altLang="en-US" sz="4000" b="1" dirty="0" smtClean="0">
                <a:solidFill>
                  <a:schemeClr val="accent4"/>
                </a:solidFill>
              </a:rPr>
              <a:t>    蛋鸡</a:t>
            </a:r>
            <a:r>
              <a:rPr lang="zh-CN" altLang="en-US" sz="4000" b="1" dirty="0">
                <a:solidFill>
                  <a:schemeClr val="accent4"/>
                </a:solidFill>
              </a:rPr>
              <a:t>品种的选用</a:t>
            </a:r>
          </a:p>
        </p:txBody>
      </p:sp>
      <p:pic>
        <p:nvPicPr>
          <p:cNvPr id="5" name="Picture 6" descr="https://timgsa.baidu.com/timg?image&amp;quality=80&amp;size=b9999_10000&amp;sec=1489114299081&amp;di=6671078c84a9b9bd216ebd296676961a&amp;imgtype=0&amp;src=http%3A%2F%2Fwww.zte-ag.com%2FPublic%2Fuserfiles%2Fimages%2FDSC_4375.JPG"/>
          <p:cNvPicPr>
            <a:picLocks noChangeAspect="1" noChangeArrowheads="1"/>
          </p:cNvPicPr>
          <p:nvPr/>
        </p:nvPicPr>
        <p:blipFill>
          <a:blip r:embed="rId3"/>
          <a:srcRect l="24070" t="7674" b="18958"/>
          <a:stretch>
            <a:fillRect/>
          </a:stretch>
        </p:blipFill>
        <p:spPr bwMode="auto">
          <a:xfrm>
            <a:off x="1713827" y="3357349"/>
            <a:ext cx="4482263" cy="2869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https://timgsa.baidu.com/timg?image&amp;quality=80&amp;size=b9999_10000&amp;sec=1489114935633&amp;di=8394e2736fc145cd22204cb7586dd9d4&amp;imgtype=0&amp;src=http%3A%2F%2Fimg25.hc360.cn%2F25%2Fsmbuspic%2F169%2F537%2Fb%2F25-1695377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24112" y="3400567"/>
            <a:ext cx="3802276" cy="2851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8877" y="489225"/>
            <a:ext cx="10354774" cy="610264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9921" y="873571"/>
            <a:ext cx="10351428" cy="547263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b="1" dirty="0" smtClean="0">
                <a:solidFill>
                  <a:schemeClr val="accent4"/>
                </a:solidFill>
              </a:rPr>
              <a:t>一、现代</a:t>
            </a:r>
            <a:r>
              <a:rPr lang="zh-CN" altLang="en-US" b="1" dirty="0">
                <a:solidFill>
                  <a:schemeClr val="accent4"/>
                </a:solidFill>
              </a:rPr>
              <a:t>蛋鸡品种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1319" y="1733266"/>
            <a:ext cx="11068335" cy="439289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现代蛋鸡品种不是原来意义上的品种而是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配套品系</a:t>
            </a:r>
            <a:r>
              <a:rPr lang="zh-CN" altLang="en-US" sz="3200" b="1" dirty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。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配套系指的是在标准品种或地方品种的基础上，采用一定的育种方法育成的一个群体，是对标准品种最为优化的利用和发展</a:t>
            </a:r>
            <a:r>
              <a:rPr lang="zh-CN" altLang="en-US" sz="3200" b="1" dirty="0" smtClean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3200" b="1" dirty="0" smtClean="0">
              <a:solidFill>
                <a:schemeClr val="accent4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配套</a:t>
            </a:r>
            <a:r>
              <a:rPr lang="zh-CN" altLang="en-US" sz="3200" b="1" dirty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系一般都具有突出的生产性能，特有的名称。一般用育种公司的专有商标来命名，如罗曼褐壳蛋鸡、海兰</a:t>
            </a:r>
            <a:r>
              <a:rPr lang="zh-CN" altLang="en-US" sz="3200" b="1" dirty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  <a:sym typeface="+mn-ea"/>
              </a:rPr>
              <a:t>褐壳</a:t>
            </a:r>
            <a:r>
              <a:rPr lang="zh-CN" altLang="en-US" sz="3200" b="1" dirty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蛋鸡、星杂288， 579</a:t>
            </a:r>
            <a:r>
              <a:rPr lang="zh-CN" altLang="en-US" sz="3200" b="1" dirty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  <a:sym typeface="+mn-ea"/>
              </a:rPr>
              <a:t>褐壳</a:t>
            </a:r>
            <a:r>
              <a:rPr lang="zh-CN" altLang="en-US" sz="3200" b="1" dirty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蛋鸡等。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b="1" dirty="0" smtClean="0">
                <a:solidFill>
                  <a:schemeClr val="accent4"/>
                </a:solidFill>
              </a:rPr>
              <a:t>二、</a:t>
            </a:r>
            <a:r>
              <a:rPr lang="zh-CN" altLang="en-US" b="1" dirty="0">
                <a:solidFill>
                  <a:schemeClr val="accent4"/>
                </a:solidFill>
              </a:rPr>
              <a:t>分类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1978" y="1770794"/>
            <a:ext cx="800219" cy="420692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accent4"/>
                </a:solidFill>
              </a:rPr>
              <a:t>蛋  鸡  配  套  系</a:t>
            </a:r>
            <a:endParaRPr lang="zh-CN" altLang="en-US" sz="4000" b="1" dirty="0">
              <a:solidFill>
                <a:schemeClr val="accent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9255" y="2787293"/>
            <a:ext cx="1826141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chemeClr val="accent4"/>
                </a:solidFill>
              </a:rPr>
              <a:t>白壳蛋系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03757" y="3879289"/>
            <a:ext cx="1826141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chemeClr val="accent4"/>
                </a:solidFill>
              </a:rPr>
              <a:t>粉壳蛋系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68591" y="1819002"/>
            <a:ext cx="1826141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chemeClr val="accent4"/>
                </a:solidFill>
              </a:rPr>
              <a:t>褐壳蛋系</a:t>
            </a:r>
            <a:endParaRPr lang="zh-CN" altLang="en-US" sz="3200" b="1" dirty="0">
              <a:solidFill>
                <a:schemeClr val="accent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82760" y="4894474"/>
            <a:ext cx="1826141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chemeClr val="accent4"/>
                </a:solidFill>
              </a:rPr>
              <a:t>绿壳蛋系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71627" y="1857584"/>
            <a:ext cx="3303368" cy="523220"/>
          </a:xfrm>
          <a:prstGeom prst="rect">
            <a:avLst/>
          </a:prstGeom>
          <a:solidFill>
            <a:srgbClr val="FFE285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accent4"/>
                </a:solidFill>
                <a:latin typeface="华文新魏" pitchFamily="2" charset="-122"/>
                <a:ea typeface="华文新魏" pitchFamily="2" charset="-122"/>
              </a:rPr>
              <a:t>罗曼褐、海兰褐等</a:t>
            </a:r>
            <a:endParaRPr lang="zh-CN" altLang="en-US" sz="2800" b="1" dirty="0">
              <a:solidFill>
                <a:schemeClr val="accent4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6115" y="2900062"/>
            <a:ext cx="3308879" cy="523220"/>
          </a:xfrm>
          <a:prstGeom prst="rect">
            <a:avLst/>
          </a:prstGeom>
          <a:solidFill>
            <a:srgbClr val="FFE285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accent4"/>
                </a:solidFill>
                <a:latin typeface="华文新魏" pitchFamily="2" charset="-122"/>
                <a:ea typeface="华文新魏" pitchFamily="2" charset="-122"/>
              </a:rPr>
              <a:t>海兰白、罗曼白等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91046" y="3968260"/>
            <a:ext cx="3313728" cy="523220"/>
          </a:xfrm>
          <a:prstGeom prst="rect">
            <a:avLst/>
          </a:prstGeom>
          <a:solidFill>
            <a:srgbClr val="FFE285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chemeClr val="accent4"/>
                </a:solidFill>
                <a:latin typeface="华文新魏" pitchFamily="2" charset="-122"/>
                <a:ea typeface="华文新魏" pitchFamily="2" charset="-122"/>
              </a:rPr>
              <a:t>罗曼粉、京白</a:t>
            </a:r>
            <a:r>
              <a:rPr lang="en-US" altLang="zh-CN" sz="2800" b="1" dirty="0" smtClean="0">
                <a:solidFill>
                  <a:schemeClr val="accent4"/>
                </a:solidFill>
                <a:latin typeface="华文新魏" pitchFamily="2" charset="-122"/>
                <a:ea typeface="华文新魏" pitchFamily="2" charset="-122"/>
              </a:rPr>
              <a:t>939</a:t>
            </a:r>
            <a:r>
              <a:rPr lang="zh-CN" altLang="en-US" sz="2800" b="1" dirty="0" smtClean="0">
                <a:solidFill>
                  <a:schemeClr val="accent4"/>
                </a:solidFill>
                <a:latin typeface="华文新魏" pitchFamily="2" charset="-122"/>
                <a:ea typeface="华文新魏" pitchFamily="2" charset="-122"/>
              </a:rPr>
              <a:t>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28314" y="4951164"/>
            <a:ext cx="3287624" cy="523220"/>
          </a:xfrm>
          <a:prstGeom prst="rect">
            <a:avLst/>
          </a:prstGeom>
          <a:solidFill>
            <a:srgbClr val="FFE285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accent4"/>
                </a:solidFill>
                <a:latin typeface="华文新魏" pitchFamily="2" charset="-122"/>
                <a:ea typeface="华文新魏" pitchFamily="2" charset="-122"/>
              </a:rPr>
              <a:t>卢氏鸡、东乡鸡等</a:t>
            </a:r>
          </a:p>
        </p:txBody>
      </p:sp>
      <p:sp>
        <p:nvSpPr>
          <p:cNvPr id="15" name="左大括号 14"/>
          <p:cNvSpPr/>
          <p:nvPr/>
        </p:nvSpPr>
        <p:spPr bwMode="auto">
          <a:xfrm>
            <a:off x="1337481" y="1787857"/>
            <a:ext cx="736979" cy="3807725"/>
          </a:xfrm>
          <a:prstGeom prst="leftBrac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黑体" pitchFamily="49" charset="-122"/>
            </a:endParaRPr>
          </a:p>
        </p:txBody>
      </p:sp>
      <p:cxnSp>
        <p:nvCxnSpPr>
          <p:cNvPr id="17" name="直接箭头连接符 16"/>
          <p:cNvCxnSpPr/>
          <p:nvPr/>
        </p:nvCxnSpPr>
        <p:spPr bwMode="auto">
          <a:xfrm>
            <a:off x="4080671" y="2129051"/>
            <a:ext cx="696036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/>
          </a:ln>
        </p:spPr>
      </p:cxnSp>
      <p:cxnSp>
        <p:nvCxnSpPr>
          <p:cNvPr id="18" name="直接箭头连接符 17"/>
          <p:cNvCxnSpPr/>
          <p:nvPr/>
        </p:nvCxnSpPr>
        <p:spPr bwMode="auto">
          <a:xfrm>
            <a:off x="4082946" y="3113964"/>
            <a:ext cx="696036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/>
          </a:ln>
        </p:spPr>
      </p:cxnSp>
      <p:cxnSp>
        <p:nvCxnSpPr>
          <p:cNvPr id="19" name="直接箭头连接符 18"/>
          <p:cNvCxnSpPr/>
          <p:nvPr/>
        </p:nvCxnSpPr>
        <p:spPr bwMode="auto">
          <a:xfrm>
            <a:off x="4098868" y="4249003"/>
            <a:ext cx="696036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/>
          </a:ln>
        </p:spPr>
      </p:cxnSp>
      <p:cxnSp>
        <p:nvCxnSpPr>
          <p:cNvPr id="20" name="直接箭头连接符 19"/>
          <p:cNvCxnSpPr/>
          <p:nvPr/>
        </p:nvCxnSpPr>
        <p:spPr bwMode="auto">
          <a:xfrm>
            <a:off x="4114791" y="5206621"/>
            <a:ext cx="696036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/>
          </a:ln>
        </p:spPr>
      </p:cxnSp>
      <p:pic>
        <p:nvPicPr>
          <p:cNvPr id="10242" name="Picture 2" descr="https://timgsa.baidu.com/timg?image&amp;quality=80&amp;size=b9999_10000&amp;sec=1489114654507&amp;di=448852535d818ab997295d581b403dde&amp;imgtype=0&amp;src=http%3A%2F%2Fwww.sczyg.cn%2Fupload%2Fimage%2F20160111%2F20160111114539_97802.jpg"/>
          <p:cNvPicPr>
            <a:picLocks noChangeAspect="1" noChangeArrowheads="1"/>
          </p:cNvPicPr>
          <p:nvPr/>
        </p:nvPicPr>
        <p:blipFill>
          <a:blip r:embed="rId2"/>
          <a:srcRect r="7819"/>
          <a:stretch>
            <a:fillRect/>
          </a:stretch>
        </p:blipFill>
        <p:spPr bwMode="auto">
          <a:xfrm>
            <a:off x="8357880" y="4679431"/>
            <a:ext cx="2710454" cy="1653132"/>
          </a:xfrm>
          <a:prstGeom prst="rect">
            <a:avLst/>
          </a:prstGeom>
          <a:noFill/>
        </p:spPr>
      </p:pic>
      <p:pic>
        <p:nvPicPr>
          <p:cNvPr id="10244" name="Picture 4" descr="https://timgsa.baidu.com/timg?image&amp;quality=80&amp;size=b9999_10000&amp;sec=1489114221789&amp;di=afbd557b8c831a6ca0cf36ed33c1d17f&amp;imgtype=0&amp;src=http%3A%2F%2Fimg1.mydrivers.com%2Fimg%2F20150423%2Fb49239eb9c8e485bb9467ba96b9a8815.jpg"/>
          <p:cNvPicPr>
            <a:picLocks noChangeAspect="1" noChangeArrowheads="1"/>
          </p:cNvPicPr>
          <p:nvPr/>
        </p:nvPicPr>
        <p:blipFill>
          <a:blip r:embed="rId3"/>
          <a:srcRect l="49815"/>
          <a:stretch>
            <a:fillRect/>
          </a:stretch>
        </p:blipFill>
        <p:spPr bwMode="auto">
          <a:xfrm>
            <a:off x="8393372" y="388965"/>
            <a:ext cx="2415654" cy="2406753"/>
          </a:xfrm>
          <a:prstGeom prst="rect">
            <a:avLst/>
          </a:prstGeom>
          <a:noFill/>
        </p:spPr>
      </p:pic>
      <p:pic>
        <p:nvPicPr>
          <p:cNvPr id="10246" name="Picture 6" descr="https://timgsa.baidu.com/timg?image&amp;quality=80&amp;size=b9999_10000&amp;sec=1489114299081&amp;di=6671078c84a9b9bd216ebd296676961a&amp;imgtype=0&amp;src=http%3A%2F%2Fwww.zte-ag.com%2FPublic%2Fuserfiles%2Fimages%2FDSC_4375.JPG"/>
          <p:cNvPicPr>
            <a:picLocks noChangeAspect="1" noChangeArrowheads="1"/>
          </p:cNvPicPr>
          <p:nvPr/>
        </p:nvPicPr>
        <p:blipFill>
          <a:blip r:embed="rId4"/>
          <a:srcRect l="24070" t="7674" r="2861" b="18958"/>
          <a:stretch>
            <a:fillRect/>
          </a:stretch>
        </p:blipFill>
        <p:spPr bwMode="auto">
          <a:xfrm>
            <a:off x="8373928" y="2852386"/>
            <a:ext cx="2667111" cy="17742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14651"/>
            <a:ext cx="10515600" cy="49115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目前，美国、德国、加拿大、日本等国家以白壳蛋鸡为主，而意大利、法国、英国等国以褐壳蛋鸡为多，比利时、荷兰等国两者数量基本持平。在我国，江南各省偏爱褐壳蛋，而北方对白壳蛋就不太挑剔，但也有喜爱褐壳蛋的趋势。 </a:t>
            </a:r>
            <a:endParaRPr lang="zh-CN" altLang="en-US" sz="32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46737" y="353951"/>
            <a:ext cx="7652657" cy="931408"/>
          </a:xfrm>
        </p:spPr>
        <p:txBody>
          <a:bodyPr/>
          <a:lstStyle/>
          <a:p>
            <a:r>
              <a:rPr lang="zh-CN" altLang="en-US" b="1" dirty="0">
                <a:solidFill>
                  <a:schemeClr val="accent4"/>
                </a:solidFill>
              </a:rPr>
              <a:t>（一）白壳蛋鸡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4749" y="2179936"/>
            <a:ext cx="10515600" cy="324059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优点：体型小，耗料少，开</a:t>
            </a:r>
            <a:r>
              <a:rPr lang="zh-CN" altLang="en-US" sz="28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产早，产蛋量高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；</a:t>
            </a:r>
            <a:endParaRPr lang="zh-CN" altLang="en-US" sz="28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缺点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：与褐壳蛋鸡相比，蛋重略小，抗应激性较差。啄</a:t>
            </a:r>
            <a:r>
              <a:rPr lang="zh-CN" altLang="en-US" sz="28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癖多，特别是开产初期啄肛造成的伤亡率较高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代表品种：</a:t>
            </a: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北京白鸡，星杂</a:t>
            </a:r>
            <a:r>
              <a:rPr lang="en-US" altLang="zh-CN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288</a:t>
            </a: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、巴布考克</a:t>
            </a:r>
            <a:r>
              <a:rPr lang="en-US" altLang="zh-CN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B-300</a:t>
            </a: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、海兰</a:t>
            </a:r>
            <a:r>
              <a:rPr lang="en-US" altLang="zh-CN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W-36</a:t>
            </a:r>
            <a:r>
              <a:rPr lang="zh-CN" altLang="en-US" sz="28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罗曼白、尼克白等。</a:t>
            </a:r>
            <a:endParaRPr lang="zh-CN" altLang="en-US" sz="2800" b="1" dirty="0">
              <a:solidFill>
                <a:srgbClr val="0000CC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9218" name="Picture 2" descr="https://timgsa.baidu.com/timg?image&amp;quality=80&amp;size=b9999_10000&amp;sec=1489114221789&amp;di=afbd557b8c831a6ca0cf36ed33c1d17f&amp;imgtype=0&amp;src=http%3A%2F%2Fimg1.mydrivers.com%2Fimg%2F20150423%2Fb49239eb9c8e485bb9467ba96b9a88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5246" y="4755758"/>
            <a:ext cx="4204483" cy="2102242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731542" y="1354450"/>
            <a:ext cx="10483960" cy="715581"/>
          </a:xfrm>
          <a:prstGeom prst="rect">
            <a:avLst/>
          </a:prstGeom>
          <a:solidFill>
            <a:srgbClr val="FFFF66"/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主要是以白来航品种为基础育成的，是蛋鸡的典型代表。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http://www.xumu001.cn/uploads/201210/1349769506BzbXYTL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3940" y="1335550"/>
            <a:ext cx="5819775" cy="3990975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545910" y="1929824"/>
            <a:ext cx="4217157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</a:pPr>
            <a:r>
              <a:rPr lang="zh-CN" altLang="en-US" sz="3200" b="1" dirty="0" smtClean="0">
                <a:solidFill>
                  <a:srgbClr val="0000CC"/>
                </a:solidFill>
                <a:latin typeface="+mn-ea"/>
              </a:rPr>
              <a:t>白来航鸡</a:t>
            </a:r>
          </a:p>
          <a:p>
            <a:pPr>
              <a:lnSpc>
                <a:spcPts val="4200"/>
              </a:lnSpc>
            </a:pPr>
            <a:r>
              <a:rPr lang="zh-CN" altLang="en-US" sz="32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原产于意大利，</a:t>
            </a:r>
            <a:r>
              <a:rPr kumimoji="1"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轻型白壳蛋鸡，</a:t>
            </a:r>
            <a:r>
              <a:rPr kumimoji="1" lang="zh-CN" altLang="en-US" sz="32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世界上最优秀的蛋用品种，生产中广泛使用。</a:t>
            </a:r>
            <a:endParaRPr kumimoji="1" lang="zh-CN" altLang="en-US" sz="32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4967" y="1187355"/>
            <a:ext cx="11068334" cy="532262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京白</a:t>
            </a:r>
            <a:r>
              <a:rPr lang="en-US" altLang="zh-CN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938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是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北京市种禽公司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的科技人员为实现白壳蛋鸡羽速自别雌雄，在原有京白</a:t>
            </a:r>
            <a:r>
              <a:rPr lang="en-US" altLang="zh-CN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823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和</a:t>
            </a:r>
            <a:r>
              <a:rPr lang="en-US" altLang="zh-CN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904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配套纯系的基础上，进行快羽和慢羽的选育。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星杂</a:t>
            </a:r>
            <a:r>
              <a:rPr lang="en-US" altLang="zh-CN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288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由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加拿大雪佛公司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育成的。目前为四系配套。该品种过去是誉满全球的白壳蛋鸡，世界上有</a:t>
            </a:r>
            <a:r>
              <a:rPr lang="en-US" altLang="zh-CN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90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多个国家和地区饲养。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海赛克斯白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荷兰优里布里德公司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育成的四系配套杂交鸡。以产蛋强度高、蛋重大而著称。</a:t>
            </a: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0376" y="1037229"/>
            <a:ext cx="11204812" cy="552734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30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巴布可克</a:t>
            </a:r>
            <a:r>
              <a:rPr lang="en-US" altLang="zh-CN" sz="30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B-300</a:t>
            </a:r>
          </a:p>
          <a:p>
            <a:r>
              <a:rPr lang="zh-CN" altLang="en-US" sz="3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美国巴布可克公司</a:t>
            </a:r>
            <a:r>
              <a:rPr lang="zh-CN" altLang="en-US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育成的四系配套杂交鸡。分布范围仅次于星杂</a:t>
            </a:r>
            <a:r>
              <a:rPr lang="en-US" altLang="zh-CN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288</a:t>
            </a:r>
            <a:r>
              <a:rPr lang="zh-CN" altLang="en-US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。巴布可克公司已被法国依莎公司兼并，该鸡现称</a:t>
            </a:r>
            <a:r>
              <a:rPr lang="en-US" altLang="zh-CN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"</a:t>
            </a:r>
            <a:r>
              <a:rPr lang="zh-CN" altLang="en-US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依莎巴布可克</a:t>
            </a:r>
            <a:r>
              <a:rPr lang="en-US" altLang="zh-CN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B-300"</a:t>
            </a:r>
            <a:r>
              <a:rPr lang="zh-CN" altLang="en-US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。该鸡的特点是产蛋量高，蛋重适中，饲料报酬高。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30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罗曼白</a:t>
            </a:r>
          </a:p>
          <a:p>
            <a:r>
              <a:rPr lang="zh-CN" altLang="en-US" sz="3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德国罗曼公司</a:t>
            </a:r>
            <a:r>
              <a:rPr lang="zh-CN" altLang="en-US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育成的两系配套杂交鸡，即精选罗曼</a:t>
            </a:r>
            <a:r>
              <a:rPr lang="en-US" altLang="zh-CN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SLS</a:t>
            </a:r>
            <a:r>
              <a:rPr lang="zh-CN" altLang="en-US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。由于其产蛋量高，蛋重大，引起了人们的青睐。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30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海兰</a:t>
            </a:r>
            <a:r>
              <a:rPr lang="en-US" altLang="zh-CN" sz="30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W-36</a:t>
            </a:r>
          </a:p>
          <a:p>
            <a:pPr>
              <a:buNone/>
            </a:pPr>
            <a:r>
              <a:rPr lang="zh-CN" altLang="en-US" sz="3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美国海兰国际公司</a:t>
            </a:r>
            <a:r>
              <a:rPr lang="zh-CN" altLang="en-US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育成的配套杂交鸡。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30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迪卡白</a:t>
            </a:r>
          </a:p>
          <a:p>
            <a:r>
              <a:rPr lang="zh-CN" altLang="en-US" sz="3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美国迪卡布公司</a:t>
            </a:r>
            <a:r>
              <a:rPr lang="zh-CN" altLang="en-US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育成的配套杂交鸡。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s0.bdstatic.com/70cFuHSh_Q1YnxGkpoWK1HF6hhy/it/u=1104330050,1970568824&amp;fm=26&amp;gp=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06" y="646580"/>
            <a:ext cx="3384127" cy="438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854586" y="4970786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+mn-ea"/>
              </a:rPr>
              <a:t>海赛克斯白</a:t>
            </a:r>
          </a:p>
        </p:txBody>
      </p:sp>
      <p:pic>
        <p:nvPicPr>
          <p:cNvPr id="1028" name="Picture 4" descr="https://timgsa.baidu.com/timg?image&amp;quality=80&amp;size=b9999_10000&amp;sec=1553792032891&amp;di=d2ded5c41e59435e8375e0f50e0fca78&amp;imgtype=0&amp;src=http%3A%2F%2Fa2.att.hudong.com%2F78%2F68%2F0120000019480413632468087168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398" y="788992"/>
            <a:ext cx="3811307" cy="366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5449547" y="4979823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+mn-ea"/>
              </a:rPr>
              <a:t>罗曼白</a:t>
            </a:r>
          </a:p>
        </p:txBody>
      </p:sp>
      <p:pic>
        <p:nvPicPr>
          <p:cNvPr id="1030" name="Picture 6" descr="https://timgsa.baidu.com/timg?image&amp;quality=80&amp;size=b9999_10000&amp;sec=1553792149581&amp;di=b386c098def07388a8d73f534aa89767&amp;imgtype=0&amp;src=http%3A%2F%2Fs2.sinaimg.cn%2Fmiddle%2F6159df3bt81086d726631%266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975" y="690128"/>
            <a:ext cx="3623049" cy="428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8941591" y="4970787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+mn-ea"/>
              </a:rPr>
              <a:t>海兰</a:t>
            </a:r>
            <a:r>
              <a:rPr lang="en-US" altLang="zh-CN" sz="2400" dirty="0">
                <a:solidFill>
                  <a:srgbClr val="000000"/>
                </a:solidFill>
                <a:latin typeface="+mn-ea"/>
              </a:rPr>
              <a:t>W-36</a:t>
            </a:r>
          </a:p>
        </p:txBody>
      </p:sp>
    </p:spTree>
    <p:extLst>
      <p:ext uri="{BB962C8B-B14F-4D97-AF65-F5344CB8AC3E}">
        <p14:creationId xmlns:p14="http://schemas.microsoft.com/office/powerpoint/2010/main" val="2834850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7672" y="532262"/>
            <a:ext cx="11109278" cy="608007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在李时珍的</a:t>
            </a:r>
            <a:r>
              <a:rPr lang="en-US" altLang="zh-CN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本草纲目</a:t>
            </a:r>
            <a:r>
              <a:rPr lang="en-US" altLang="zh-CN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第</a:t>
            </a:r>
            <a:r>
              <a:rPr lang="en-US" altLang="zh-CN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46</a:t>
            </a: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卷中，对乌鸡的药用价值进行过介绍。明清以后，乌鸡一直是供奉宫廷专用，民间少有。</a:t>
            </a:r>
            <a:endParaRPr lang="en-US" altLang="zh-CN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在药用和食疗作用方面，乌鸡的作用更是普通鸡所不能比的，其含有极高的滋补、药用价值的黑色素，具有滋阴、补肾、添精、抗癌等独特功效，是传统的名贵中药材，备受历代医学专家所重视，自古被誉为“滋补胜甲鱼，养伤赛白鸽，美容如珍珠”，被人们称为“名贵食疗珍禽”。</a:t>
            </a:r>
            <a:endParaRPr lang="en-US" altLang="zh-CN" b="1" dirty="0" smtClean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畜牧专家介绍说，乌鸡对微量元素、维生素、矿物质有极强的富集性，它大量吸收这些营养物质并转化到蛋中，蛋内的主要营养成分硒、锌、碘比普通鸡蛋高</a:t>
            </a:r>
            <a:r>
              <a:rPr lang="en-US" altLang="zh-CN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3-6</a:t>
            </a: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倍，胆固醇含量低</a:t>
            </a:r>
            <a:r>
              <a:rPr lang="en-US" altLang="zh-CN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20%</a:t>
            </a: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，蛋白质含量高</a:t>
            </a:r>
            <a:r>
              <a:rPr lang="en-US" altLang="zh-CN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12.7%</a:t>
            </a: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，同时还富含卵磷脂、脑磷脂、神经磷脂、高密度脂蛋白、维生素</a:t>
            </a:r>
            <a:r>
              <a:rPr lang="en-US" altLang="zh-CN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A</a:t>
            </a: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B</a:t>
            </a: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C</a:t>
            </a: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、</a:t>
            </a:r>
            <a:r>
              <a:rPr lang="en-US" altLang="zh-CN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E</a:t>
            </a: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以及微量元素，其中维生素</a:t>
            </a:r>
            <a:r>
              <a:rPr lang="en-US" altLang="zh-CN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E</a:t>
            </a: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的含量比普通鸡蛋高</a:t>
            </a:r>
            <a:r>
              <a:rPr lang="en-US" altLang="zh-CN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2-3</a:t>
            </a:r>
            <a:r>
              <a:rPr lang="zh-CN" altLang="en-US" b="1" dirty="0" smtClean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倍，并富含人体所必要的多种氨基酸，尤其是赖氨酸、谷氨酸、天冬氨酸含量特别高。</a:t>
            </a:r>
            <a:endParaRPr lang="zh-CN" altLang="en-US" b="1" dirty="0">
              <a:solidFill>
                <a:srgbClr val="00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62" y="684592"/>
            <a:ext cx="9577388" cy="559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timgsa.baidu.com/timg?image&amp;quality=80&amp;size=b9999_10000&amp;sec=1488934932571&amp;di=0a3d9df2482c59b4e76debf5748387cc&amp;imgtype=0&amp;src=http%3A%2F%2Fcourse.cau-edu.net.cn%2Fcourse%2FZ0381%2Fch03%2Fse01%2Fslide%2Fimages%2F27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3988" y="1637091"/>
            <a:ext cx="4511960" cy="4183820"/>
          </a:xfrm>
          <a:prstGeom prst="rect">
            <a:avLst/>
          </a:prstGeom>
          <a:noFill/>
        </p:spPr>
      </p:pic>
      <p:pic>
        <p:nvPicPr>
          <p:cNvPr id="7170" name="Picture 2" descr="https://timgsa.baidu.com/timg?image&amp;quality=80&amp;size=b9999_10000&amp;sec=1489115526446&amp;di=4a93cdf82f4617a7c9be92fb138d496c&amp;imgtype=0&amp;src=http%3A%2F%2Fpic.trustexporter.com%2Fupload4%2F2015-08-31%2F3054521550593078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1570" y="1289713"/>
            <a:ext cx="3581400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accent4"/>
                </a:solidFill>
              </a:rPr>
              <a:t>罗曼白壳蛋鸡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l="2639" t="1790"/>
          <a:stretch>
            <a:fillRect/>
          </a:stretch>
        </p:blipFill>
        <p:spPr>
          <a:xfrm>
            <a:off x="1173708" y="1501254"/>
            <a:ext cx="3253884" cy="31508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b="3024"/>
          <a:stretch>
            <a:fillRect/>
          </a:stretch>
        </p:blipFill>
        <p:spPr>
          <a:xfrm>
            <a:off x="4657052" y="1301655"/>
            <a:ext cx="2726387" cy="330961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64979" y="4764275"/>
            <a:ext cx="1070517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罗曼白系德国罗曼公司育成的两系配套杂交鸡。</a:t>
            </a:r>
            <a:endParaRPr lang="en-US" altLang="zh-CN" sz="24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目前，分布在全国</a:t>
            </a:r>
            <a:r>
              <a:rPr lang="en-US" altLang="zh-CN" sz="24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20</a:t>
            </a:r>
            <a:r>
              <a:rPr lang="zh-CN" altLang="en-US" sz="24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多个省区，是蛋鸡中覆盖率较高的品种，具有适应性强、</a:t>
            </a:r>
            <a:endParaRPr lang="en-US" altLang="zh-CN" sz="24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耗料少、产蛋多和成活率高的优良特点。</a:t>
            </a:r>
            <a:endParaRPr lang="zh-CN" altLang="en-US" sz="24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accent4"/>
                </a:solidFill>
              </a:rPr>
              <a:t>（二）褐壳蛋鸡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97257" y="2453821"/>
            <a:ext cx="10515600" cy="33328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由肉蛋兼用鸡型发展到蛋用型。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优点：体型适中，性情温顺，蛋</a:t>
            </a:r>
            <a:r>
              <a:rPr lang="zh-CN" altLang="en-US" sz="28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重大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、蛋壳厚，抗应激性较强。</a:t>
            </a:r>
            <a:endParaRPr lang="zh-CN" altLang="en-US" sz="28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缺点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：与白壳蛋鸡相比，耗料略高，且蛋中肉斑，血斑率高。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代表品种：伊莎褐、罗曼褐、海赛克斯褐、海兰褐、尼克红等。</a:t>
            </a:r>
            <a:endParaRPr lang="zh-CN" altLang="en-US" sz="28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5122" name="Picture 2" descr="https://timgsa.baidu.com/timg?image&amp;quality=80&amp;size=b9999_10000&amp;sec=1489114528112&amp;di=fd15a0f594f779481fa72e341b9f83c7&amp;imgtype=0&amp;src=http%3A%2F%2Fls.csc86.com%2Fuploadfile%2F2014%2F0616%2F201406160151582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977" y="614152"/>
            <a:ext cx="4003343" cy="2402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023" y="1091821"/>
            <a:ext cx="11245755" cy="503434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依莎褐</a:t>
            </a:r>
            <a:r>
              <a:rPr lang="zh-CN" altLang="en-US" sz="26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 </a:t>
            </a:r>
            <a:r>
              <a:rPr lang="zh-CN" altLang="en-US" dirty="0" smtClean="0"/>
              <a:t/>
            </a:r>
            <a:br>
              <a:rPr lang="zh-CN" altLang="en-US" dirty="0" smtClean="0"/>
            </a:br>
            <a:r>
              <a:rPr lang="zh-CN" altLang="en-US" dirty="0" smtClean="0"/>
              <a:t>　　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法国依莎公司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育成的四系配套杂交鸡。是目前国际上最优秀的高产褐壳蛋鸡之一。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海塞克斯褐</a:t>
            </a:r>
            <a:r>
              <a:rPr lang="zh-CN" altLang="en-US" dirty="0" smtClean="0"/>
              <a:t/>
            </a:r>
            <a:br>
              <a:rPr lang="zh-CN" altLang="en-US" dirty="0" smtClean="0"/>
            </a:br>
            <a:r>
              <a:rPr lang="zh-CN" altLang="en-US" dirty="0" smtClean="0"/>
              <a:t>　　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荷兰尤利布里德公司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育成的四系配套杂交鸡。该鸡在世界分布也较广，是目前国际上产蛋性能最好的褐壳蛋鸡之一。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罗曼褐</a:t>
            </a:r>
            <a:r>
              <a:rPr lang="zh-CN" altLang="en-US" dirty="0" smtClean="0"/>
              <a:t/>
            </a:r>
            <a:br>
              <a:rPr lang="zh-CN" altLang="en-US" dirty="0" smtClean="0"/>
            </a:br>
            <a:r>
              <a:rPr lang="zh-CN" altLang="en-US" dirty="0" smtClean="0"/>
              <a:t>　　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德国罗曼公司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育成的四系配套、产褐壳蛋的高产蛋鸡。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迪卡褐</a:t>
            </a:r>
            <a:r>
              <a:rPr lang="zh-CN" altLang="en-US" dirty="0" smtClean="0"/>
              <a:t/>
            </a:r>
            <a:br>
              <a:rPr lang="zh-CN" altLang="en-US" dirty="0" smtClean="0"/>
            </a:br>
            <a:r>
              <a:rPr lang="zh-CN" altLang="en-US" dirty="0" smtClean="0"/>
              <a:t>　   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美国迪卡布公司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育成的四系配套杂交鸡。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黄金褐</a:t>
            </a:r>
            <a:r>
              <a:rPr lang="zh-CN" altLang="en-US" dirty="0" smtClean="0"/>
              <a:t/>
            </a:r>
            <a:br>
              <a:rPr lang="zh-CN" altLang="en-US" dirty="0" smtClean="0"/>
            </a:br>
            <a:r>
              <a:rPr lang="zh-CN" altLang="en-US" dirty="0" smtClean="0"/>
              <a:t>　　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美国迪卡布公司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培育的配套系蛋鸡，其特点是体型较小，外貌与迪卡褐无多大区别。</a:t>
            </a:r>
            <a:endParaRPr lang="zh-CN" altLang="en-US" sz="28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6728" y="1091821"/>
            <a:ext cx="11313994" cy="540451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罗斯褐</a:t>
            </a:r>
            <a:r>
              <a:rPr lang="zh-CN" altLang="en-US" dirty="0" smtClean="0"/>
              <a:t/>
            </a:r>
            <a:br>
              <a:rPr lang="zh-CN" altLang="en-US" dirty="0" smtClean="0"/>
            </a:br>
            <a:r>
              <a:rPr lang="zh-CN" altLang="en-US" dirty="0" smtClean="0"/>
              <a:t>　　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英国罗斯公司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育成的四系配套杂交鸡。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农大褐</a:t>
            </a:r>
            <a:r>
              <a:rPr lang="zh-CN" altLang="en-US" dirty="0" smtClean="0"/>
              <a:t/>
            </a:r>
            <a:br>
              <a:rPr lang="zh-CN" altLang="en-US" dirty="0" smtClean="0"/>
            </a:br>
            <a:r>
              <a:rPr lang="zh-CN" altLang="en-US" dirty="0" smtClean="0"/>
              <a:t>　　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北京农业大学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以引进的素材为基础，利用合成系育种法育成的四系配套杂交鸡。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海兰褐</a:t>
            </a:r>
            <a:r>
              <a:rPr lang="zh-CN" altLang="en-US" dirty="0" smtClean="0"/>
              <a:t/>
            </a:r>
            <a:br>
              <a:rPr lang="zh-CN" altLang="en-US" dirty="0" smtClean="0"/>
            </a:br>
            <a:r>
              <a:rPr lang="zh-CN" altLang="en-US" dirty="0" smtClean="0"/>
              <a:t>　　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美国海兰国际公司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育成的四系配套杂交鸡。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星杂</a:t>
            </a:r>
            <a:r>
              <a:rPr lang="en-US" altLang="zh-CN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566</a:t>
            </a:r>
            <a:r>
              <a:rPr lang="zh-CN" altLang="en-US" dirty="0" smtClean="0"/>
              <a:t/>
            </a:r>
            <a:br>
              <a:rPr lang="zh-CN" altLang="en-US" dirty="0" smtClean="0"/>
            </a:br>
            <a:r>
              <a:rPr lang="zh-CN" altLang="en-US" dirty="0" smtClean="0"/>
              <a:t>　　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加拿大雪佛公司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培育的四系配套杂交鸡。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en-US" altLang="zh-CN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B-6</a:t>
            </a: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鸡</a:t>
            </a:r>
            <a:r>
              <a:rPr lang="zh-CN" altLang="en-US" dirty="0" smtClean="0"/>
              <a:t/>
            </a:r>
            <a:br>
              <a:rPr lang="zh-CN" altLang="en-US" dirty="0" smtClean="0"/>
            </a:br>
            <a:r>
              <a:rPr lang="zh-CN" altLang="en-US" dirty="0" smtClean="0"/>
              <a:t>　　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国内选育的唯一黑羽的褐壳蛋鸡，是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中国农科院畜牧研究所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育成的两系配套杂交鸡。</a:t>
            </a:r>
            <a:endParaRPr lang="zh-CN" altLang="en-US" sz="28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accent4"/>
                </a:solidFill>
              </a:rPr>
              <a:t>（三）粉壳蛋鸡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79144" y="2463908"/>
            <a:ext cx="10515600" cy="369123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由白壳蛋鸡与褐壳蛋鸡杂交育成。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由洛</a:t>
            </a:r>
            <a:r>
              <a:rPr lang="zh-CN" altLang="en-US" sz="28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岛红品种与白来航品种间正交或反交所产生的杂种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鸡。其蛋壳颜色介于褐壳蛋与白壳蛋之间，呈浅褐色，严格地说属于褐壳蛋，国内群众都称其为粉壳蛋，也就约定成俗了。</a:t>
            </a:r>
            <a:endParaRPr lang="zh-CN" altLang="en-US" sz="28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主要特点：产蛋量高，饲料转化率高，只是生产性能不够稳定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代表品种：京白</a:t>
            </a:r>
            <a:r>
              <a:rPr lang="en-US" altLang="zh-CN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939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，伊莉莎粉壳蛋鸡，尼克粉红蛋鸡，海兰灰等</a:t>
            </a:r>
            <a:endParaRPr lang="zh-CN" altLang="en-US" sz="28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4100" name="Picture 4" descr="https://timgsa.baidu.com/timg?image&amp;quality=80&amp;size=b9999_10000&amp;sec=1489114557426&amp;di=d2ffd6dfadd198633e8d6061b7ea05a4&amp;imgtype=0&amp;src=http%3A%2F%2Fimgqn.koudaitong.com%2Fupload_files%2F2015%2F04%2F21%2FFtbNQ_Bvgy5F3HcAJSpkGqifYBtl.jpg%2521580x5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2410" y="612941"/>
            <a:ext cx="3883457" cy="24305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09433" y="1132765"/>
            <a:ext cx="11354937" cy="49934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京白</a:t>
            </a:r>
            <a:r>
              <a:rPr lang="en-US" altLang="zh-CN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939</a:t>
            </a: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粉壳蛋鸡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 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pPr marL="0" indent="0">
              <a:buNone/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培育的粉壳蛋鸡高产配套系。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海兰粉壳鸡</a:t>
            </a:r>
            <a:r>
              <a:rPr lang="zh-CN" altLang="en-US" dirty="0" smtClean="0"/>
              <a:t> 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美国海兰公司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培育出的高产粉壳鸡，我国近年才引进，主要饲养在北京等地。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星杂</a:t>
            </a:r>
            <a:r>
              <a:rPr lang="en-US" altLang="zh-CN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444</a:t>
            </a: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　</a:t>
            </a:r>
            <a:endParaRPr lang="en-US" altLang="zh-CN" sz="2800" b="1" dirty="0" smtClean="0">
              <a:solidFill>
                <a:srgbClr val="0000CC"/>
              </a:solidFill>
              <a:latin typeface="楷体" pitchFamily="49" charset="-122"/>
              <a:ea typeface="楷体" pitchFamily="49" charset="-122"/>
            </a:endParaRPr>
          </a:p>
          <a:p>
            <a:pPr marL="0" indent="0">
              <a:buNone/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加拿大雪佛公司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育成的三系配套杂交鸡。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农昌</a:t>
            </a:r>
            <a:r>
              <a:rPr lang="en-US" altLang="zh-CN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号</a:t>
            </a:r>
            <a:r>
              <a:rPr lang="zh-CN" altLang="en-US" dirty="0" smtClean="0"/>
              <a:t>　 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北京农业大学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育成的两系配套杂交鸡，父系为白来航品系，母系为红褐羽的合成系。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en-US" altLang="zh-CN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B-4</a:t>
            </a: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鸡</a:t>
            </a:r>
            <a:r>
              <a:rPr lang="zh-CN" altLang="en-US" dirty="0" smtClean="0"/>
              <a:t>　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中国农科院畜牧研究所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以星杂</a:t>
            </a:r>
            <a:r>
              <a:rPr lang="en-US" altLang="zh-CN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444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为素材育成的两系配套杂交鸡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timgsa.baidu.com/timg?image&amp;quality=80&amp;size=b9999_10000&amp;sec=1489115331094&amp;di=705455ef158d064331611e4e52494663&amp;imgtype=0&amp;src=http%3A%2F%2Fpic16_2.qiyeku.com%2Fqiyeku_pic%2F2015%2F12%2F28%2Fbyzq2016%2Fproduct%2Fproduct_pic%2Fimage%2F2016_01_16%2F201601160411323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843" y="805536"/>
            <a:ext cx="3898331" cy="53837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accent4"/>
                </a:solidFill>
              </a:rPr>
              <a:t>（四）绿壳蛋鸡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6313" y="1658690"/>
            <a:ext cx="10515600" cy="400345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zh-CN" altLang="en-US" sz="32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主要特点：体型小，产蛋量较高，蛋壳颜色为绿色，蛋品质优良，与白壳蛋鸡相比，耗料少，蛋重偏小</a:t>
            </a:r>
            <a:r>
              <a:rPr lang="zh-CN" altLang="en-US" sz="32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32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32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代表品种：上海新杨绿壳蛋鸡，江西东乡绿壳蛋鸡等。</a:t>
            </a:r>
            <a:endParaRPr lang="zh-CN" altLang="en-US" sz="32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chemeClr val="accent4"/>
                </a:solidFill>
              </a:rPr>
              <a:t>蛋鸡品种</a:t>
            </a:r>
            <a:endParaRPr lang="zh-CN" altLang="en-US" b="1" dirty="0">
              <a:solidFill>
                <a:schemeClr val="accent4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6728" y="1754225"/>
            <a:ext cx="11136573" cy="435997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000" b="1" dirty="0" smtClean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     目前世界上已知鸡的品种有</a:t>
            </a:r>
            <a:r>
              <a:rPr lang="en-US" altLang="zh-CN" sz="3000" b="1" dirty="0" smtClean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2000</a:t>
            </a:r>
            <a:r>
              <a:rPr lang="zh-CN" altLang="en-US" sz="3000" b="1" dirty="0" smtClean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多个，食用品种即蛋用和肉用品种最多。</a:t>
            </a:r>
            <a:endParaRPr lang="en-US" altLang="zh-CN" sz="3000" b="1" dirty="0" smtClean="0">
              <a:solidFill>
                <a:schemeClr val="accent4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u"/>
            </a:pPr>
            <a:r>
              <a:rPr lang="zh-CN" altLang="en-US" sz="2800" b="1" dirty="0" smtClean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蛋用品种以产蛋多为主要特征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000" b="1" dirty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体型较小，体躯较长，后躯发达，皮薄骨细，肌肉结实，羽毛紧密，性情活泼好动。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000" b="1" dirty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 开产月龄</a:t>
            </a:r>
            <a:r>
              <a:rPr lang="en-US" altLang="zh-CN" sz="3000" b="1" dirty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5~6</a:t>
            </a:r>
            <a:r>
              <a:rPr lang="zh-CN" altLang="en-US" sz="3000" b="1" dirty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个月，年产蛋</a:t>
            </a:r>
            <a:r>
              <a:rPr lang="en-US" altLang="zh-CN" sz="3000" b="1" dirty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200</a:t>
            </a:r>
            <a:r>
              <a:rPr lang="zh-CN" altLang="en-US" sz="3000" b="1" dirty="0">
                <a:solidFill>
                  <a:schemeClr val="accent4"/>
                </a:solidFill>
                <a:latin typeface="华文楷体" pitchFamily="2" charset="-122"/>
                <a:ea typeface="华文楷体" pitchFamily="2" charset="-122"/>
              </a:rPr>
              <a:t>枚以上，产肉少，肉质差，无就巢性。</a:t>
            </a:r>
          </a:p>
          <a:p>
            <a:pPr>
              <a:buFont typeface="Wingdings" pitchFamily="2" charset="2"/>
              <a:buChar char="Ø"/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4842" y="1009934"/>
            <a:ext cx="11409528" cy="55273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东乡黑羽绿壳蛋鸡 </a:t>
            </a:r>
            <a:endParaRPr lang="en-US" altLang="zh-CN" sz="2800" b="1" dirty="0" smtClean="0">
              <a:solidFill>
                <a:srgbClr val="0000CC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由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江西省东乡县农科所和江西省农科院畜牧所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培育而成。体型较小，产蛋性能较高，适应性强，羽毛全黑、乌皮、乌骨、乌肉、乌内脏，喙、趾均为黑色。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三凰绿壳蛋鸡 </a:t>
            </a:r>
            <a:endParaRPr lang="en-US" altLang="zh-CN" sz="2800" b="1" dirty="0" smtClean="0">
              <a:solidFill>
                <a:srgbClr val="0000CC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江苏省家禽研究所 </a:t>
            </a:r>
            <a:r>
              <a:rPr lang="en-US" altLang="zh-CN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(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现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中国农科院家禽研究所</a:t>
            </a:r>
            <a:r>
              <a:rPr lang="en-US" altLang="zh-CN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)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选育而成。有黄羽、黑羽两个品系，其血缘均来自于我国的地方品种，单冠、黄喙、黄腿、耳叶红色。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三益绿壳蛋鸡 </a:t>
            </a:r>
            <a:endParaRPr lang="en-US" altLang="zh-CN" sz="2800" b="1" dirty="0" smtClean="0">
              <a:solidFill>
                <a:srgbClr val="0000CC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武汉市东湖区三益家禽育种有限公司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杂交培育而成，其最新的配套组合为东乡黑羽绿壳蛋鸡公鸡做父本，国外引进的粉壳蛋鸡做母本，进行配套杂交。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024" y="968991"/>
            <a:ext cx="11313994" cy="5157173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新杨绿壳蛋鸡 </a:t>
            </a:r>
            <a:endParaRPr lang="en-US" altLang="zh-CN" sz="2800" b="1" dirty="0" smtClean="0">
              <a:solidFill>
                <a:srgbClr val="0000CC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上海新杨家禽育种中心培育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。父系来自于我国经过高度选育的地方品种，母系来自于国外引进的高产白壳或粉壳蛋鸡。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招宝绿壳蛋鸡 </a:t>
            </a:r>
            <a:endParaRPr lang="en-US" altLang="zh-CN" sz="2800" b="1" dirty="0" smtClean="0">
              <a:solidFill>
                <a:srgbClr val="0000CC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福建省永定县雷镇闽西招宝珍禽开发公司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选育而成。该鸡种和江西东乡绿壳蛋鸡的血缘来源相似</a:t>
            </a:r>
            <a:r>
              <a:rPr lang="zh-CN" altLang="en-US" dirty="0" smtClean="0"/>
              <a:t>。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l="3293" t="3720" r="3660"/>
          <a:stretch>
            <a:fillRect/>
          </a:stretch>
        </p:blipFill>
        <p:spPr>
          <a:xfrm>
            <a:off x="1746912" y="341193"/>
            <a:ext cx="8570795" cy="617459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b="1" dirty="0">
                <a:solidFill>
                  <a:schemeClr val="accent4"/>
                </a:solidFill>
              </a:rPr>
              <a:t>一、标准品种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122714"/>
            <a:ext cx="10515600" cy="3950540"/>
          </a:xfrm>
        </p:spPr>
        <p:txBody>
          <a:bodyPr>
            <a:normAutofit fontScale="97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4000" b="1" dirty="0" smtClean="0">
                <a:solidFill>
                  <a:srgbClr val="FF0000"/>
                </a:solidFill>
              </a:rPr>
              <a:t>标准品种：</a:t>
            </a:r>
            <a:r>
              <a:rPr lang="zh-CN" altLang="en-US" sz="29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是指有目的、有计划的系统选育，按育种组织制订的标准鉴定承认的品种，强调血缘和外形特征的一致性。</a:t>
            </a:r>
            <a:endParaRPr lang="en-US" altLang="zh-CN" sz="29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 marL="0" indent="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300" b="1" dirty="0" smtClean="0">
                <a:solidFill>
                  <a:srgbClr val="0000CC"/>
                </a:solidFill>
                <a:latin typeface="幼圆" pitchFamily="49" charset="-122"/>
                <a:ea typeface="幼圆" pitchFamily="49" charset="-122"/>
              </a:rPr>
              <a:t>如白来航鸡、洛岛红鸡，我国的</a:t>
            </a:r>
            <a:r>
              <a:rPr lang="zh-CN" altLang="en-US" sz="3600" b="1" dirty="0" smtClean="0">
                <a:solidFill>
                  <a:srgbClr val="0000CC"/>
                </a:solidFill>
                <a:latin typeface="幼圆" pitchFamily="49" charset="-122"/>
                <a:ea typeface="幼圆" pitchFamily="49" charset="-122"/>
              </a:rPr>
              <a:t>狼山鸡、九斤鸡、丝羽乌骨鸡等</a:t>
            </a:r>
            <a:endParaRPr lang="en-US" altLang="zh-CN" sz="3300" b="1" dirty="0" smtClean="0">
              <a:solidFill>
                <a:srgbClr val="0000CC"/>
              </a:solidFill>
              <a:latin typeface="幼圆" pitchFamily="49" charset="-122"/>
              <a:ea typeface="幼圆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33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33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http://www.xumu001.cn/uploads/201210/1349769506BzbXYTL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3940" y="1335550"/>
            <a:ext cx="5819775" cy="3990975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545910" y="1929824"/>
            <a:ext cx="42171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</a:pPr>
            <a:r>
              <a:rPr lang="en-US" altLang="zh-CN" sz="2800" b="1" dirty="0" smtClean="0">
                <a:solidFill>
                  <a:schemeClr val="accent4"/>
                </a:solidFill>
                <a:latin typeface="+mn-ea"/>
              </a:rPr>
              <a:t>1.</a:t>
            </a:r>
            <a:r>
              <a:rPr lang="zh-CN" altLang="en-US" sz="2800" b="1" dirty="0" smtClean="0">
                <a:solidFill>
                  <a:schemeClr val="accent4"/>
                </a:solidFill>
                <a:latin typeface="+mn-ea"/>
              </a:rPr>
              <a:t>白来航鸡</a:t>
            </a:r>
          </a:p>
          <a:p>
            <a:pPr>
              <a:lnSpc>
                <a:spcPts val="4200"/>
              </a:lnSpc>
            </a:pP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原产于意大利，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轻型白壳蛋鸡，</a:t>
            </a:r>
            <a:r>
              <a:rPr kumimoji="1"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世界上最优秀的蛋用品种，生产中广泛使用。</a:t>
            </a:r>
            <a:endParaRPr kumimoji="1" lang="zh-CN" altLang="en-US" sz="28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1522" y="1443795"/>
            <a:ext cx="3709661" cy="4003450"/>
          </a:xfrm>
        </p:spPr>
        <p:txBody>
          <a:bodyPr>
            <a:normAutofit fontScale="85000" lnSpcReduction="10000"/>
          </a:bodyPr>
          <a:lstStyle/>
          <a:p>
            <a:pPr marL="0">
              <a:lnSpc>
                <a:spcPts val="4200"/>
              </a:lnSpc>
              <a:buNone/>
            </a:pPr>
            <a:r>
              <a:rPr lang="en-US" altLang="zh-CN" sz="3600" b="1" dirty="0">
                <a:solidFill>
                  <a:schemeClr val="accent4"/>
                </a:solidFill>
                <a:latin typeface="+mn-ea"/>
                <a:ea typeface="+mn-ea"/>
              </a:rPr>
              <a:t>2.洛岛红</a:t>
            </a:r>
          </a:p>
          <a:p>
            <a:pPr>
              <a:lnSpc>
                <a:spcPct val="150000"/>
              </a:lnSpc>
            </a:pPr>
            <a:r>
              <a:rPr lang="en-US" altLang="zh-CN" sz="3300" b="1" dirty="0" err="1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原产于美国东海岸的洛德岛州</a:t>
            </a:r>
            <a:endParaRPr lang="en-US" altLang="zh-CN" sz="33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3600" b="1" dirty="0" smtClean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兼用型鸡，目前广泛用于褐壳蛋鸡生产，用作杂交父系。</a:t>
            </a:r>
          </a:p>
          <a:p>
            <a:pPr>
              <a:lnSpc>
                <a:spcPct val="150000"/>
              </a:lnSpc>
            </a:pPr>
            <a:endParaRPr lang="zh-CN" altLang="en-US" sz="3600" b="1" dirty="0"/>
          </a:p>
        </p:txBody>
      </p:sp>
      <p:pic>
        <p:nvPicPr>
          <p:cNvPr id="5" name="Picture 9" descr="http://i38.photobucket.com/albums/e142/anpan55/f-rd-r.jpg"/>
          <p:cNvPicPr>
            <a:picLocks noChangeAspect="1" noChangeArrowheads="1"/>
          </p:cNvPicPr>
          <p:nvPr/>
        </p:nvPicPr>
        <p:blipFill>
          <a:blip r:embed="rId2" cstate="print"/>
          <a:srcRect b="18287"/>
          <a:stretch>
            <a:fillRect/>
          </a:stretch>
        </p:blipFill>
        <p:spPr bwMode="auto">
          <a:xfrm>
            <a:off x="5310677" y="1396270"/>
            <a:ext cx="6120680" cy="40804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3233" y="1754224"/>
            <a:ext cx="4825621" cy="4003450"/>
          </a:xfrm>
        </p:spPr>
        <p:txBody>
          <a:bodyPr>
            <a:normAutofit/>
          </a:bodyPr>
          <a:lstStyle/>
          <a:p>
            <a:pPr marL="0">
              <a:lnSpc>
                <a:spcPts val="4200"/>
              </a:lnSpc>
              <a:buNone/>
            </a:pPr>
            <a:r>
              <a:rPr lang="en-US" altLang="zh-CN" sz="3100" b="1" dirty="0" smtClean="0">
                <a:solidFill>
                  <a:schemeClr val="accent4"/>
                </a:solidFill>
                <a:latin typeface="+mn-ea"/>
                <a:ea typeface="+mn-ea"/>
              </a:rPr>
              <a:t>3.</a:t>
            </a:r>
            <a:r>
              <a:rPr lang="zh-CN" altLang="en-US" sz="3100" b="1" dirty="0">
                <a:solidFill>
                  <a:schemeClr val="accent4"/>
                </a:solidFill>
                <a:latin typeface="+mn-ea"/>
                <a:ea typeface="+mn-ea"/>
              </a:rPr>
              <a:t>狼山鸡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原产于我国江苏省南通地区，</a:t>
            </a:r>
            <a:r>
              <a:rPr lang="en-US" altLang="zh-CN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19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世纪输入英、美等国。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适应性强，抗病力强，胸部肌肉发达，肉质好；冬季产蛋多，蛋大。</a:t>
            </a:r>
          </a:p>
          <a:p>
            <a:pPr>
              <a:lnSpc>
                <a:spcPct val="150000"/>
              </a:lnSpc>
            </a:pPr>
            <a:endParaRPr lang="zh-CN" altLang="en-US" sz="3600" b="1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972" y="221918"/>
            <a:ext cx="6275770" cy="297165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964" y="3195318"/>
            <a:ext cx="5356225" cy="32118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9966" y="1674746"/>
            <a:ext cx="5190564" cy="3820886"/>
          </a:xfrm>
        </p:spPr>
        <p:txBody>
          <a:bodyPr>
            <a:normAutofit fontScale="85000" lnSpcReduction="10000"/>
          </a:bodyPr>
          <a:lstStyle/>
          <a:p>
            <a:pPr marL="0">
              <a:lnSpc>
                <a:spcPts val="4200"/>
              </a:lnSpc>
              <a:buNone/>
            </a:pPr>
            <a:r>
              <a:rPr lang="en-US" altLang="zh-CN" sz="3100" b="1" dirty="0" smtClean="0">
                <a:solidFill>
                  <a:schemeClr val="accent4"/>
                </a:solidFill>
                <a:latin typeface="+mn-ea"/>
                <a:ea typeface="+mn-ea"/>
              </a:rPr>
              <a:t>4.</a:t>
            </a:r>
            <a:r>
              <a:rPr lang="zh-CN" altLang="en-US" sz="3100" b="1" dirty="0">
                <a:solidFill>
                  <a:schemeClr val="accent4"/>
                </a:solidFill>
                <a:latin typeface="+mn-ea"/>
                <a:ea typeface="+mn-ea"/>
              </a:rPr>
              <a:t>九斤鸡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原产</a:t>
            </a:r>
            <a:r>
              <a:rPr lang="zh-CN" altLang="en-US" sz="28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于我国上海</a:t>
            </a:r>
            <a:endParaRPr lang="en-US" altLang="zh-CN" sz="28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我国有名的土鸡品种，多为棕黄色，背部宽，胸部肥厚，臀部发达，雄鸡体重可达九斤，雌鸡可达七八斤，公鸡阉割后，最高可达</a:t>
            </a:r>
            <a:r>
              <a:rPr lang="en-US" altLang="zh-CN" sz="28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14</a:t>
            </a:r>
            <a:r>
              <a:rPr lang="zh-CN" altLang="en-US" sz="28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斤，通称“九斤黄”，俗称“九千岁”</a:t>
            </a:r>
          </a:p>
        </p:txBody>
      </p:sp>
      <p:pic>
        <p:nvPicPr>
          <p:cNvPr id="28674" name="Picture 2" descr="http://www.niu86.com/file/upload/201407/01/15-18-17-15-19.jpg.midd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31235" y="1889162"/>
            <a:ext cx="4808625" cy="3606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3898" y="1290199"/>
            <a:ext cx="6428096" cy="4823997"/>
          </a:xfrm>
        </p:spPr>
        <p:txBody>
          <a:bodyPr>
            <a:normAutofit/>
          </a:bodyPr>
          <a:lstStyle/>
          <a:p>
            <a:pPr marL="0">
              <a:lnSpc>
                <a:spcPts val="4200"/>
              </a:lnSpc>
              <a:buNone/>
            </a:pPr>
            <a:r>
              <a:rPr lang="en-US" altLang="zh-CN" sz="4000" b="1" dirty="0" smtClean="0">
                <a:solidFill>
                  <a:schemeClr val="accent4"/>
                </a:solidFill>
                <a:latin typeface="+mn-ea"/>
                <a:ea typeface="+mn-ea"/>
              </a:rPr>
              <a:t>5.</a:t>
            </a:r>
            <a:r>
              <a:rPr lang="zh-CN" altLang="en-US" sz="4000" b="1" dirty="0" smtClean="0">
                <a:solidFill>
                  <a:schemeClr val="accent4"/>
                </a:solidFill>
                <a:latin typeface="+mn-ea"/>
                <a:ea typeface="+mn-ea"/>
              </a:rPr>
              <a:t>丝羽乌骨鸡</a:t>
            </a:r>
            <a:endParaRPr lang="zh-CN" altLang="en-US" sz="4000" b="1" dirty="0">
              <a:solidFill>
                <a:schemeClr val="accent4"/>
              </a:solidFill>
              <a:latin typeface="+mn-ea"/>
              <a:ea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30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原产</a:t>
            </a:r>
            <a:r>
              <a:rPr lang="zh-CN" altLang="en-US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于江西省</a:t>
            </a:r>
            <a:r>
              <a:rPr lang="zh-CN" altLang="en-US" sz="3000" b="1" dirty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泰和</a:t>
            </a:r>
            <a:r>
              <a:rPr lang="zh-CN" altLang="en-US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县</a:t>
            </a:r>
            <a:endParaRPr lang="en-US" altLang="zh-CN" sz="3000" b="1" dirty="0" smtClean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60000"/>
              </a:lnSpc>
            </a:pPr>
            <a:r>
              <a:rPr lang="zh-CN" altLang="en-US" sz="3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属药用型鸡种</a:t>
            </a:r>
            <a:r>
              <a:rPr lang="zh-CN" altLang="en-US" sz="3000" b="1" dirty="0" smtClean="0">
                <a:solidFill>
                  <a:schemeClr val="accent4"/>
                </a:solidFill>
                <a:latin typeface="楷体" pitchFamily="49" charset="-122"/>
                <a:ea typeface="楷体" pitchFamily="49" charset="-122"/>
              </a:rPr>
              <a:t>，以其具有洁白如雪的丝状羽，皮肤、肌肉、骨膜皆乌和具有独特的药用价值而闻名国内外 。</a:t>
            </a:r>
            <a:endParaRPr lang="zh-CN" altLang="en-US" sz="3000" b="1" dirty="0">
              <a:solidFill>
                <a:schemeClr val="accent4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0807" y="218364"/>
            <a:ext cx="3755390" cy="33635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r="17697" b="9851"/>
          <a:stretch>
            <a:fillRect/>
          </a:stretch>
        </p:blipFill>
        <p:spPr>
          <a:xfrm>
            <a:off x="7083510" y="3461820"/>
            <a:ext cx="3793756" cy="31164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NDEX" val="2"/>
  <p:tag name="KSO_WM_UNIT_CLEAR" val="1"/>
  <p:tag name="KSO_WM_UNIT_LAYERLEVEL" val="1"/>
  <p:tag name="KSO_WM_BEAUTIFY_FLAG" val="#wm#"/>
  <p:tag name="KSO_WM_UNIT_TYPE" val="i"/>
  <p:tag name="KSO_WM_UNIT_ID" val="284*i*1"/>
  <p:tag name="KSO_WM_TEMPLATE_CATEGORY" val="custom"/>
  <p:tag name="KSO_WM_TEMPLATE_INDEX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NDEX" val="1"/>
  <p:tag name="KSO_WM_UNIT_CLEAR" val="1"/>
  <p:tag name="KSO_WM_UNIT_LAYERLEVEL" val="1"/>
  <p:tag name="KSO_WM_BEAUTIFY_FLAG" val="#wm#"/>
  <p:tag name="KSO_WM_UNIT_TYPE" val="i"/>
  <p:tag name="KSO_WM_UNIT_ID" val="284*i*2"/>
  <p:tag name="KSO_WM_TEMPLATE_CATEGORY" val="custom"/>
  <p:tag name="KSO_WM_TEMPLATE_INDEX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010"/>
</p:tagLst>
</file>

<file path=ppt/theme/theme1.xml><?xml version="1.0" encoding="utf-8"?>
<a:theme xmlns:a="http://schemas.openxmlformats.org/drawingml/2006/main" name="默认设计模板">
  <a:themeElements>
    <a:clrScheme name="PPT10">
      <a:dk1>
        <a:srgbClr val="67841A"/>
      </a:dk1>
      <a:lt1>
        <a:srgbClr val="FFFFFF"/>
      </a:lt1>
      <a:dk2>
        <a:srgbClr val="8FC226"/>
      </a:dk2>
      <a:lt2>
        <a:srgbClr val="808080"/>
      </a:lt2>
      <a:accent1>
        <a:srgbClr val="CFDEF3"/>
      </a:accent1>
      <a:accent2>
        <a:srgbClr val="333399"/>
      </a:accent2>
      <a:accent3>
        <a:srgbClr val="FFFFFF"/>
      </a:accent3>
      <a:accent4>
        <a:srgbClr val="000000"/>
      </a:accent4>
      <a:accent5>
        <a:srgbClr val="E4ECF8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黑体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FDEF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4ECF8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1676</Words>
  <Application>Microsoft Office PowerPoint</Application>
  <PresentationFormat>宽屏</PresentationFormat>
  <Paragraphs>112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1" baseType="lpstr">
      <vt:lpstr>黑体</vt:lpstr>
      <vt:lpstr>华文楷体</vt:lpstr>
      <vt:lpstr>华文新魏</vt:lpstr>
      <vt:lpstr>楷体</vt:lpstr>
      <vt:lpstr>隶书</vt:lpstr>
      <vt:lpstr>幼圆</vt:lpstr>
      <vt:lpstr>Arial</vt:lpstr>
      <vt:lpstr>Wingdings</vt:lpstr>
      <vt:lpstr>默认设计模板</vt:lpstr>
      <vt:lpstr>项目二     蛋鸡品种的选用</vt:lpstr>
      <vt:lpstr>PowerPoint 演示文稿</vt:lpstr>
      <vt:lpstr>蛋鸡品种</vt:lpstr>
      <vt:lpstr>一、标准品种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一、现代蛋鸡品种</vt:lpstr>
      <vt:lpstr>二、分类</vt:lpstr>
      <vt:lpstr>PowerPoint 演示文稿</vt:lpstr>
      <vt:lpstr>（一）白壳蛋鸡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罗曼白壳蛋鸡</vt:lpstr>
      <vt:lpstr>（二）褐壳蛋鸡</vt:lpstr>
      <vt:lpstr>PowerPoint 演示文稿</vt:lpstr>
      <vt:lpstr>PowerPoint 演示文稿</vt:lpstr>
      <vt:lpstr>（三）粉壳蛋鸡</vt:lpstr>
      <vt:lpstr>PowerPoint 演示文稿</vt:lpstr>
      <vt:lpstr>PowerPoint 演示文稿</vt:lpstr>
      <vt:lpstr>（四）绿壳蛋鸡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FKL</cp:lastModifiedBy>
  <cp:revision>109</cp:revision>
  <dcterms:created xsi:type="dcterms:W3CDTF">2016-03-31T15:25:00Z</dcterms:created>
  <dcterms:modified xsi:type="dcterms:W3CDTF">2021-10-09T11:49:06Z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2052-10.1.0.5559</vt:lpwstr>
  </property>
</Properties>
</file>