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98"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9" r:id="rId4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0C05F9-8D40-4045-B07B-24630BE5E122}" type="datetimeFigureOut">
              <a:rPr lang="zh-CN" altLang="en-US" smtClean="0"/>
              <a:t>2020/6/2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66C5CC-4F54-456B-B4F7-01F0289E2BFE}" type="slidenum">
              <a:rPr lang="zh-CN" altLang="en-US" smtClean="0"/>
              <a:t>‹#›</a:t>
            </a:fld>
            <a:endParaRPr lang="zh-CN" altLang="en-US"/>
          </a:p>
        </p:txBody>
      </p:sp>
    </p:spTree>
    <p:extLst>
      <p:ext uri="{BB962C8B-B14F-4D97-AF65-F5344CB8AC3E}">
        <p14:creationId xmlns:p14="http://schemas.microsoft.com/office/powerpoint/2010/main" val="2456050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幻灯片图像占位符 1"/>
          <p:cNvSpPr>
            <a:spLocks noGrp="1" noRot="1" noChangeAspect="1" noTextEdit="1"/>
          </p:cNvSpPr>
          <p:nvPr>
            <p:ph type="sldImg"/>
          </p:nvPr>
        </p:nvSpPr>
        <p:spPr bwMode="auto">
          <a:noFill/>
          <a:ln>
            <a:solidFill>
              <a:srgbClr val="000000"/>
            </a:solidFill>
            <a:miter lim="800000"/>
          </a:ln>
        </p:spPr>
      </p:sp>
      <p:sp>
        <p:nvSpPr>
          <p:cNvPr id="91139"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91140"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A975F7D8-ED7E-4B2C-BCBF-4BE6CEF57A53}" type="slidenum">
              <a:rPr lang="zh-CN" altLang="en-US" smtClean="0">
                <a:solidFill>
                  <a:srgbClr val="000000"/>
                </a:solidFill>
                <a:latin typeface="Calibri" panose="020F0502020204030204" charset="0"/>
                <a:ea typeface="宋体" panose="02010600030101010101" pitchFamily="2" charset="-122"/>
              </a:rPr>
              <a:t>2</a:t>
            </a:fld>
            <a:endParaRPr lang="zh-CN" altLang="en-US" smtClean="0">
              <a:solidFill>
                <a:srgbClr val="000000"/>
              </a:solidFill>
              <a:latin typeface="Calibri" panose="020F0502020204030204" charset="0"/>
              <a:ea typeface="宋体" panose="02010600030101010101" pitchFamily="2" charset="-122"/>
            </a:endParaRPr>
          </a:p>
        </p:txBody>
      </p:sp>
    </p:spTree>
    <p:extLst>
      <p:ext uri="{BB962C8B-B14F-4D97-AF65-F5344CB8AC3E}">
        <p14:creationId xmlns:p14="http://schemas.microsoft.com/office/powerpoint/2010/main" val="966292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幻灯片图像占位符 1"/>
          <p:cNvSpPr>
            <a:spLocks noGrp="1" noRot="1" noChangeAspect="1" noTextEdit="1"/>
          </p:cNvSpPr>
          <p:nvPr>
            <p:ph type="sldImg"/>
          </p:nvPr>
        </p:nvSpPr>
        <p:spPr bwMode="auto">
          <a:noFill/>
          <a:ln>
            <a:solidFill>
              <a:srgbClr val="000000"/>
            </a:solidFill>
            <a:miter lim="800000"/>
          </a:ln>
        </p:spPr>
      </p:sp>
      <p:sp>
        <p:nvSpPr>
          <p:cNvPr id="91139"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91140"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A975F7D8-ED7E-4B2C-BCBF-4BE6CEF57A53}" type="slidenum">
              <a:rPr lang="zh-CN" altLang="en-US" smtClean="0">
                <a:solidFill>
                  <a:srgbClr val="000000"/>
                </a:solidFill>
                <a:latin typeface="Calibri" panose="020F0502020204030204" charset="0"/>
                <a:ea typeface="宋体" panose="02010600030101010101" pitchFamily="2" charset="-122"/>
              </a:rPr>
              <a:t>17</a:t>
            </a:fld>
            <a:endParaRPr lang="zh-CN" altLang="en-US" smtClean="0">
              <a:solidFill>
                <a:srgbClr val="000000"/>
              </a:solidFill>
              <a:latin typeface="Calibri" panose="020F0502020204030204" charset="0"/>
              <a:ea typeface="宋体" panose="02010600030101010101" pitchFamily="2" charset="-122"/>
            </a:endParaRPr>
          </a:p>
        </p:txBody>
      </p:sp>
    </p:spTree>
    <p:extLst>
      <p:ext uri="{BB962C8B-B14F-4D97-AF65-F5344CB8AC3E}">
        <p14:creationId xmlns:p14="http://schemas.microsoft.com/office/powerpoint/2010/main" val="2436069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幻灯片图像占位符 1"/>
          <p:cNvSpPr>
            <a:spLocks noGrp="1" noRot="1" noChangeAspect="1" noTextEdit="1"/>
          </p:cNvSpPr>
          <p:nvPr>
            <p:ph type="sldImg"/>
          </p:nvPr>
        </p:nvSpPr>
        <p:spPr bwMode="auto">
          <a:noFill/>
          <a:ln>
            <a:solidFill>
              <a:srgbClr val="000000"/>
            </a:solidFill>
            <a:miter lim="800000"/>
          </a:ln>
        </p:spPr>
      </p:sp>
      <p:sp>
        <p:nvSpPr>
          <p:cNvPr id="91139"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91140"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A975F7D8-ED7E-4B2C-BCBF-4BE6CEF57A53}" type="slidenum">
              <a:rPr lang="zh-CN" altLang="en-US" smtClean="0">
                <a:solidFill>
                  <a:srgbClr val="000000"/>
                </a:solidFill>
                <a:latin typeface="Calibri" panose="020F0502020204030204" charset="0"/>
                <a:ea typeface="宋体" panose="02010600030101010101" pitchFamily="2" charset="-122"/>
              </a:rPr>
              <a:t>18</a:t>
            </a:fld>
            <a:endParaRPr lang="zh-CN" altLang="en-US" smtClean="0">
              <a:solidFill>
                <a:srgbClr val="000000"/>
              </a:solidFill>
              <a:latin typeface="Calibri" panose="020F0502020204030204" charset="0"/>
              <a:ea typeface="宋体" panose="02010600030101010101" pitchFamily="2" charset="-122"/>
            </a:endParaRPr>
          </a:p>
        </p:txBody>
      </p:sp>
    </p:spTree>
    <p:extLst>
      <p:ext uri="{BB962C8B-B14F-4D97-AF65-F5344CB8AC3E}">
        <p14:creationId xmlns:p14="http://schemas.microsoft.com/office/powerpoint/2010/main" val="171550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幻灯片图像占位符 1"/>
          <p:cNvSpPr>
            <a:spLocks noGrp="1" noRot="1" noChangeAspect="1" noTextEdit="1"/>
          </p:cNvSpPr>
          <p:nvPr>
            <p:ph type="sldImg"/>
          </p:nvPr>
        </p:nvSpPr>
        <p:spPr bwMode="auto">
          <a:noFill/>
          <a:ln>
            <a:solidFill>
              <a:srgbClr val="000000"/>
            </a:solidFill>
            <a:miter lim="800000"/>
          </a:ln>
        </p:spPr>
      </p:sp>
      <p:sp>
        <p:nvSpPr>
          <p:cNvPr id="91139"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91140"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A975F7D8-ED7E-4B2C-BCBF-4BE6CEF57A53}" type="slidenum">
              <a:rPr lang="zh-CN" altLang="en-US" smtClean="0">
                <a:solidFill>
                  <a:srgbClr val="000000"/>
                </a:solidFill>
                <a:latin typeface="Calibri" panose="020F0502020204030204" charset="0"/>
                <a:ea typeface="宋体" panose="02010600030101010101" pitchFamily="2" charset="-122"/>
              </a:rPr>
              <a:t>19</a:t>
            </a:fld>
            <a:endParaRPr lang="zh-CN" altLang="en-US" smtClean="0">
              <a:solidFill>
                <a:srgbClr val="000000"/>
              </a:solidFill>
              <a:latin typeface="Calibri" panose="020F0502020204030204" charset="0"/>
              <a:ea typeface="宋体" panose="02010600030101010101" pitchFamily="2" charset="-122"/>
            </a:endParaRPr>
          </a:p>
        </p:txBody>
      </p:sp>
    </p:spTree>
    <p:extLst>
      <p:ext uri="{BB962C8B-B14F-4D97-AF65-F5344CB8AC3E}">
        <p14:creationId xmlns:p14="http://schemas.microsoft.com/office/powerpoint/2010/main" val="593907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幻灯片图像占位符 1"/>
          <p:cNvSpPr>
            <a:spLocks noGrp="1" noRot="1" noChangeAspect="1" noTextEdit="1"/>
          </p:cNvSpPr>
          <p:nvPr>
            <p:ph type="sldImg"/>
          </p:nvPr>
        </p:nvSpPr>
        <p:spPr bwMode="auto">
          <a:noFill/>
          <a:ln>
            <a:solidFill>
              <a:srgbClr val="000000"/>
            </a:solidFill>
            <a:miter lim="800000"/>
          </a:ln>
        </p:spPr>
      </p:sp>
      <p:sp>
        <p:nvSpPr>
          <p:cNvPr id="91139"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91140"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A975F7D8-ED7E-4B2C-BCBF-4BE6CEF57A53}" type="slidenum">
              <a:rPr lang="zh-CN" altLang="en-US" smtClean="0">
                <a:solidFill>
                  <a:srgbClr val="000000"/>
                </a:solidFill>
                <a:latin typeface="Calibri" panose="020F0502020204030204" charset="0"/>
                <a:ea typeface="宋体" panose="02010600030101010101" pitchFamily="2" charset="-122"/>
              </a:rPr>
              <a:t>20</a:t>
            </a:fld>
            <a:endParaRPr lang="zh-CN" altLang="en-US" smtClean="0">
              <a:solidFill>
                <a:srgbClr val="000000"/>
              </a:solidFill>
              <a:latin typeface="Calibri" panose="020F0502020204030204" charset="0"/>
              <a:ea typeface="宋体" panose="02010600030101010101" pitchFamily="2" charset="-122"/>
            </a:endParaRPr>
          </a:p>
        </p:txBody>
      </p:sp>
    </p:spTree>
    <p:extLst>
      <p:ext uri="{BB962C8B-B14F-4D97-AF65-F5344CB8AC3E}">
        <p14:creationId xmlns:p14="http://schemas.microsoft.com/office/powerpoint/2010/main" val="7579928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幻灯片图像占位符 1"/>
          <p:cNvSpPr>
            <a:spLocks noGrp="1" noRot="1" noChangeAspect="1" noTextEdit="1"/>
          </p:cNvSpPr>
          <p:nvPr>
            <p:ph type="sldImg"/>
          </p:nvPr>
        </p:nvSpPr>
        <p:spPr bwMode="auto">
          <a:noFill/>
          <a:ln>
            <a:solidFill>
              <a:srgbClr val="000000"/>
            </a:solidFill>
            <a:miter lim="800000"/>
          </a:ln>
        </p:spPr>
      </p:sp>
      <p:sp>
        <p:nvSpPr>
          <p:cNvPr id="91139"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91140"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A975F7D8-ED7E-4B2C-BCBF-4BE6CEF57A53}" type="slidenum">
              <a:rPr lang="zh-CN" altLang="en-US" smtClean="0">
                <a:solidFill>
                  <a:srgbClr val="000000"/>
                </a:solidFill>
                <a:latin typeface="Calibri" panose="020F0502020204030204" charset="0"/>
                <a:ea typeface="宋体" panose="02010600030101010101" pitchFamily="2" charset="-122"/>
              </a:rPr>
              <a:t>21</a:t>
            </a:fld>
            <a:endParaRPr lang="zh-CN" altLang="en-US" smtClean="0">
              <a:solidFill>
                <a:srgbClr val="000000"/>
              </a:solidFill>
              <a:latin typeface="Calibri" panose="020F0502020204030204" charset="0"/>
              <a:ea typeface="宋体" panose="02010600030101010101" pitchFamily="2" charset="-122"/>
            </a:endParaRPr>
          </a:p>
        </p:txBody>
      </p:sp>
    </p:spTree>
    <p:extLst>
      <p:ext uri="{BB962C8B-B14F-4D97-AF65-F5344CB8AC3E}">
        <p14:creationId xmlns:p14="http://schemas.microsoft.com/office/powerpoint/2010/main" val="523394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幻灯片图像占位符 1"/>
          <p:cNvSpPr>
            <a:spLocks noGrp="1" noRot="1" noChangeAspect="1" noTextEdit="1"/>
          </p:cNvSpPr>
          <p:nvPr>
            <p:ph type="sldImg"/>
          </p:nvPr>
        </p:nvSpPr>
        <p:spPr bwMode="auto">
          <a:noFill/>
          <a:ln>
            <a:solidFill>
              <a:srgbClr val="000000"/>
            </a:solidFill>
            <a:miter lim="800000"/>
          </a:ln>
        </p:spPr>
      </p:sp>
      <p:sp>
        <p:nvSpPr>
          <p:cNvPr id="91139"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91140"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A975F7D8-ED7E-4B2C-BCBF-4BE6CEF57A53}" type="slidenum">
              <a:rPr lang="zh-CN" altLang="en-US" smtClean="0">
                <a:solidFill>
                  <a:srgbClr val="000000"/>
                </a:solidFill>
                <a:latin typeface="Calibri" panose="020F0502020204030204" charset="0"/>
                <a:ea typeface="宋体" panose="02010600030101010101" pitchFamily="2" charset="-122"/>
              </a:rPr>
              <a:t>22</a:t>
            </a:fld>
            <a:endParaRPr lang="zh-CN" altLang="en-US" smtClean="0">
              <a:solidFill>
                <a:srgbClr val="000000"/>
              </a:solidFill>
              <a:latin typeface="Calibri" panose="020F0502020204030204" charset="0"/>
              <a:ea typeface="宋体" panose="02010600030101010101" pitchFamily="2" charset="-122"/>
            </a:endParaRPr>
          </a:p>
        </p:txBody>
      </p:sp>
    </p:spTree>
    <p:extLst>
      <p:ext uri="{BB962C8B-B14F-4D97-AF65-F5344CB8AC3E}">
        <p14:creationId xmlns:p14="http://schemas.microsoft.com/office/powerpoint/2010/main" val="3598029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幻灯片图像占位符 1"/>
          <p:cNvSpPr>
            <a:spLocks noGrp="1" noRot="1" noChangeAspect="1" noTextEdit="1"/>
          </p:cNvSpPr>
          <p:nvPr>
            <p:ph type="sldImg"/>
          </p:nvPr>
        </p:nvSpPr>
        <p:spPr bwMode="auto">
          <a:noFill/>
          <a:ln>
            <a:solidFill>
              <a:srgbClr val="000000"/>
            </a:solidFill>
            <a:miter lim="800000"/>
          </a:ln>
        </p:spPr>
      </p:sp>
      <p:sp>
        <p:nvSpPr>
          <p:cNvPr id="91139"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91140"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A975F7D8-ED7E-4B2C-BCBF-4BE6CEF57A53}" type="slidenum">
              <a:rPr lang="zh-CN" altLang="en-US" smtClean="0">
                <a:solidFill>
                  <a:srgbClr val="000000"/>
                </a:solidFill>
                <a:latin typeface="Calibri" panose="020F0502020204030204" charset="0"/>
                <a:ea typeface="宋体" panose="02010600030101010101" pitchFamily="2" charset="-122"/>
              </a:rPr>
              <a:t>23</a:t>
            </a:fld>
            <a:endParaRPr lang="zh-CN" altLang="en-US" smtClean="0">
              <a:solidFill>
                <a:srgbClr val="000000"/>
              </a:solidFill>
              <a:latin typeface="Calibri" panose="020F0502020204030204" charset="0"/>
              <a:ea typeface="宋体" panose="02010600030101010101" pitchFamily="2" charset="-122"/>
            </a:endParaRPr>
          </a:p>
        </p:txBody>
      </p:sp>
    </p:spTree>
    <p:extLst>
      <p:ext uri="{BB962C8B-B14F-4D97-AF65-F5344CB8AC3E}">
        <p14:creationId xmlns:p14="http://schemas.microsoft.com/office/powerpoint/2010/main" val="20719019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幻灯片图像占位符 1"/>
          <p:cNvSpPr>
            <a:spLocks noGrp="1" noRot="1" noChangeAspect="1" noTextEdit="1"/>
          </p:cNvSpPr>
          <p:nvPr>
            <p:ph type="sldImg"/>
          </p:nvPr>
        </p:nvSpPr>
        <p:spPr bwMode="auto">
          <a:noFill/>
          <a:ln>
            <a:solidFill>
              <a:srgbClr val="000000"/>
            </a:solidFill>
            <a:miter lim="800000"/>
            <a:headEnd/>
            <a:tailEnd/>
          </a:ln>
        </p:spPr>
      </p:sp>
      <p:sp>
        <p:nvSpPr>
          <p:cNvPr id="911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91140"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975F7D8-ED7E-4B2C-BCBF-4BE6CEF57A53}" type="slidenum">
              <a:rPr lang="zh-CN" altLang="en-US" smtClean="0">
                <a:solidFill>
                  <a:srgbClr val="000000"/>
                </a:solidFill>
                <a:latin typeface="Calibri" pitchFamily="34" charset="0"/>
                <a:ea typeface="宋体" pitchFamily="2" charset="-122"/>
              </a:rPr>
              <a:pPr fontAlgn="base">
                <a:spcBef>
                  <a:spcPct val="0"/>
                </a:spcBef>
                <a:spcAft>
                  <a:spcPct val="0"/>
                </a:spcAft>
              </a:pPr>
              <a:t>25</a:t>
            </a:fld>
            <a:endParaRPr lang="zh-CN" altLang="en-US" smtClean="0">
              <a:solidFill>
                <a:srgbClr val="000000"/>
              </a:solidFill>
              <a:latin typeface="Calibri" pitchFamily="34" charset="0"/>
              <a:ea typeface="宋体" pitchFamily="2" charset="-122"/>
            </a:endParaRPr>
          </a:p>
        </p:txBody>
      </p:sp>
    </p:spTree>
    <p:extLst>
      <p:ext uri="{BB962C8B-B14F-4D97-AF65-F5344CB8AC3E}">
        <p14:creationId xmlns:p14="http://schemas.microsoft.com/office/powerpoint/2010/main" val="12618290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幻灯片图像占位符 1"/>
          <p:cNvSpPr>
            <a:spLocks noGrp="1" noRot="1" noChangeAspect="1" noTextEdit="1"/>
          </p:cNvSpPr>
          <p:nvPr>
            <p:ph type="sldImg"/>
          </p:nvPr>
        </p:nvSpPr>
        <p:spPr bwMode="auto">
          <a:noFill/>
          <a:ln>
            <a:solidFill>
              <a:srgbClr val="000000"/>
            </a:solidFill>
            <a:miter lim="800000"/>
            <a:headEnd/>
            <a:tailEnd/>
          </a:ln>
        </p:spPr>
      </p:sp>
      <p:sp>
        <p:nvSpPr>
          <p:cNvPr id="911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91140"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975F7D8-ED7E-4B2C-BCBF-4BE6CEF57A53}" type="slidenum">
              <a:rPr lang="zh-CN" altLang="en-US" smtClean="0">
                <a:solidFill>
                  <a:srgbClr val="000000"/>
                </a:solidFill>
                <a:latin typeface="Calibri" pitchFamily="34" charset="0"/>
                <a:ea typeface="宋体" pitchFamily="2" charset="-122"/>
              </a:rPr>
              <a:pPr fontAlgn="base">
                <a:spcBef>
                  <a:spcPct val="0"/>
                </a:spcBef>
                <a:spcAft>
                  <a:spcPct val="0"/>
                </a:spcAft>
              </a:pPr>
              <a:t>29</a:t>
            </a:fld>
            <a:endParaRPr lang="zh-CN" altLang="en-US" smtClean="0">
              <a:solidFill>
                <a:srgbClr val="000000"/>
              </a:solidFill>
              <a:latin typeface="Calibri" pitchFamily="34" charset="0"/>
              <a:ea typeface="宋体" pitchFamily="2" charset="-122"/>
            </a:endParaRPr>
          </a:p>
        </p:txBody>
      </p:sp>
    </p:spTree>
    <p:extLst>
      <p:ext uri="{BB962C8B-B14F-4D97-AF65-F5344CB8AC3E}">
        <p14:creationId xmlns:p14="http://schemas.microsoft.com/office/powerpoint/2010/main" val="14378107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幻灯片图像占位符 1"/>
          <p:cNvSpPr>
            <a:spLocks noGrp="1" noRot="1" noChangeAspect="1" noTextEdit="1"/>
          </p:cNvSpPr>
          <p:nvPr>
            <p:ph type="sldImg"/>
          </p:nvPr>
        </p:nvSpPr>
        <p:spPr bwMode="auto">
          <a:noFill/>
          <a:ln>
            <a:solidFill>
              <a:srgbClr val="000000"/>
            </a:solidFill>
            <a:miter lim="800000"/>
            <a:headEnd/>
            <a:tailEnd/>
          </a:ln>
        </p:spPr>
      </p:sp>
      <p:sp>
        <p:nvSpPr>
          <p:cNvPr id="911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91140"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975F7D8-ED7E-4B2C-BCBF-4BE6CEF57A53}" type="slidenum">
              <a:rPr lang="zh-CN" altLang="en-US" smtClean="0">
                <a:solidFill>
                  <a:srgbClr val="000000"/>
                </a:solidFill>
                <a:latin typeface="Calibri" pitchFamily="34" charset="0"/>
                <a:ea typeface="宋体" pitchFamily="2" charset="-122"/>
              </a:rPr>
              <a:pPr fontAlgn="base">
                <a:spcBef>
                  <a:spcPct val="0"/>
                </a:spcBef>
                <a:spcAft>
                  <a:spcPct val="0"/>
                </a:spcAft>
              </a:pPr>
              <a:t>30</a:t>
            </a:fld>
            <a:endParaRPr lang="zh-CN" altLang="en-US" smtClean="0">
              <a:solidFill>
                <a:srgbClr val="000000"/>
              </a:solidFill>
              <a:latin typeface="Calibri" pitchFamily="34" charset="0"/>
              <a:ea typeface="宋体" pitchFamily="2" charset="-122"/>
            </a:endParaRPr>
          </a:p>
        </p:txBody>
      </p:sp>
    </p:spTree>
    <p:extLst>
      <p:ext uri="{BB962C8B-B14F-4D97-AF65-F5344CB8AC3E}">
        <p14:creationId xmlns:p14="http://schemas.microsoft.com/office/powerpoint/2010/main" val="34797383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幻灯片图像占位符 1"/>
          <p:cNvSpPr>
            <a:spLocks noGrp="1" noRot="1" noChangeAspect="1" noTextEdit="1"/>
          </p:cNvSpPr>
          <p:nvPr>
            <p:ph type="sldImg"/>
          </p:nvPr>
        </p:nvSpPr>
        <p:spPr bwMode="auto">
          <a:noFill/>
          <a:ln>
            <a:solidFill>
              <a:srgbClr val="000000"/>
            </a:solidFill>
            <a:miter lim="800000"/>
          </a:ln>
        </p:spPr>
      </p:sp>
      <p:sp>
        <p:nvSpPr>
          <p:cNvPr id="91139"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91140"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A975F7D8-ED7E-4B2C-BCBF-4BE6CEF57A53}" type="slidenum">
              <a:rPr lang="zh-CN" altLang="en-US" smtClean="0">
                <a:solidFill>
                  <a:srgbClr val="000000"/>
                </a:solidFill>
                <a:latin typeface="Calibri" panose="020F0502020204030204" charset="0"/>
                <a:ea typeface="宋体" panose="02010600030101010101" pitchFamily="2" charset="-122"/>
              </a:rPr>
              <a:t>31</a:t>
            </a:fld>
            <a:endParaRPr lang="zh-CN" altLang="en-US" smtClean="0">
              <a:solidFill>
                <a:srgbClr val="000000"/>
              </a:solidFill>
              <a:latin typeface="Calibri" panose="020F0502020204030204" charset="0"/>
              <a:ea typeface="宋体" panose="02010600030101010101" pitchFamily="2" charset="-122"/>
            </a:endParaRPr>
          </a:p>
        </p:txBody>
      </p:sp>
    </p:spTree>
    <p:extLst>
      <p:ext uri="{BB962C8B-B14F-4D97-AF65-F5344CB8AC3E}">
        <p14:creationId xmlns:p14="http://schemas.microsoft.com/office/powerpoint/2010/main" val="19753913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幻灯片图像占位符 1"/>
          <p:cNvSpPr>
            <a:spLocks noGrp="1" noRot="1" noChangeAspect="1" noTextEdit="1"/>
          </p:cNvSpPr>
          <p:nvPr>
            <p:ph type="sldImg"/>
          </p:nvPr>
        </p:nvSpPr>
        <p:spPr bwMode="auto">
          <a:noFill/>
          <a:ln>
            <a:solidFill>
              <a:srgbClr val="000000"/>
            </a:solidFill>
            <a:miter lim="800000"/>
          </a:ln>
        </p:spPr>
      </p:sp>
      <p:sp>
        <p:nvSpPr>
          <p:cNvPr id="91139"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91140"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A975F7D8-ED7E-4B2C-BCBF-4BE6CEF57A53}" type="slidenum">
              <a:rPr lang="zh-CN" altLang="en-US" smtClean="0">
                <a:solidFill>
                  <a:srgbClr val="000000"/>
                </a:solidFill>
                <a:latin typeface="Calibri" panose="020F0502020204030204" charset="0"/>
                <a:ea typeface="宋体" panose="02010600030101010101" pitchFamily="2" charset="-122"/>
              </a:rPr>
              <a:t>32</a:t>
            </a:fld>
            <a:endParaRPr lang="zh-CN" altLang="en-US" smtClean="0">
              <a:solidFill>
                <a:srgbClr val="000000"/>
              </a:solidFill>
              <a:latin typeface="Calibri" panose="020F0502020204030204" charset="0"/>
              <a:ea typeface="宋体" panose="02010600030101010101" pitchFamily="2" charset="-122"/>
            </a:endParaRPr>
          </a:p>
        </p:txBody>
      </p:sp>
    </p:spTree>
    <p:extLst>
      <p:ext uri="{BB962C8B-B14F-4D97-AF65-F5344CB8AC3E}">
        <p14:creationId xmlns:p14="http://schemas.microsoft.com/office/powerpoint/2010/main" val="18841123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幻灯片图像占位符 1"/>
          <p:cNvSpPr>
            <a:spLocks noGrp="1" noRot="1" noChangeAspect="1" noTextEdit="1"/>
          </p:cNvSpPr>
          <p:nvPr>
            <p:ph type="sldImg"/>
          </p:nvPr>
        </p:nvSpPr>
        <p:spPr bwMode="auto">
          <a:noFill/>
          <a:ln>
            <a:solidFill>
              <a:srgbClr val="000000"/>
            </a:solidFill>
            <a:miter lim="800000"/>
          </a:ln>
        </p:spPr>
      </p:sp>
      <p:sp>
        <p:nvSpPr>
          <p:cNvPr id="91139"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91140"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A975F7D8-ED7E-4B2C-BCBF-4BE6CEF57A53}" type="slidenum">
              <a:rPr lang="zh-CN" altLang="en-US" smtClean="0">
                <a:solidFill>
                  <a:srgbClr val="000000"/>
                </a:solidFill>
                <a:latin typeface="Calibri" panose="020F0502020204030204" charset="0"/>
                <a:ea typeface="宋体" panose="02010600030101010101" pitchFamily="2" charset="-122"/>
              </a:rPr>
              <a:t>34</a:t>
            </a:fld>
            <a:endParaRPr lang="zh-CN" altLang="en-US" smtClean="0">
              <a:solidFill>
                <a:srgbClr val="000000"/>
              </a:solidFill>
              <a:latin typeface="Calibri" panose="020F0502020204030204" charset="0"/>
              <a:ea typeface="宋体" panose="02010600030101010101" pitchFamily="2" charset="-122"/>
            </a:endParaRPr>
          </a:p>
        </p:txBody>
      </p:sp>
    </p:spTree>
    <p:extLst>
      <p:ext uri="{BB962C8B-B14F-4D97-AF65-F5344CB8AC3E}">
        <p14:creationId xmlns:p14="http://schemas.microsoft.com/office/powerpoint/2010/main" val="17193698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幻灯片图像占位符 1"/>
          <p:cNvSpPr>
            <a:spLocks noGrp="1" noRot="1" noChangeAspect="1" noTextEdit="1"/>
          </p:cNvSpPr>
          <p:nvPr>
            <p:ph type="sldImg"/>
          </p:nvPr>
        </p:nvSpPr>
        <p:spPr bwMode="auto">
          <a:noFill/>
          <a:ln>
            <a:solidFill>
              <a:srgbClr val="000000"/>
            </a:solidFill>
            <a:miter lim="800000"/>
          </a:ln>
        </p:spPr>
      </p:sp>
      <p:sp>
        <p:nvSpPr>
          <p:cNvPr id="91139"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91140"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A975F7D8-ED7E-4B2C-BCBF-4BE6CEF57A53}" type="slidenum">
              <a:rPr lang="zh-CN" altLang="en-US" smtClean="0">
                <a:solidFill>
                  <a:srgbClr val="000000"/>
                </a:solidFill>
                <a:latin typeface="Calibri" panose="020F0502020204030204" charset="0"/>
                <a:ea typeface="宋体" panose="02010600030101010101" pitchFamily="2" charset="-122"/>
              </a:rPr>
              <a:t>35</a:t>
            </a:fld>
            <a:endParaRPr lang="zh-CN" altLang="en-US" smtClean="0">
              <a:solidFill>
                <a:srgbClr val="000000"/>
              </a:solidFill>
              <a:latin typeface="Calibri" panose="020F0502020204030204" charset="0"/>
              <a:ea typeface="宋体" panose="02010600030101010101" pitchFamily="2" charset="-122"/>
            </a:endParaRPr>
          </a:p>
        </p:txBody>
      </p:sp>
    </p:spTree>
    <p:extLst>
      <p:ext uri="{BB962C8B-B14F-4D97-AF65-F5344CB8AC3E}">
        <p14:creationId xmlns:p14="http://schemas.microsoft.com/office/powerpoint/2010/main" val="19569338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幻灯片图像占位符 1"/>
          <p:cNvSpPr>
            <a:spLocks noGrp="1" noRot="1" noChangeAspect="1" noTextEdit="1"/>
          </p:cNvSpPr>
          <p:nvPr>
            <p:ph type="sldImg"/>
          </p:nvPr>
        </p:nvSpPr>
        <p:spPr bwMode="auto">
          <a:noFill/>
          <a:ln>
            <a:solidFill>
              <a:srgbClr val="000000"/>
            </a:solidFill>
            <a:miter lim="800000"/>
          </a:ln>
        </p:spPr>
      </p:sp>
      <p:sp>
        <p:nvSpPr>
          <p:cNvPr id="91139"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91140"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A975F7D8-ED7E-4B2C-BCBF-4BE6CEF57A53}" type="slidenum">
              <a:rPr lang="zh-CN" altLang="en-US" smtClean="0">
                <a:solidFill>
                  <a:srgbClr val="000000"/>
                </a:solidFill>
                <a:latin typeface="Calibri" panose="020F0502020204030204" charset="0"/>
                <a:ea typeface="宋体" panose="02010600030101010101" pitchFamily="2" charset="-122"/>
              </a:rPr>
              <a:t>36</a:t>
            </a:fld>
            <a:endParaRPr lang="zh-CN" altLang="en-US" smtClean="0">
              <a:solidFill>
                <a:srgbClr val="000000"/>
              </a:solidFill>
              <a:latin typeface="Calibri" panose="020F0502020204030204" charset="0"/>
              <a:ea typeface="宋体" panose="02010600030101010101" pitchFamily="2" charset="-122"/>
            </a:endParaRPr>
          </a:p>
        </p:txBody>
      </p:sp>
    </p:spTree>
    <p:extLst>
      <p:ext uri="{BB962C8B-B14F-4D97-AF65-F5344CB8AC3E}">
        <p14:creationId xmlns:p14="http://schemas.microsoft.com/office/powerpoint/2010/main" val="39131391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F0AD61E-1CF5-4457-BC81-3609AC7EAD90}" type="datetimeFigureOut">
              <a:rPr lang="zh-CN" altLang="en-US" smtClean="0"/>
              <a:t>2020/6/2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69FCFB-9A3B-424B-99F8-92C4E936AD1A}" type="slidenum">
              <a:rPr lang="zh-CN" altLang="en-US" smtClean="0"/>
              <a:t>‹#›</a:t>
            </a:fld>
            <a:endParaRPr lang="zh-CN" altLang="en-US"/>
          </a:p>
        </p:txBody>
      </p:sp>
    </p:spTree>
    <p:extLst>
      <p:ext uri="{BB962C8B-B14F-4D97-AF65-F5344CB8AC3E}">
        <p14:creationId xmlns:p14="http://schemas.microsoft.com/office/powerpoint/2010/main" val="2092414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F0AD61E-1CF5-4457-BC81-3609AC7EAD90}" type="datetimeFigureOut">
              <a:rPr lang="zh-CN" altLang="en-US" smtClean="0"/>
              <a:t>2020/6/2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69FCFB-9A3B-424B-99F8-92C4E936AD1A}" type="slidenum">
              <a:rPr lang="zh-CN" altLang="en-US" smtClean="0"/>
              <a:t>‹#›</a:t>
            </a:fld>
            <a:endParaRPr lang="zh-CN" altLang="en-US"/>
          </a:p>
        </p:txBody>
      </p:sp>
    </p:spTree>
    <p:extLst>
      <p:ext uri="{BB962C8B-B14F-4D97-AF65-F5344CB8AC3E}">
        <p14:creationId xmlns:p14="http://schemas.microsoft.com/office/powerpoint/2010/main" val="2273771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F0AD61E-1CF5-4457-BC81-3609AC7EAD90}" type="datetimeFigureOut">
              <a:rPr lang="zh-CN" altLang="en-US" smtClean="0"/>
              <a:t>2020/6/2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69FCFB-9A3B-424B-99F8-92C4E936AD1A}" type="slidenum">
              <a:rPr lang="zh-CN" altLang="en-US" smtClean="0"/>
              <a:t>‹#›</a:t>
            </a:fld>
            <a:endParaRPr lang="zh-CN" altLang="en-US"/>
          </a:p>
        </p:txBody>
      </p:sp>
    </p:spTree>
    <p:extLst>
      <p:ext uri="{BB962C8B-B14F-4D97-AF65-F5344CB8AC3E}">
        <p14:creationId xmlns:p14="http://schemas.microsoft.com/office/powerpoint/2010/main" val="981968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F0AD61E-1CF5-4457-BC81-3609AC7EAD90}" type="datetimeFigureOut">
              <a:rPr lang="zh-CN" altLang="en-US" smtClean="0"/>
              <a:t>2020/6/2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69FCFB-9A3B-424B-99F8-92C4E936AD1A}" type="slidenum">
              <a:rPr lang="zh-CN" altLang="en-US" smtClean="0"/>
              <a:t>‹#›</a:t>
            </a:fld>
            <a:endParaRPr lang="zh-CN" altLang="en-US"/>
          </a:p>
        </p:txBody>
      </p:sp>
    </p:spTree>
    <p:extLst>
      <p:ext uri="{BB962C8B-B14F-4D97-AF65-F5344CB8AC3E}">
        <p14:creationId xmlns:p14="http://schemas.microsoft.com/office/powerpoint/2010/main" val="17121218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F0AD61E-1CF5-4457-BC81-3609AC7EAD90}" type="datetimeFigureOut">
              <a:rPr lang="zh-CN" altLang="en-US" smtClean="0"/>
              <a:t>2020/6/2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69FCFB-9A3B-424B-99F8-92C4E936AD1A}" type="slidenum">
              <a:rPr lang="zh-CN" altLang="en-US" smtClean="0"/>
              <a:t>‹#›</a:t>
            </a:fld>
            <a:endParaRPr lang="zh-CN" altLang="en-US"/>
          </a:p>
        </p:txBody>
      </p:sp>
    </p:spTree>
    <p:extLst>
      <p:ext uri="{BB962C8B-B14F-4D97-AF65-F5344CB8AC3E}">
        <p14:creationId xmlns:p14="http://schemas.microsoft.com/office/powerpoint/2010/main" val="1952275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F0AD61E-1CF5-4457-BC81-3609AC7EAD90}" type="datetimeFigureOut">
              <a:rPr lang="zh-CN" altLang="en-US" smtClean="0"/>
              <a:t>2020/6/2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A69FCFB-9A3B-424B-99F8-92C4E936AD1A}" type="slidenum">
              <a:rPr lang="zh-CN" altLang="en-US" smtClean="0"/>
              <a:t>‹#›</a:t>
            </a:fld>
            <a:endParaRPr lang="zh-CN" altLang="en-US"/>
          </a:p>
        </p:txBody>
      </p:sp>
    </p:spTree>
    <p:extLst>
      <p:ext uri="{BB962C8B-B14F-4D97-AF65-F5344CB8AC3E}">
        <p14:creationId xmlns:p14="http://schemas.microsoft.com/office/powerpoint/2010/main" val="1071748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F0AD61E-1CF5-4457-BC81-3609AC7EAD90}" type="datetimeFigureOut">
              <a:rPr lang="zh-CN" altLang="en-US" smtClean="0"/>
              <a:t>2020/6/2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A69FCFB-9A3B-424B-99F8-92C4E936AD1A}" type="slidenum">
              <a:rPr lang="zh-CN" altLang="en-US" smtClean="0"/>
              <a:t>‹#›</a:t>
            </a:fld>
            <a:endParaRPr lang="zh-CN" altLang="en-US"/>
          </a:p>
        </p:txBody>
      </p:sp>
    </p:spTree>
    <p:extLst>
      <p:ext uri="{BB962C8B-B14F-4D97-AF65-F5344CB8AC3E}">
        <p14:creationId xmlns:p14="http://schemas.microsoft.com/office/powerpoint/2010/main" val="764787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F0AD61E-1CF5-4457-BC81-3609AC7EAD90}" type="datetimeFigureOut">
              <a:rPr lang="zh-CN" altLang="en-US" smtClean="0"/>
              <a:t>2020/6/2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69FCFB-9A3B-424B-99F8-92C4E936AD1A}" type="slidenum">
              <a:rPr lang="zh-CN" altLang="en-US" smtClean="0"/>
              <a:t>‹#›</a:t>
            </a:fld>
            <a:endParaRPr lang="zh-CN" altLang="en-US"/>
          </a:p>
        </p:txBody>
      </p:sp>
    </p:spTree>
    <p:extLst>
      <p:ext uri="{BB962C8B-B14F-4D97-AF65-F5344CB8AC3E}">
        <p14:creationId xmlns:p14="http://schemas.microsoft.com/office/powerpoint/2010/main" val="10996674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F0AD61E-1CF5-4457-BC81-3609AC7EAD90}" type="datetimeFigureOut">
              <a:rPr lang="zh-CN" altLang="en-US" smtClean="0"/>
              <a:t>2020/6/2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69FCFB-9A3B-424B-99F8-92C4E936AD1A}" type="slidenum">
              <a:rPr lang="zh-CN" altLang="en-US" smtClean="0"/>
              <a:t>‹#›</a:t>
            </a:fld>
            <a:endParaRPr lang="zh-CN" altLang="en-US"/>
          </a:p>
        </p:txBody>
      </p:sp>
    </p:spTree>
    <p:extLst>
      <p:ext uri="{BB962C8B-B14F-4D97-AF65-F5344CB8AC3E}">
        <p14:creationId xmlns:p14="http://schemas.microsoft.com/office/powerpoint/2010/main" val="4207454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F0AD61E-1CF5-4457-BC81-3609AC7EAD90}" type="datetimeFigureOut">
              <a:rPr lang="zh-CN" altLang="en-US" smtClean="0"/>
              <a:t>2020/6/2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69FCFB-9A3B-424B-99F8-92C4E936AD1A}" type="slidenum">
              <a:rPr lang="zh-CN" altLang="en-US" smtClean="0"/>
              <a:t>‹#›</a:t>
            </a:fld>
            <a:endParaRPr lang="zh-CN" altLang="en-US"/>
          </a:p>
        </p:txBody>
      </p:sp>
    </p:spTree>
    <p:extLst>
      <p:ext uri="{BB962C8B-B14F-4D97-AF65-F5344CB8AC3E}">
        <p14:creationId xmlns:p14="http://schemas.microsoft.com/office/powerpoint/2010/main" val="573115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F0AD61E-1CF5-4457-BC81-3609AC7EAD90}" type="datetimeFigureOut">
              <a:rPr lang="zh-CN" altLang="en-US" smtClean="0"/>
              <a:t>2020/6/2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69FCFB-9A3B-424B-99F8-92C4E936AD1A}" type="slidenum">
              <a:rPr lang="zh-CN" altLang="en-US" smtClean="0"/>
              <a:t>‹#›</a:t>
            </a:fld>
            <a:endParaRPr lang="zh-CN" altLang="en-US"/>
          </a:p>
        </p:txBody>
      </p:sp>
    </p:spTree>
    <p:extLst>
      <p:ext uri="{BB962C8B-B14F-4D97-AF65-F5344CB8AC3E}">
        <p14:creationId xmlns:p14="http://schemas.microsoft.com/office/powerpoint/2010/main" val="17669475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sp>
        <p:nvSpPr>
          <p:cNvPr id="8" name="矩形 7"/>
          <p:cNvSpPr/>
          <p:nvPr userDrawn="1"/>
        </p:nvSpPr>
        <p:spPr>
          <a:xfrm>
            <a:off x="1837592" y="6383215"/>
            <a:ext cx="1326713" cy="475200"/>
          </a:xfrm>
          <a:prstGeom prst="rect">
            <a:avLst/>
          </a:prstGeom>
          <a:solidFill>
            <a:schemeClr val="tx1">
              <a:lumMod val="65000"/>
              <a:lumOff val="35000"/>
              <a:alpha val="6196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8"/>
          <p:cNvSpPr txBox="1"/>
          <p:nvPr userDrawn="1"/>
        </p:nvSpPr>
        <p:spPr>
          <a:xfrm>
            <a:off x="1761757" y="6388831"/>
            <a:ext cx="1574763" cy="461665"/>
          </a:xfrm>
          <a:prstGeom prst="rect">
            <a:avLst/>
          </a:prstGeom>
          <a:noFill/>
        </p:spPr>
        <p:txBody>
          <a:bodyPr wrap="square" rtlCol="0" anchor="ctr">
            <a:spAutoFit/>
          </a:bodyPr>
          <a:lstStyle/>
          <a:p>
            <a:r>
              <a:rPr lang="en-US" altLang="zh-CN" sz="2400" kern="1200" dirty="0">
                <a:solidFill>
                  <a:schemeClr val="bg1"/>
                </a:solidFill>
                <a:latin typeface="汉仪综艺体简" pitchFamily="49" charset="-122"/>
                <a:ea typeface="汉仪综艺体简" pitchFamily="49" charset="-122"/>
                <a:cs typeface="+mn-cs"/>
              </a:rPr>
              <a:t>Unit 1</a:t>
            </a:r>
            <a:endParaRPr lang="zh-CN" altLang="en-US" sz="2400" dirty="0">
              <a:solidFill>
                <a:schemeClr val="bg1"/>
              </a:solidFill>
              <a:latin typeface="微软雅黑" pitchFamily="34" charset="-122"/>
              <a:ea typeface="微软雅黑" pitchFamily="34" charset="-122"/>
            </a:endParaRPr>
          </a:p>
        </p:txBody>
      </p:sp>
      <p:sp>
        <p:nvSpPr>
          <p:cNvPr id="9" name="矩形 8"/>
          <p:cNvSpPr/>
          <p:nvPr userDrawn="1"/>
        </p:nvSpPr>
        <p:spPr>
          <a:xfrm>
            <a:off x="3275449" y="6422376"/>
            <a:ext cx="3070267" cy="400110"/>
          </a:xfrm>
          <a:prstGeom prst="rect">
            <a:avLst/>
          </a:prstGeom>
        </p:spPr>
        <p:txBody>
          <a:bodyPr wrap="square">
            <a:spAutoFit/>
          </a:bodyPr>
          <a:lstStyle/>
          <a:p>
            <a:r>
              <a:rPr kumimoji="0" lang="en-US" altLang="zh-CN" sz="20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 </a:t>
            </a:r>
            <a:r>
              <a:rPr kumimoji="0" lang="en-US" altLang="zh-CN" sz="2000" b="0" i="0" u="none" strike="noStrike" kern="1200" cap="none" spc="0" normalizeH="0" baseline="0" dirty="0">
                <a:ln>
                  <a:noFill/>
                </a:ln>
                <a:solidFill>
                  <a:prstClr val="white"/>
                </a:solidFill>
                <a:effectLst/>
                <a:uLnTx/>
                <a:uFillTx/>
                <a:latin typeface="微软雅黑" pitchFamily="34" charset="-122"/>
                <a:ea typeface="微软雅黑" pitchFamily="34" charset="-122"/>
                <a:cs typeface="+mn-cs"/>
              </a:rPr>
              <a:t>True Love</a:t>
            </a:r>
            <a:endParaRPr kumimoji="0" lang="en-US" altLang="zh-CN" sz="20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0" name="矩形 9"/>
          <p:cNvSpPr/>
          <p:nvPr userDrawn="1"/>
        </p:nvSpPr>
        <p:spPr>
          <a:xfrm>
            <a:off x="3118012" y="6461928"/>
            <a:ext cx="61547" cy="360000"/>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389833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比较">
    <p:spTree>
      <p:nvGrpSpPr>
        <p:cNvPr id="1" name=""/>
        <p:cNvGrpSpPr/>
        <p:nvPr/>
      </p:nvGrpSpPr>
      <p:grpSpPr>
        <a:xfrm>
          <a:off x="0" y="0"/>
          <a:ext cx="0" cy="0"/>
          <a:chOff x="0" y="0"/>
          <a:chExt cx="0" cy="0"/>
        </a:xfrm>
      </p:grpSpPr>
      <p:sp>
        <p:nvSpPr>
          <p:cNvPr id="8" name="矩形 7"/>
          <p:cNvSpPr/>
          <p:nvPr userDrawn="1"/>
        </p:nvSpPr>
        <p:spPr>
          <a:xfrm>
            <a:off x="1837592" y="6383215"/>
            <a:ext cx="1326713" cy="475200"/>
          </a:xfrm>
          <a:prstGeom prst="rect">
            <a:avLst/>
          </a:prstGeom>
          <a:solidFill>
            <a:schemeClr val="tx1">
              <a:lumMod val="65000"/>
              <a:lumOff val="35000"/>
              <a:alpha val="6196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8"/>
          <p:cNvSpPr txBox="1"/>
          <p:nvPr userDrawn="1"/>
        </p:nvSpPr>
        <p:spPr>
          <a:xfrm>
            <a:off x="1761757" y="6388831"/>
            <a:ext cx="1574763" cy="461665"/>
          </a:xfrm>
          <a:prstGeom prst="rect">
            <a:avLst/>
          </a:prstGeom>
          <a:noFill/>
        </p:spPr>
        <p:txBody>
          <a:bodyPr wrap="square" rtlCol="0" anchor="ctr">
            <a:spAutoFit/>
          </a:bodyPr>
          <a:lstStyle/>
          <a:p>
            <a:r>
              <a:rPr lang="en-US" altLang="zh-CN" sz="2400" kern="1200" dirty="0">
                <a:solidFill>
                  <a:schemeClr val="bg1"/>
                </a:solidFill>
                <a:latin typeface="汉仪综艺体简" pitchFamily="49" charset="-122"/>
                <a:ea typeface="汉仪综艺体简" pitchFamily="49" charset="-122"/>
                <a:cs typeface="+mn-cs"/>
              </a:rPr>
              <a:t>Unit 1</a:t>
            </a:r>
            <a:endParaRPr lang="zh-CN" altLang="en-US" sz="2400" dirty="0">
              <a:solidFill>
                <a:schemeClr val="bg1"/>
              </a:solidFill>
              <a:latin typeface="微软雅黑" pitchFamily="34" charset="-122"/>
              <a:ea typeface="微软雅黑" pitchFamily="34" charset="-122"/>
            </a:endParaRPr>
          </a:p>
        </p:txBody>
      </p:sp>
      <p:sp>
        <p:nvSpPr>
          <p:cNvPr id="9" name="矩形 8"/>
          <p:cNvSpPr/>
          <p:nvPr userDrawn="1"/>
        </p:nvSpPr>
        <p:spPr>
          <a:xfrm>
            <a:off x="3275449" y="6422376"/>
            <a:ext cx="3070267" cy="400110"/>
          </a:xfrm>
          <a:prstGeom prst="rect">
            <a:avLst/>
          </a:prstGeom>
        </p:spPr>
        <p:txBody>
          <a:bodyPr wrap="square">
            <a:spAutoFit/>
          </a:bodyPr>
          <a:lstStyle/>
          <a:p>
            <a:r>
              <a:rPr kumimoji="0" lang="en-US" altLang="zh-CN" sz="20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 </a:t>
            </a:r>
            <a:r>
              <a:rPr kumimoji="0" lang="en-US" altLang="zh-CN" sz="2000" b="0" i="0" u="none" strike="noStrike" kern="1200" cap="none" spc="0" normalizeH="0" baseline="0" dirty="0">
                <a:ln>
                  <a:noFill/>
                </a:ln>
                <a:solidFill>
                  <a:prstClr val="white"/>
                </a:solidFill>
                <a:effectLst/>
                <a:uLnTx/>
                <a:uFillTx/>
                <a:latin typeface="微软雅黑" pitchFamily="34" charset="-122"/>
                <a:ea typeface="微软雅黑" pitchFamily="34" charset="-122"/>
                <a:cs typeface="+mn-cs"/>
              </a:rPr>
              <a:t>True Love</a:t>
            </a:r>
            <a:endParaRPr kumimoji="0" lang="en-US" altLang="zh-CN" sz="20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0" name="矩形 9"/>
          <p:cNvSpPr/>
          <p:nvPr userDrawn="1"/>
        </p:nvSpPr>
        <p:spPr>
          <a:xfrm>
            <a:off x="3118012" y="6461928"/>
            <a:ext cx="61547" cy="360000"/>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717534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1_标题幻灯片">
    <p:bg>
      <p:bgPr>
        <a:solidFill>
          <a:schemeClr val="bg1"/>
        </a:solidFill>
        <a:effectLst/>
      </p:bgPr>
    </p:bg>
    <p:spTree>
      <p:nvGrpSpPr>
        <p:cNvPr id="1" name=""/>
        <p:cNvGrpSpPr/>
        <p:nvPr/>
      </p:nvGrpSpPr>
      <p:grpSpPr>
        <a:xfrm>
          <a:off x="0" y="0"/>
          <a:ext cx="0" cy="0"/>
          <a:chOff x="0" y="0"/>
          <a:chExt cx="0" cy="0"/>
        </a:xfrm>
      </p:grpSpPr>
      <p:pic>
        <p:nvPicPr>
          <p:cNvPr id="14" name="Picture 2" descr="c:\users\jqq\appdata\roaming\360se6\User Data\temp\19300001024098142529522539764_950.png"/>
          <p:cNvPicPr>
            <a:picLocks noChangeAspect="1" noChangeArrowheads="1"/>
          </p:cNvPicPr>
          <p:nvPr userDrawn="1"/>
        </p:nvPicPr>
        <p:blipFill>
          <a:blip r:embed="rId2" cstate="print"/>
          <a:srcRect t="3021"/>
          <a:stretch>
            <a:fillRect/>
          </a:stretch>
        </p:blipFill>
        <p:spPr bwMode="auto">
          <a:xfrm flipH="1">
            <a:off x="8" y="8958"/>
            <a:ext cx="7445794" cy="5526775"/>
          </a:xfrm>
          <a:prstGeom prst="rect">
            <a:avLst/>
          </a:prstGeom>
          <a:noFill/>
          <a:ln w="9525">
            <a:noFill/>
            <a:miter lim="800000"/>
            <a:headEnd/>
            <a:tailEnd/>
          </a:ln>
        </p:spPr>
      </p:pic>
      <p:sp>
        <p:nvSpPr>
          <p:cNvPr id="19" name="矩形 18"/>
          <p:cNvSpPr/>
          <p:nvPr userDrawn="1"/>
        </p:nvSpPr>
        <p:spPr>
          <a:xfrm>
            <a:off x="11799277" y="0"/>
            <a:ext cx="392723" cy="6858000"/>
          </a:xfrm>
          <a:prstGeom prst="rect">
            <a:avLst/>
          </a:prstGeom>
          <a:solidFill>
            <a:srgbClr val="007BF6">
              <a:alpha val="7725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0" y="5540188"/>
            <a:ext cx="12192000" cy="1305906"/>
          </a:xfrm>
          <a:prstGeom prst="rect">
            <a:avLst/>
          </a:prstGeom>
          <a:solidFill>
            <a:schemeClr val="bg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11"/>
          <p:cNvSpPr txBox="1"/>
          <p:nvPr userDrawn="1"/>
        </p:nvSpPr>
        <p:spPr>
          <a:xfrm>
            <a:off x="11017" y="5689208"/>
            <a:ext cx="12191999" cy="1015663"/>
          </a:xfrm>
          <a:prstGeom prst="rect">
            <a:avLst/>
          </a:prstGeom>
          <a:noFill/>
        </p:spPr>
        <p:txBody>
          <a:bodyPr wrap="square">
            <a:spAutoFit/>
          </a:bodyPr>
          <a:lstStyle/>
          <a:p>
            <a:pPr algn="ctr" fontAlgn="auto">
              <a:spcBef>
                <a:spcPts val="0"/>
              </a:spcBef>
              <a:spcAft>
                <a:spcPts val="0"/>
              </a:spcAft>
              <a:defRPr/>
            </a:pPr>
            <a:r>
              <a:rPr lang="en-US" altLang="zh-CN" sz="6000" b="1" dirty="0">
                <a:solidFill>
                  <a:srgbClr val="FF7415"/>
                </a:solidFill>
                <a:effectLst>
                  <a:outerShdw blurRad="38100" dist="38100" dir="2700000" algn="tl">
                    <a:srgbClr val="000000">
                      <a:alpha val="43137"/>
                    </a:srgbClr>
                  </a:outerShdw>
                  <a:reflection blurRad="25400" stA="30000" endPos="30000" dist="50800" dir="5400000" sy="-100000" algn="bl" rotWithShape="0"/>
                </a:effectLst>
                <a:latin typeface="汉仪粗圆简" pitchFamily="49" charset="-122"/>
                <a:ea typeface="汉仪粗圆简" pitchFamily="49" charset="-122"/>
              </a:rPr>
              <a:t>E</a:t>
            </a:r>
            <a:r>
              <a:rPr lang="zh-CN" altLang="en-US" sz="6000" b="1" dirty="0">
                <a:solidFill>
                  <a:srgbClr val="FF7415"/>
                </a:solidFill>
                <a:effectLst>
                  <a:outerShdw blurRad="38100" dist="38100" dir="2700000" algn="tl">
                    <a:srgbClr val="000000">
                      <a:alpha val="43137"/>
                    </a:srgbClr>
                  </a:outerShdw>
                  <a:reflection blurRad="25400" stA="30000" endPos="30000" dist="50800" dir="5400000" sy="-100000" algn="bl" rotWithShape="0"/>
                </a:effectLst>
                <a:latin typeface="汉仪粗圆简" pitchFamily="49" charset="-122"/>
                <a:ea typeface="汉仪粗圆简" pitchFamily="49" charset="-122"/>
              </a:rPr>
              <a:t>时代高职英语</a:t>
            </a:r>
            <a:r>
              <a:rPr lang="en-US" altLang="zh-CN" sz="6000" b="1" dirty="0">
                <a:solidFill>
                  <a:srgbClr val="FF7415"/>
                </a:solidFill>
                <a:effectLst>
                  <a:outerShdw blurRad="38100" dist="38100" dir="2700000" algn="tl">
                    <a:srgbClr val="000000">
                      <a:alpha val="43137"/>
                    </a:srgbClr>
                  </a:outerShdw>
                  <a:reflection blurRad="25400" stA="30000" endPos="30000" dist="50800" dir="5400000" sy="-100000" algn="bl" rotWithShape="0"/>
                </a:effectLst>
                <a:latin typeface="汉仪粗圆简" pitchFamily="49" charset="-122"/>
                <a:ea typeface="汉仪粗圆简" pitchFamily="49" charset="-122"/>
              </a:rPr>
              <a:t>——</a:t>
            </a:r>
            <a:r>
              <a:rPr lang="zh-CN" altLang="en-US" sz="6000" b="1" dirty="0">
                <a:solidFill>
                  <a:srgbClr val="FF7415"/>
                </a:solidFill>
                <a:effectLst>
                  <a:outerShdw blurRad="38100" dist="38100" dir="2700000" algn="tl">
                    <a:srgbClr val="000000">
                      <a:alpha val="43137"/>
                    </a:srgbClr>
                  </a:outerShdw>
                  <a:reflection blurRad="25400" stA="30000" endPos="30000" dist="50800" dir="5400000" sy="-100000" algn="bl" rotWithShape="0"/>
                </a:effectLst>
                <a:latin typeface="汉仪粗圆简" pitchFamily="49" charset="-122"/>
                <a:ea typeface="汉仪粗圆简" pitchFamily="49" charset="-122"/>
              </a:rPr>
              <a:t>综合教程</a:t>
            </a:r>
            <a:r>
              <a:rPr lang="zh-CN" altLang="en-US" sz="4800" b="1" dirty="0">
                <a:solidFill>
                  <a:srgbClr val="FF7415"/>
                </a:solidFill>
                <a:effectLst>
                  <a:outerShdw blurRad="38100" dist="38100" dir="2700000" algn="tl">
                    <a:srgbClr val="000000">
                      <a:alpha val="43137"/>
                    </a:srgbClr>
                  </a:outerShdw>
                  <a:reflection blurRad="25400" stA="30000" endPos="30000" dist="50800" dir="5400000" sy="-100000" algn="bl" rotWithShape="0"/>
                </a:effectLst>
                <a:latin typeface="汉仪粗圆简" pitchFamily="49" charset="-122"/>
                <a:ea typeface="汉仪粗圆简" pitchFamily="49" charset="-122"/>
              </a:rPr>
              <a:t>（</a:t>
            </a:r>
            <a:r>
              <a:rPr lang="en-US" altLang="zh-CN" sz="4800" b="1" dirty="0">
                <a:solidFill>
                  <a:srgbClr val="FF7415"/>
                </a:solidFill>
                <a:effectLst>
                  <a:outerShdw blurRad="38100" dist="38100" dir="2700000" algn="tl">
                    <a:srgbClr val="000000">
                      <a:alpha val="43137"/>
                    </a:srgbClr>
                  </a:outerShdw>
                  <a:reflection blurRad="25400" stA="30000" endPos="30000" dist="50800" dir="5400000" sy="-100000" algn="bl" rotWithShape="0"/>
                </a:effectLst>
                <a:latin typeface="汉仪粗圆简" pitchFamily="49" charset="-122"/>
                <a:ea typeface="汉仪粗圆简" pitchFamily="49" charset="-122"/>
              </a:rPr>
              <a:t>2</a:t>
            </a:r>
            <a:r>
              <a:rPr lang="zh-CN" altLang="en-US" sz="4800" b="1" dirty="0">
                <a:solidFill>
                  <a:srgbClr val="FF7415"/>
                </a:solidFill>
                <a:effectLst>
                  <a:outerShdw blurRad="38100" dist="38100" dir="2700000" algn="tl">
                    <a:srgbClr val="000000">
                      <a:alpha val="43137"/>
                    </a:srgbClr>
                  </a:outerShdw>
                  <a:reflection blurRad="25400" stA="30000" endPos="30000" dist="50800" dir="5400000" sy="-100000" algn="bl" rotWithShape="0"/>
                </a:effectLst>
                <a:latin typeface="汉仪粗圆简" pitchFamily="49" charset="-122"/>
                <a:ea typeface="汉仪粗圆简" pitchFamily="49" charset="-122"/>
              </a:rPr>
              <a:t>）</a:t>
            </a:r>
            <a:endParaRPr lang="en-US" altLang="zh-CN" sz="4800" b="1" dirty="0">
              <a:solidFill>
                <a:srgbClr val="FF7415"/>
              </a:solidFill>
              <a:effectLst>
                <a:outerShdw blurRad="38100" dist="38100" dir="2700000" algn="tl">
                  <a:srgbClr val="000000">
                    <a:alpha val="43137"/>
                  </a:srgbClr>
                </a:outerShdw>
                <a:reflection blurRad="25400" stA="30000" endPos="30000" dist="50800" dir="5400000" sy="-100000" algn="bl" rotWithShape="0"/>
              </a:effectLst>
              <a:latin typeface="汉仪粗圆简" pitchFamily="49" charset="-122"/>
              <a:ea typeface="汉仪粗圆简" pitchFamily="49" charset="-122"/>
            </a:endParaRPr>
          </a:p>
        </p:txBody>
      </p:sp>
      <p:sp>
        <p:nvSpPr>
          <p:cNvPr id="20" name="矩形 19"/>
          <p:cNvSpPr/>
          <p:nvPr userDrawn="1"/>
        </p:nvSpPr>
        <p:spPr>
          <a:xfrm>
            <a:off x="5919012" y="828587"/>
            <a:ext cx="5945112" cy="2354491"/>
          </a:xfrm>
          <a:prstGeom prst="rect">
            <a:avLst/>
          </a:prstGeom>
        </p:spPr>
        <p:txBody>
          <a:bodyPr wrap="square">
            <a:spAutoFit/>
          </a:bodyPr>
          <a:lstStyle/>
          <a:p>
            <a:pPr algn="ctr">
              <a:lnSpc>
                <a:spcPct val="150000"/>
              </a:lnSpc>
            </a:pPr>
            <a:r>
              <a:rPr lang="en-US" altLang="zh-CN" sz="4800" b="1" kern="1200" dirty="0">
                <a:solidFill>
                  <a:srgbClr val="FF0000"/>
                </a:solidFill>
                <a:latin typeface="方正华隶简体" pitchFamily="65" charset="-122"/>
                <a:ea typeface="方正华隶简体" pitchFamily="65" charset="-122"/>
                <a:cs typeface="+mn-cs"/>
              </a:rPr>
              <a:t>Unit 4</a:t>
            </a:r>
          </a:p>
          <a:p>
            <a:pPr algn="ctr">
              <a:lnSpc>
                <a:spcPct val="150000"/>
              </a:lnSpc>
            </a:pPr>
            <a:r>
              <a:rPr lang="en-US" altLang="zh-CN" sz="4800" kern="1200" dirty="0">
                <a:solidFill>
                  <a:schemeClr val="tx1">
                    <a:lumMod val="75000"/>
                    <a:lumOff val="25000"/>
                  </a:schemeClr>
                </a:solidFill>
                <a:latin typeface="方正华隶简体" pitchFamily="65" charset="-122"/>
                <a:ea typeface="方正华隶简体" pitchFamily="65" charset="-122"/>
                <a:cs typeface="+mn-cs"/>
              </a:rPr>
              <a:t>Fashion</a:t>
            </a:r>
          </a:p>
        </p:txBody>
      </p:sp>
    </p:spTree>
    <p:extLst>
      <p:ext uri="{BB962C8B-B14F-4D97-AF65-F5344CB8AC3E}">
        <p14:creationId xmlns:p14="http://schemas.microsoft.com/office/powerpoint/2010/main" val="3119757395"/>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0_比较">
    <p:spTree>
      <p:nvGrpSpPr>
        <p:cNvPr id="1" name=""/>
        <p:cNvGrpSpPr/>
        <p:nvPr/>
      </p:nvGrpSpPr>
      <p:grpSpPr>
        <a:xfrm>
          <a:off x="0" y="0"/>
          <a:ext cx="0" cy="0"/>
          <a:chOff x="0" y="0"/>
          <a:chExt cx="0" cy="0"/>
        </a:xfrm>
      </p:grpSpPr>
      <p:sp>
        <p:nvSpPr>
          <p:cNvPr id="8" name="矩形 7"/>
          <p:cNvSpPr/>
          <p:nvPr userDrawn="1"/>
        </p:nvSpPr>
        <p:spPr>
          <a:xfrm>
            <a:off x="1837592" y="6383215"/>
            <a:ext cx="1326713" cy="475200"/>
          </a:xfrm>
          <a:prstGeom prst="rect">
            <a:avLst/>
          </a:prstGeom>
          <a:solidFill>
            <a:schemeClr val="tx1">
              <a:lumMod val="65000"/>
              <a:lumOff val="35000"/>
              <a:alpha val="6196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8"/>
          <p:cNvSpPr txBox="1"/>
          <p:nvPr userDrawn="1"/>
        </p:nvSpPr>
        <p:spPr>
          <a:xfrm>
            <a:off x="1761757" y="6388831"/>
            <a:ext cx="1574763" cy="461665"/>
          </a:xfrm>
          <a:prstGeom prst="rect">
            <a:avLst/>
          </a:prstGeom>
          <a:noFill/>
        </p:spPr>
        <p:txBody>
          <a:bodyPr wrap="square" rtlCol="0" anchor="ctr">
            <a:spAutoFit/>
          </a:bodyPr>
          <a:lstStyle/>
          <a:p>
            <a:r>
              <a:rPr lang="en-US" altLang="zh-CN" sz="2400" kern="1200" dirty="0">
                <a:solidFill>
                  <a:schemeClr val="bg1"/>
                </a:solidFill>
                <a:latin typeface="汉仪综艺体简" pitchFamily="49" charset="-122"/>
                <a:ea typeface="汉仪综艺体简" pitchFamily="49" charset="-122"/>
                <a:cs typeface="+mn-cs"/>
              </a:rPr>
              <a:t>Unit 1</a:t>
            </a:r>
            <a:endParaRPr lang="zh-CN" altLang="en-US" sz="2400" dirty="0">
              <a:solidFill>
                <a:schemeClr val="bg1"/>
              </a:solidFill>
              <a:latin typeface="微软雅黑" pitchFamily="34" charset="-122"/>
              <a:ea typeface="微软雅黑" pitchFamily="34" charset="-122"/>
            </a:endParaRPr>
          </a:p>
        </p:txBody>
      </p:sp>
      <p:sp>
        <p:nvSpPr>
          <p:cNvPr id="9" name="矩形 8"/>
          <p:cNvSpPr/>
          <p:nvPr userDrawn="1"/>
        </p:nvSpPr>
        <p:spPr>
          <a:xfrm>
            <a:off x="3275449" y="6422376"/>
            <a:ext cx="3070267" cy="400110"/>
          </a:xfrm>
          <a:prstGeom prst="rect">
            <a:avLst/>
          </a:prstGeom>
        </p:spPr>
        <p:txBody>
          <a:bodyPr wrap="square">
            <a:spAutoFit/>
          </a:bodyPr>
          <a:lstStyle/>
          <a:p>
            <a:r>
              <a:rPr kumimoji="0" lang="en-US" altLang="zh-CN" sz="20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 </a:t>
            </a:r>
            <a:r>
              <a:rPr kumimoji="0" lang="en-US" altLang="zh-CN" sz="2000" b="0" i="0" u="none" strike="noStrike" kern="1200" cap="none" spc="0" normalizeH="0" baseline="0" dirty="0">
                <a:ln>
                  <a:noFill/>
                </a:ln>
                <a:solidFill>
                  <a:prstClr val="white"/>
                </a:solidFill>
                <a:effectLst/>
                <a:uLnTx/>
                <a:uFillTx/>
                <a:latin typeface="微软雅黑" pitchFamily="34" charset="-122"/>
                <a:ea typeface="微软雅黑" pitchFamily="34" charset="-122"/>
                <a:cs typeface="+mn-cs"/>
              </a:rPr>
              <a:t>True Love</a:t>
            </a:r>
            <a:endParaRPr kumimoji="0" lang="en-US" altLang="zh-CN" sz="20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0" name="矩形 9"/>
          <p:cNvSpPr/>
          <p:nvPr userDrawn="1"/>
        </p:nvSpPr>
        <p:spPr>
          <a:xfrm>
            <a:off x="3118012" y="6461928"/>
            <a:ext cx="61547" cy="360000"/>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103712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0AD61E-1CF5-4457-BC81-3609AC7EAD90}" type="datetimeFigureOut">
              <a:rPr lang="zh-CN" altLang="en-US" smtClean="0"/>
              <a:t>2020/6/2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69FCFB-9A3B-424B-99F8-92C4E936AD1A}" type="slidenum">
              <a:rPr lang="zh-CN" altLang="en-US" smtClean="0"/>
              <a:t>‹#›</a:t>
            </a:fld>
            <a:endParaRPr lang="zh-CN" altLang="en-US"/>
          </a:p>
        </p:txBody>
      </p:sp>
    </p:spTree>
    <p:extLst>
      <p:ext uri="{BB962C8B-B14F-4D97-AF65-F5344CB8AC3E}">
        <p14:creationId xmlns:p14="http://schemas.microsoft.com/office/powerpoint/2010/main" val="12345480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tiff"/><Relationship Id="rId1" Type="http://schemas.openxmlformats.org/officeDocument/2006/relationships/slideLayout" Target="../slideLayouts/slideLayout7.xml"/><Relationship Id="rId5" Type="http://schemas.openxmlformats.org/officeDocument/2006/relationships/image" Target="../media/image11.tiff"/><Relationship Id="rId4" Type="http://schemas.openxmlformats.org/officeDocument/2006/relationships/image" Target="../media/image10.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tags" Target="../tags/tag4.xml"/><Relationship Id="rId13" Type="http://schemas.openxmlformats.org/officeDocument/2006/relationships/image" Target="../media/image24.png"/><Relationship Id="rId3" Type="http://schemas.microsoft.com/office/2007/relationships/media" Target="file:///C:\Users\lenovo\Desktop\U4\A-1%20NEW%20WORDS.wav" TargetMode="External"/><Relationship Id="rId7" Type="http://schemas.openxmlformats.org/officeDocument/2006/relationships/tags" Target="../tags/tag3.xml"/><Relationship Id="rId12" Type="http://schemas.openxmlformats.org/officeDocument/2006/relationships/image" Target="../media/image23.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audio" Target="../media/media1.wav"/><Relationship Id="rId11" Type="http://schemas.openxmlformats.org/officeDocument/2006/relationships/image" Target="../media/image22.png"/><Relationship Id="rId5" Type="http://schemas.microsoft.com/office/2007/relationships/media" Target="../media/media1.wav"/><Relationship Id="rId10" Type="http://schemas.openxmlformats.org/officeDocument/2006/relationships/slideLayout" Target="../slideLayouts/slideLayout12.xml"/><Relationship Id="rId4" Type="http://schemas.openxmlformats.org/officeDocument/2006/relationships/audio" Target="file:///C:\Users\lenovo\Desktop\U4\A-1%20NEW%20WORDS.wav" TargetMode="External"/><Relationship Id="rId9" Type="http://schemas.openxmlformats.org/officeDocument/2006/relationships/tags" Target="../tags/tag5.xml"/></Relationships>
</file>

<file path=ppt/slides/_rels/slide16.xml.rels><?xml version="1.0" encoding="UTF-8" standalone="yes"?>
<Relationships xmlns="http://schemas.openxmlformats.org/package/2006/relationships"><Relationship Id="rId8" Type="http://schemas.openxmlformats.org/officeDocument/2006/relationships/image" Target="../media/image26.png"/><Relationship Id="rId3" Type="http://schemas.microsoft.com/office/2007/relationships/media" Target="../media/media1.wav"/><Relationship Id="rId7" Type="http://schemas.openxmlformats.org/officeDocument/2006/relationships/image" Target="../media/image22.png"/><Relationship Id="rId2" Type="http://schemas.openxmlformats.org/officeDocument/2006/relationships/audio" Target="file:///C:\Users\lenovo\Desktop\U4\A-2%20NEW%20WORDS.wav" TargetMode="External"/><Relationship Id="rId1" Type="http://schemas.microsoft.com/office/2007/relationships/media" Target="file:///C:\Users\lenovo\Desktop\U4\A-2%20NEW%20WORDS.wav" TargetMode="External"/><Relationship Id="rId6" Type="http://schemas.openxmlformats.org/officeDocument/2006/relationships/image" Target="../media/image25.jpeg"/><Relationship Id="rId5" Type="http://schemas.openxmlformats.org/officeDocument/2006/relationships/slideLayout" Target="../slideLayouts/slideLayout13.xml"/><Relationship Id="rId4" Type="http://schemas.openxmlformats.org/officeDocument/2006/relationships/audio" Target="../media/media1.wav"/><Relationship Id="rId9" Type="http://schemas.openxmlformats.org/officeDocument/2006/relationships/image" Target="../media/image2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file:///F:\&#35838;&#20214;ppt\0&#22806;&#32534;PPT\&#20462;&#35746;210825112&#12298;E&#26102;&#20195;&#39640;&#32844;&#33521;&#35821;&#8212;&#8212;&#32508;&#21512;&#25945;&#31243;2&#12299;\&#31532;&#22235;&#21333;&#20803;\A-2.wav" TargetMode="External"/><Relationship Id="rId1" Type="http://schemas.microsoft.com/office/2007/relationships/media" Target="file:///F:\&#35838;&#20214;ppt\0&#22806;&#32534;PPT\&#20462;&#35746;210825112&#12298;E&#26102;&#20195;&#39640;&#32844;&#33521;&#35821;&#8212;&#8212;&#32508;&#21512;&#25945;&#31243;2&#12299;\&#31532;&#22235;&#21333;&#20803;\A-2.wav" TargetMode="External"/><Relationship Id="rId5" Type="http://schemas.openxmlformats.org/officeDocument/2006/relationships/image" Target="../media/image27.png"/><Relationship Id="rId4" Type="http://schemas.openxmlformats.org/officeDocument/2006/relationships/notesSlide" Target="../notesSlides/notesSlide6.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file:///F:\&#35838;&#20214;ppt\0&#22806;&#32534;PPT\&#20462;&#35746;210825112&#12298;E&#26102;&#20195;&#39640;&#32844;&#33521;&#35821;&#8212;&#8212;&#32508;&#21512;&#25945;&#31243;2&#12299;\&#31532;&#22235;&#21333;&#20803;\A-2.wav" TargetMode="External"/><Relationship Id="rId1" Type="http://schemas.microsoft.com/office/2007/relationships/media" Target="file:///F:\&#35838;&#20214;ppt\0&#22806;&#32534;PPT\&#20462;&#35746;210825112&#12298;E&#26102;&#20195;&#39640;&#32844;&#33521;&#35821;&#8212;&#8212;&#32508;&#21512;&#25945;&#31243;2&#12299;\&#31532;&#22235;&#21333;&#20803;\A-2.wav" TargetMode="External"/><Relationship Id="rId5" Type="http://schemas.openxmlformats.org/officeDocument/2006/relationships/image" Target="../media/image27.png"/><Relationship Id="rId4" Type="http://schemas.openxmlformats.org/officeDocument/2006/relationships/notesSlide" Target="../notesSlides/notesSlide7.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file:///F:\&#35838;&#20214;ppt\0&#22806;&#32534;PPT\&#20462;&#35746;210825112&#12298;E&#26102;&#20195;&#39640;&#32844;&#33521;&#35821;&#8212;&#8212;&#32508;&#21512;&#25945;&#31243;2&#12299;\&#31532;&#22235;&#21333;&#20803;\A-2.wav" TargetMode="External"/><Relationship Id="rId1" Type="http://schemas.microsoft.com/office/2007/relationships/media" Target="file:///F:\&#35838;&#20214;ppt\0&#22806;&#32534;PPT\&#20462;&#35746;210825112&#12298;E&#26102;&#20195;&#39640;&#32844;&#33521;&#35821;&#8212;&#8212;&#32508;&#21512;&#25945;&#31243;2&#12299;\&#31532;&#22235;&#21333;&#20803;\A-2.wav" TargetMode="External"/><Relationship Id="rId5" Type="http://schemas.openxmlformats.org/officeDocument/2006/relationships/image" Target="../media/image27.png"/><Relationship Id="rId4" Type="http://schemas.openxmlformats.org/officeDocument/2006/relationships/notesSlide" Target="../notesSlides/notesSlide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audio" Target="file:///F:\&#35838;&#20214;ppt\0&#22806;&#32534;PPT\&#20462;&#35746;210825112&#12298;E&#26102;&#20195;&#39640;&#32844;&#33521;&#35821;&#8212;&#8212;&#32508;&#21512;&#25945;&#31243;2&#12299;\&#31532;&#22235;&#21333;&#20803;\A-3.wav" TargetMode="External"/><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audio" Target="file:///F:\&#35838;&#20214;ppt\0&#22806;&#32534;PPT\&#20462;&#35746;210825112&#12298;E&#26102;&#20195;&#39640;&#32844;&#33521;&#35821;&#8212;&#8212;&#32508;&#21512;&#25945;&#31243;2&#12299;\&#31532;&#22235;&#21333;&#20803;\A-3.wav" TargetMode="Externa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audio" Target="file:///F:\&#35838;&#20214;ppt\0&#22806;&#32534;PPT\&#20462;&#35746;210825112&#12298;E&#26102;&#20195;&#39640;&#32844;&#33521;&#35821;&#8212;&#8212;&#32508;&#21512;&#25945;&#31243;2&#12299;\&#31532;&#22235;&#21333;&#20803;\A-3.wav" TargetMode="External"/><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2.bp.blogspot.com/-mWXvvBPCl3U/VSVeDoWpSNI/AAAAAAAAAJc/qsQAIVP-QBk/s1600/wordle+2.png" TargetMode="Externa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9114825"/>
      </p:ext>
    </p:extLst>
  </p:cSld>
  <p:clrMapOvr>
    <a:masterClrMapping/>
  </p:clrMapOvr>
  <p:transition>
    <p:newsfla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Group 62"/>
          <p:cNvGraphicFramePr>
            <a:graphicFrameLocks noGrp="1"/>
          </p:cNvGraphicFramePr>
          <p:nvPr/>
        </p:nvGraphicFramePr>
        <p:xfrm>
          <a:off x="1776413" y="4652963"/>
          <a:ext cx="720537" cy="334984"/>
        </p:xfrm>
        <a:graphic>
          <a:graphicData uri="http://schemas.openxmlformats.org/drawingml/2006/table">
            <a:tbl>
              <a:tblPr/>
              <a:tblGrid>
                <a:gridCol w="720537"/>
              </a:tblGrid>
              <a:tr h="334921">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smtClean="0">
                          <a:ln>
                            <a:noFill/>
                          </a:ln>
                          <a:solidFill>
                            <a:srgbClr val="000000"/>
                          </a:solidFill>
                          <a:effectLst/>
                          <a:latin typeface="Arial" panose="020B0604020202020204" pitchFamily="34" charset="0"/>
                          <a:ea typeface="宋体" panose="02010600030101010101" pitchFamily="2" charset="-122"/>
                        </a:rPr>
                        <a:t> </a:t>
                      </a:r>
                    </a:p>
                  </a:txBody>
                  <a:tcPr marL="91498" marR="91498" marT="45572" marB="45572" horzOverflow="overflow">
                    <a:lnL>
                      <a:noFill/>
                    </a:lnL>
                    <a:lnR>
                      <a:noFill/>
                    </a:lnR>
                    <a:lnT>
                      <a:noFill/>
                    </a:lnT>
                    <a:lnB>
                      <a:noFill/>
                    </a:lnB>
                    <a:lnTlToBr>
                      <a:noFill/>
                    </a:lnTlToBr>
                    <a:lnBlToTr>
                      <a:noFill/>
                    </a:lnBlToTr>
                    <a:noFill/>
                  </a:tcPr>
                </a:tc>
              </a:tr>
            </a:tbl>
          </a:graphicData>
        </a:graphic>
      </p:graphicFrame>
      <p:graphicFrame>
        <p:nvGraphicFramePr>
          <p:cNvPr id="59" name="Group 80"/>
          <p:cNvGraphicFramePr>
            <a:graphicFrameLocks noGrp="1"/>
          </p:cNvGraphicFramePr>
          <p:nvPr/>
        </p:nvGraphicFramePr>
        <p:xfrm>
          <a:off x="643709" y="5749834"/>
          <a:ext cx="1032934" cy="448734"/>
        </p:xfrm>
        <a:graphic>
          <a:graphicData uri="http://schemas.openxmlformats.org/drawingml/2006/table">
            <a:tbl>
              <a:tblPr/>
              <a:tblGrid>
                <a:gridCol w="1032934"/>
              </a:tblGrid>
              <a:tr h="448734">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sp>
        <p:nvSpPr>
          <p:cNvPr id="33" name="矩形 32"/>
          <p:cNvSpPr/>
          <p:nvPr/>
        </p:nvSpPr>
        <p:spPr>
          <a:xfrm>
            <a:off x="5971607" y="3244334"/>
            <a:ext cx="248786" cy="369332"/>
          </a:xfrm>
          <a:prstGeom prst="rect">
            <a:avLst/>
          </a:prstGeom>
        </p:spPr>
        <p:txBody>
          <a:bodyPr wrap="none">
            <a:spAutoFit/>
          </a:bodyPr>
          <a:lstStyle/>
          <a:p>
            <a:pPr lvl="0" fontAlgn="base">
              <a:spcBef>
                <a:spcPct val="20000"/>
              </a:spcBef>
              <a:spcAft>
                <a:spcPct val="0"/>
              </a:spcAft>
            </a:pPr>
            <a:r>
              <a:rPr lang="zh-CN" altLang="en-US" dirty="0" smtClean="0">
                <a:solidFill>
                  <a:srgbClr val="000000"/>
                </a:solidFill>
                <a:latin typeface="Arial" panose="020B0604020202020204" pitchFamily="34" charset="0"/>
                <a:ea typeface="宋体" panose="02010600030101010101" pitchFamily="2" charset="-122"/>
              </a:rPr>
              <a:t> </a:t>
            </a:r>
          </a:p>
        </p:txBody>
      </p:sp>
      <p:graphicFrame>
        <p:nvGraphicFramePr>
          <p:cNvPr id="52" name="Group 80"/>
          <p:cNvGraphicFramePr>
            <a:graphicFrameLocks noGrp="1"/>
          </p:cNvGraphicFramePr>
          <p:nvPr/>
        </p:nvGraphicFramePr>
        <p:xfrm>
          <a:off x="1454667" y="1942592"/>
          <a:ext cx="1280144" cy="349927"/>
        </p:xfrm>
        <a:graphic>
          <a:graphicData uri="http://schemas.openxmlformats.org/drawingml/2006/table">
            <a:tbl>
              <a:tblPr/>
              <a:tblGrid>
                <a:gridCol w="1280144"/>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53" name="Group 80"/>
          <p:cNvGraphicFramePr>
            <a:graphicFrameLocks noGrp="1"/>
          </p:cNvGraphicFramePr>
          <p:nvPr/>
        </p:nvGraphicFramePr>
        <p:xfrm>
          <a:off x="1938120" y="3280480"/>
          <a:ext cx="1643280" cy="349927"/>
        </p:xfrm>
        <a:graphic>
          <a:graphicData uri="http://schemas.openxmlformats.org/drawingml/2006/table">
            <a:tbl>
              <a:tblPr/>
              <a:tblGrid>
                <a:gridCol w="1643280"/>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45" name="Group 80"/>
          <p:cNvGraphicFramePr>
            <a:graphicFrameLocks noGrp="1"/>
          </p:cNvGraphicFramePr>
          <p:nvPr/>
        </p:nvGraphicFramePr>
        <p:xfrm>
          <a:off x="3309722" y="3458281"/>
          <a:ext cx="881278" cy="349885"/>
        </p:xfrm>
        <a:graphic>
          <a:graphicData uri="http://schemas.openxmlformats.org/drawingml/2006/table">
            <a:tbl>
              <a:tblPr/>
              <a:tblGrid>
                <a:gridCol w="881278"/>
              </a:tblGrid>
              <a:tr h="349885">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54" name="Group 80"/>
          <p:cNvGraphicFramePr>
            <a:graphicFrameLocks noGrp="1"/>
          </p:cNvGraphicFramePr>
          <p:nvPr/>
        </p:nvGraphicFramePr>
        <p:xfrm>
          <a:off x="939055" y="4220281"/>
          <a:ext cx="1338478" cy="349927"/>
        </p:xfrm>
        <a:graphic>
          <a:graphicData uri="http://schemas.openxmlformats.org/drawingml/2006/table">
            <a:tbl>
              <a:tblPr/>
              <a:tblGrid>
                <a:gridCol w="1338478"/>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55" name="Group 80"/>
          <p:cNvGraphicFramePr>
            <a:graphicFrameLocks noGrp="1"/>
          </p:cNvGraphicFramePr>
          <p:nvPr/>
        </p:nvGraphicFramePr>
        <p:xfrm>
          <a:off x="3792011" y="4279160"/>
          <a:ext cx="559545" cy="349927"/>
        </p:xfrm>
        <a:graphic>
          <a:graphicData uri="http://schemas.openxmlformats.org/drawingml/2006/table">
            <a:tbl>
              <a:tblPr/>
              <a:tblGrid>
                <a:gridCol w="559545"/>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56" name="Group 80"/>
          <p:cNvGraphicFramePr>
            <a:graphicFrameLocks noGrp="1"/>
          </p:cNvGraphicFramePr>
          <p:nvPr/>
        </p:nvGraphicFramePr>
        <p:xfrm>
          <a:off x="4969188" y="4635148"/>
          <a:ext cx="703479" cy="349927"/>
        </p:xfrm>
        <a:graphic>
          <a:graphicData uri="http://schemas.openxmlformats.org/drawingml/2006/table">
            <a:tbl>
              <a:tblPr/>
              <a:tblGrid>
                <a:gridCol w="703479"/>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67" y="-2245"/>
            <a:ext cx="4572000" cy="3429000"/>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038" y="3422409"/>
            <a:ext cx="4576571" cy="3048000"/>
          </a:xfrm>
          <a:prstGeom prst="rect">
            <a:avLst/>
          </a:prstGeom>
        </p:spPr>
      </p:pic>
      <p:sp>
        <p:nvSpPr>
          <p:cNvPr id="7" name="文本框 6"/>
          <p:cNvSpPr txBox="1"/>
          <p:nvPr/>
        </p:nvSpPr>
        <p:spPr>
          <a:xfrm>
            <a:off x="5971607" y="547895"/>
            <a:ext cx="5796139" cy="1569660"/>
          </a:xfrm>
          <a:prstGeom prst="rect">
            <a:avLst/>
          </a:prstGeom>
          <a:noFill/>
        </p:spPr>
        <p:txBody>
          <a:bodyPr wrap="square" rtlCol="0">
            <a:spAutoFit/>
          </a:bodyPr>
          <a:lstStyle/>
          <a:p>
            <a:r>
              <a:rPr lang="en-US" altLang="zh-CN" sz="3200" dirty="0"/>
              <a:t>the Republic of China (1912-1949)</a:t>
            </a:r>
          </a:p>
          <a:p>
            <a:r>
              <a:rPr lang="zh-CN" altLang="en-US" sz="3200" dirty="0"/>
              <a:t>中华民国</a:t>
            </a:r>
            <a:r>
              <a:rPr lang="en-US" altLang="zh-CN" sz="3200" dirty="0"/>
              <a:t>(1912-1949)</a:t>
            </a:r>
          </a:p>
          <a:p>
            <a:endParaRPr lang="zh-CN" altLang="en-US" sz="3200" dirty="0"/>
          </a:p>
        </p:txBody>
      </p:sp>
    </p:spTree>
    <p:extLst>
      <p:ext uri="{BB962C8B-B14F-4D97-AF65-F5344CB8AC3E}">
        <p14:creationId xmlns:p14="http://schemas.microsoft.com/office/powerpoint/2010/main" val="2142128651"/>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438062" cy="6858000"/>
          </a:xfrm>
          <a:prstGeom prst="rect">
            <a:avLst/>
          </a:prstGeom>
        </p:spPr>
      </p:pic>
      <p:sp>
        <p:nvSpPr>
          <p:cNvPr id="3" name="文本框 2"/>
          <p:cNvSpPr txBox="1"/>
          <p:nvPr/>
        </p:nvSpPr>
        <p:spPr>
          <a:xfrm>
            <a:off x="6499641" y="419107"/>
            <a:ext cx="5796139" cy="584775"/>
          </a:xfrm>
          <a:prstGeom prst="rect">
            <a:avLst/>
          </a:prstGeom>
          <a:noFill/>
        </p:spPr>
        <p:txBody>
          <a:bodyPr wrap="square" rtlCol="0">
            <a:spAutoFit/>
          </a:bodyPr>
          <a:lstStyle/>
          <a:p>
            <a:r>
              <a:rPr lang="en-US" altLang="zh-CN" sz="3200" dirty="0" smtClean="0"/>
              <a:t>70s and 80s </a:t>
            </a:r>
            <a:r>
              <a:rPr lang="en-US" altLang="zh-CN" sz="3200" dirty="0"/>
              <a:t>of the last century</a:t>
            </a:r>
            <a:endParaRPr lang="zh-CN" altLang="en-US" sz="3200" dirty="0"/>
          </a:p>
        </p:txBody>
      </p:sp>
    </p:spTree>
    <p:extLst>
      <p:ext uri="{BB962C8B-B14F-4D97-AF65-F5344CB8AC3E}">
        <p14:creationId xmlns:p14="http://schemas.microsoft.com/office/powerpoint/2010/main" val="16600004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56090" y="0"/>
            <a:ext cx="4476750" cy="4762500"/>
          </a:xfrm>
          <a:prstGeom prst="rect">
            <a:avLst/>
          </a:prstGeom>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981450" cy="4762500"/>
          </a:xfrm>
          <a:prstGeom prst="rect">
            <a:avLst/>
          </a:prstGeom>
        </p:spPr>
      </p:pic>
      <p:sp>
        <p:nvSpPr>
          <p:cNvPr id="5" name="文本框 4"/>
          <p:cNvSpPr txBox="1"/>
          <p:nvPr/>
        </p:nvSpPr>
        <p:spPr>
          <a:xfrm>
            <a:off x="2216721" y="5222927"/>
            <a:ext cx="5796139" cy="584775"/>
          </a:xfrm>
          <a:prstGeom prst="rect">
            <a:avLst/>
          </a:prstGeom>
          <a:noFill/>
        </p:spPr>
        <p:txBody>
          <a:bodyPr wrap="square" rtlCol="0">
            <a:spAutoFit/>
          </a:bodyPr>
          <a:lstStyle/>
          <a:p>
            <a:r>
              <a:rPr lang="en-US" altLang="zh-CN" sz="3200" dirty="0"/>
              <a:t>9</a:t>
            </a:r>
            <a:r>
              <a:rPr lang="en-US" altLang="zh-CN" sz="3200" dirty="0" smtClean="0"/>
              <a:t>0s </a:t>
            </a:r>
            <a:r>
              <a:rPr lang="en-US" altLang="zh-CN" sz="3200" dirty="0"/>
              <a:t>of the last century</a:t>
            </a:r>
            <a:endParaRPr lang="zh-CN" altLang="en-US" sz="3200" dirty="0"/>
          </a:p>
        </p:txBody>
      </p:sp>
    </p:spTree>
    <p:extLst>
      <p:ext uri="{BB962C8B-B14F-4D97-AF65-F5344CB8AC3E}">
        <p14:creationId xmlns:p14="http://schemas.microsoft.com/office/powerpoint/2010/main" val="17551525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097815" y="1802642"/>
            <a:ext cx="5796139" cy="584775"/>
          </a:xfrm>
          <a:prstGeom prst="rect">
            <a:avLst/>
          </a:prstGeom>
          <a:noFill/>
        </p:spPr>
        <p:txBody>
          <a:bodyPr wrap="square" rtlCol="0">
            <a:spAutoFit/>
          </a:bodyPr>
          <a:lstStyle/>
          <a:p>
            <a:r>
              <a:rPr lang="en-US" altLang="zh-CN" sz="3200" dirty="0" smtClean="0"/>
              <a:t>00s </a:t>
            </a:r>
            <a:r>
              <a:rPr lang="en-US" altLang="zh-CN" sz="3200" dirty="0"/>
              <a:t>of </a:t>
            </a:r>
            <a:r>
              <a:rPr lang="en-US" altLang="zh-CN" sz="3200" dirty="0" smtClean="0"/>
              <a:t>this century</a:t>
            </a:r>
            <a:endParaRPr lang="zh-CN" altLang="en-US" sz="3200" dirty="0"/>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143223" cy="6858000"/>
          </a:xfrm>
          <a:prstGeom prst="rect">
            <a:avLst/>
          </a:prstGeom>
        </p:spPr>
      </p:pic>
    </p:spTree>
    <p:extLst>
      <p:ext uri="{BB962C8B-B14F-4D97-AF65-F5344CB8AC3E}">
        <p14:creationId xmlns:p14="http://schemas.microsoft.com/office/powerpoint/2010/main" val="33756123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16581" y="4473547"/>
            <a:ext cx="5796139" cy="584775"/>
          </a:xfrm>
          <a:prstGeom prst="rect">
            <a:avLst/>
          </a:prstGeom>
          <a:noFill/>
        </p:spPr>
        <p:txBody>
          <a:bodyPr wrap="square" rtlCol="0">
            <a:spAutoFit/>
          </a:bodyPr>
          <a:lstStyle/>
          <a:p>
            <a:r>
              <a:rPr lang="en-US" altLang="zh-CN" sz="3200" dirty="0" smtClean="0"/>
              <a:t>now</a:t>
            </a:r>
            <a:endParaRPr lang="zh-CN" altLang="en-US" sz="3200" dirty="0"/>
          </a:p>
        </p:txBody>
      </p:sp>
      <p:pic>
        <p:nvPicPr>
          <p:cNvPr id="6" name="图片 5" descr="图像229644.TIF"/>
          <p:cNvPicPr>
            <a:picLocks noChangeAspect="1"/>
          </p:cNvPicPr>
          <p:nvPr/>
        </p:nvPicPr>
        <p:blipFill>
          <a:blip r:embed="rId2" cstate="print"/>
          <a:stretch>
            <a:fillRect/>
          </a:stretch>
        </p:blipFill>
        <p:spPr>
          <a:xfrm>
            <a:off x="4597757" y="-100538"/>
            <a:ext cx="4111328" cy="3397541"/>
          </a:xfrm>
          <a:prstGeom prst="rect">
            <a:avLst/>
          </a:prstGeom>
        </p:spPr>
      </p:pic>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5410"/>
            <a:ext cx="4597757" cy="3709114"/>
          </a:xfrm>
          <a:prstGeom prst="rect">
            <a:avLst/>
          </a:prstGeom>
        </p:spPr>
      </p:pic>
      <p:pic>
        <p:nvPicPr>
          <p:cNvPr id="8" name="图片 7" descr="图像229575.TIF"/>
          <p:cNvPicPr>
            <a:picLocks noChangeAspect="1"/>
          </p:cNvPicPr>
          <p:nvPr/>
        </p:nvPicPr>
        <p:blipFill>
          <a:blip r:embed="rId4" cstate="print"/>
          <a:stretch>
            <a:fillRect/>
          </a:stretch>
        </p:blipFill>
        <p:spPr>
          <a:xfrm>
            <a:off x="8554087" y="0"/>
            <a:ext cx="3637914" cy="3078051"/>
          </a:xfrm>
          <a:prstGeom prst="rect">
            <a:avLst/>
          </a:prstGeom>
        </p:spPr>
      </p:pic>
      <p:pic>
        <p:nvPicPr>
          <p:cNvPr id="9" name="图片 8" descr="图像229635.TIF"/>
          <p:cNvPicPr>
            <a:picLocks noChangeAspect="1"/>
          </p:cNvPicPr>
          <p:nvPr/>
        </p:nvPicPr>
        <p:blipFill>
          <a:blip r:embed="rId5" cstate="print"/>
          <a:stretch>
            <a:fillRect/>
          </a:stretch>
        </p:blipFill>
        <p:spPr>
          <a:xfrm>
            <a:off x="4535456" y="3553704"/>
            <a:ext cx="4235930" cy="2821781"/>
          </a:xfrm>
          <a:prstGeom prst="rect">
            <a:avLst/>
          </a:prstGeom>
        </p:spPr>
      </p:pic>
    </p:spTree>
    <p:extLst>
      <p:ext uri="{BB962C8B-B14F-4D97-AF65-F5344CB8AC3E}">
        <p14:creationId xmlns:p14="http://schemas.microsoft.com/office/powerpoint/2010/main" val="40437652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60514" y="223519"/>
            <a:ext cx="5796139" cy="584775"/>
          </a:xfrm>
          <a:prstGeom prst="rect">
            <a:avLst/>
          </a:prstGeom>
          <a:noFill/>
        </p:spPr>
        <p:txBody>
          <a:bodyPr wrap="square" rtlCol="0">
            <a:spAutoFit/>
          </a:bodyPr>
          <a:lstStyle/>
          <a:p>
            <a:r>
              <a:rPr lang="en-US" altLang="zh-CN" sz="3200" dirty="0" smtClean="0"/>
              <a:t>What’s your definition of fashion?</a:t>
            </a:r>
            <a:endParaRPr lang="zh-CN" altLang="en-US" sz="3200" dirty="0"/>
          </a:p>
        </p:txBody>
      </p:sp>
      <p:sp>
        <p:nvSpPr>
          <p:cNvPr id="3" name="文本框 2"/>
          <p:cNvSpPr txBox="1"/>
          <p:nvPr/>
        </p:nvSpPr>
        <p:spPr>
          <a:xfrm>
            <a:off x="360514" y="1084256"/>
            <a:ext cx="11681232" cy="1569660"/>
          </a:xfrm>
          <a:prstGeom prst="rect">
            <a:avLst/>
          </a:prstGeom>
          <a:noFill/>
        </p:spPr>
        <p:txBody>
          <a:bodyPr wrap="square" rtlCol="0">
            <a:spAutoFit/>
          </a:bodyPr>
          <a:lstStyle/>
          <a:p>
            <a:r>
              <a:rPr lang="en-US" altLang="zh-CN" sz="3200" b="1" dirty="0"/>
              <a:t>Fashion</a:t>
            </a:r>
            <a:r>
              <a:rPr lang="en-US" altLang="zh-CN" sz="3200" dirty="0"/>
              <a:t> is a popular aesthetic expression at a particular time and in a specific context, especially in clothing, footwear, lifestyle, accessories, makeup, hairstyle, and body proportions.</a:t>
            </a:r>
            <a:endParaRPr lang="zh-CN" altLang="en-US" sz="3200" dirty="0"/>
          </a:p>
        </p:txBody>
      </p:sp>
    </p:spTree>
    <p:extLst>
      <p:ext uri="{BB962C8B-B14F-4D97-AF65-F5344CB8AC3E}">
        <p14:creationId xmlns:p14="http://schemas.microsoft.com/office/powerpoint/2010/main" val="2185606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 y="152400"/>
            <a:ext cx="12192000" cy="6858000"/>
          </a:xfrm>
          <a:prstGeom prst="rect">
            <a:avLst/>
          </a:prstGeom>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 y="304800"/>
            <a:ext cx="12192000" cy="6858000"/>
          </a:xfrm>
          <a:prstGeom prst="rect">
            <a:avLst/>
          </a:prstGeom>
        </p:spPr>
      </p:pic>
    </p:spTree>
    <p:extLst>
      <p:ext uri="{BB962C8B-B14F-4D97-AF65-F5344CB8AC3E}">
        <p14:creationId xmlns:p14="http://schemas.microsoft.com/office/powerpoint/2010/main" val="8979136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77309" y="491828"/>
            <a:ext cx="7832596" cy="584775"/>
          </a:xfrm>
          <a:prstGeom prst="rect">
            <a:avLst/>
          </a:prstGeom>
          <a:noFill/>
        </p:spPr>
        <p:txBody>
          <a:bodyPr wrap="square" rtlCol="0">
            <a:spAutoFit/>
          </a:bodyPr>
          <a:lstStyle/>
          <a:p>
            <a:r>
              <a:rPr lang="en-US" altLang="zh-CN" sz="3200" dirty="0" smtClean="0"/>
              <a:t>Do you think you are fashionable or not?</a:t>
            </a:r>
            <a:endParaRPr lang="zh-CN" altLang="en-US" sz="3200" dirty="0"/>
          </a:p>
        </p:txBody>
      </p:sp>
    </p:spTree>
    <p:extLst>
      <p:ext uri="{BB962C8B-B14F-4D97-AF65-F5344CB8AC3E}">
        <p14:creationId xmlns:p14="http://schemas.microsoft.com/office/powerpoint/2010/main" val="12725570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https://hips.hearstapps.com/hmg-prod.s3.amazonaws.com/images/fotojet-2019-02-20t171500-780-1550654410.jpg?crop=0.502xw:1.00xh;0,0&amp;resize=640:*"/>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274310" cy="5249545"/>
          </a:xfrm>
          <a:prstGeom prst="rect">
            <a:avLst/>
          </a:prstGeom>
          <a:noFill/>
          <a:ln>
            <a:noFill/>
          </a:ln>
        </p:spPr>
      </p:pic>
      <p:sp>
        <p:nvSpPr>
          <p:cNvPr id="3" name="文本框 2"/>
          <p:cNvSpPr txBox="1"/>
          <p:nvPr/>
        </p:nvSpPr>
        <p:spPr>
          <a:xfrm>
            <a:off x="6207617" y="296213"/>
            <a:ext cx="5383369" cy="646331"/>
          </a:xfrm>
          <a:prstGeom prst="rect">
            <a:avLst/>
          </a:prstGeom>
          <a:noFill/>
        </p:spPr>
        <p:txBody>
          <a:bodyPr wrap="square" rtlCol="0">
            <a:spAutoFit/>
          </a:bodyPr>
          <a:lstStyle/>
          <a:p>
            <a:r>
              <a:rPr lang="zh-CN" altLang="zh-CN" b="1" dirty="0"/>
              <a:t>卡尔</a:t>
            </a:r>
            <a:r>
              <a:rPr lang="en-US" altLang="zh-CN" b="1" dirty="0"/>
              <a:t>·</a:t>
            </a:r>
            <a:r>
              <a:rPr lang="zh-CN" altLang="zh-CN" b="1" dirty="0"/>
              <a:t>拉格斐</a:t>
            </a:r>
            <a:r>
              <a:rPr lang="zh-CN" altLang="zh-CN" dirty="0"/>
              <a:t>（德语：</a:t>
            </a:r>
            <a:r>
              <a:rPr lang="de-DE" altLang="zh-CN" b="1" dirty="0"/>
              <a:t>Karl Lagerfeld</a:t>
            </a:r>
            <a:r>
              <a:rPr lang="zh-CN" altLang="zh-CN" dirty="0"/>
              <a:t>，</a:t>
            </a:r>
            <a:r>
              <a:rPr lang="en-US" altLang="zh-CN" dirty="0"/>
              <a:t>1933</a:t>
            </a:r>
            <a:r>
              <a:rPr lang="zh-CN" altLang="zh-CN" dirty="0"/>
              <a:t>年</a:t>
            </a:r>
            <a:r>
              <a:rPr lang="en-US" altLang="zh-CN" dirty="0"/>
              <a:t>9</a:t>
            </a:r>
            <a:r>
              <a:rPr lang="zh-CN" altLang="zh-CN" dirty="0"/>
              <a:t>月</a:t>
            </a:r>
            <a:r>
              <a:rPr lang="en-US" altLang="zh-CN" dirty="0"/>
              <a:t>10</a:t>
            </a:r>
            <a:r>
              <a:rPr lang="zh-CN" altLang="zh-CN" dirty="0"/>
              <a:t>日－</a:t>
            </a:r>
            <a:r>
              <a:rPr lang="en-US" altLang="zh-CN" dirty="0"/>
              <a:t>2019</a:t>
            </a:r>
            <a:r>
              <a:rPr lang="zh-CN" altLang="zh-CN" dirty="0"/>
              <a:t>年</a:t>
            </a:r>
            <a:r>
              <a:rPr lang="en-US" altLang="zh-CN" dirty="0"/>
              <a:t>2</a:t>
            </a:r>
            <a:r>
              <a:rPr lang="zh-CN" altLang="zh-CN" dirty="0"/>
              <a:t>月</a:t>
            </a:r>
            <a:r>
              <a:rPr lang="en-US" altLang="zh-CN" dirty="0"/>
              <a:t>19</a:t>
            </a:r>
            <a:r>
              <a:rPr lang="zh-CN" altLang="zh-CN" dirty="0"/>
              <a:t>日</a:t>
            </a:r>
            <a:r>
              <a:rPr lang="zh-CN" altLang="zh-CN" dirty="0" smtClean="0"/>
              <a:t>），</a:t>
            </a:r>
            <a:r>
              <a:rPr lang="zh-CN" altLang="en-US" dirty="0" smtClean="0"/>
              <a:t>老佛爷。</a:t>
            </a:r>
            <a:endParaRPr lang="zh-CN" altLang="en-US" dirty="0"/>
          </a:p>
        </p:txBody>
      </p:sp>
    </p:spTree>
    <p:extLst>
      <p:ext uri="{BB962C8B-B14F-4D97-AF65-F5344CB8AC3E}">
        <p14:creationId xmlns:p14="http://schemas.microsoft.com/office/powerpoint/2010/main" val="9390755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https://media.bjnews.com.cn/image/2019/02/20/4762277187095175928.jpg"/>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274310" cy="3342005"/>
          </a:xfrm>
          <a:prstGeom prst="rect">
            <a:avLst/>
          </a:prstGeom>
          <a:noFill/>
          <a:ln>
            <a:noFill/>
          </a:ln>
        </p:spPr>
      </p:pic>
      <p:pic>
        <p:nvPicPr>
          <p:cNvPr id="3" name="图片 2" descr="https://media.bjnews.com.cn/image/2019/02/20/4762278227269986201.jpg"/>
          <p:cNvPicPr/>
          <p:nvPr/>
        </p:nvPicPr>
        <p:blipFill>
          <a:blip r:embed="rId3">
            <a:extLst>
              <a:ext uri="{28A0092B-C50C-407E-A947-70E740481C1C}">
                <a14:useLocalDpi xmlns:a14="http://schemas.microsoft.com/office/drawing/2010/main" val="0"/>
              </a:ext>
            </a:extLst>
          </a:blip>
          <a:srcRect/>
          <a:stretch>
            <a:fillRect/>
          </a:stretch>
        </p:blipFill>
        <p:spPr bwMode="auto">
          <a:xfrm>
            <a:off x="5274310" y="3342005"/>
            <a:ext cx="5274310" cy="3515995"/>
          </a:xfrm>
          <a:prstGeom prst="rect">
            <a:avLst/>
          </a:prstGeom>
          <a:noFill/>
          <a:ln>
            <a:noFill/>
          </a:ln>
        </p:spPr>
      </p:pic>
    </p:spTree>
    <p:extLst>
      <p:ext uri="{BB962C8B-B14F-4D97-AF65-F5344CB8AC3E}">
        <p14:creationId xmlns:p14="http://schemas.microsoft.com/office/powerpoint/2010/main" val="41599456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https://media.bjnews.com.cn/image/2019/02/20/4762281480099537264.jpg"/>
          <p:cNvPicPr/>
          <p:nvPr/>
        </p:nvPicPr>
        <p:blipFill>
          <a:blip r:embed="rId2">
            <a:extLst>
              <a:ext uri="{28A0092B-C50C-407E-A947-70E740481C1C}">
                <a14:useLocalDpi xmlns:a14="http://schemas.microsoft.com/office/drawing/2010/main" val="0"/>
              </a:ext>
            </a:extLst>
          </a:blip>
          <a:srcRect/>
          <a:stretch>
            <a:fillRect/>
          </a:stretch>
        </p:blipFill>
        <p:spPr bwMode="auto">
          <a:xfrm>
            <a:off x="6323527" y="0"/>
            <a:ext cx="4286250" cy="4365938"/>
          </a:xfrm>
          <a:prstGeom prst="rect">
            <a:avLst/>
          </a:prstGeom>
          <a:noFill/>
          <a:ln>
            <a:noFill/>
          </a:ln>
        </p:spPr>
      </p:pic>
      <p:pic>
        <p:nvPicPr>
          <p:cNvPr id="4" name="图片 3" descr="https://media.bjnews.com.cn/image/2019/02/20/4762278366655095303.jpg"/>
          <p:cNvPicPr/>
          <p:nvPr/>
        </p:nvPicPr>
        <p:blipFill>
          <a:blip r:embed="rId3">
            <a:extLst>
              <a:ext uri="{28A0092B-C50C-407E-A947-70E740481C1C}">
                <a14:useLocalDpi xmlns:a14="http://schemas.microsoft.com/office/drawing/2010/main" val="0"/>
              </a:ext>
            </a:extLst>
          </a:blip>
          <a:srcRect/>
          <a:stretch>
            <a:fillRect/>
          </a:stretch>
        </p:blipFill>
        <p:spPr bwMode="auto">
          <a:xfrm>
            <a:off x="2073499" y="2382592"/>
            <a:ext cx="4250028" cy="4475408"/>
          </a:xfrm>
          <a:prstGeom prst="rect">
            <a:avLst/>
          </a:prstGeom>
          <a:noFill/>
          <a:ln>
            <a:noFill/>
          </a:ln>
        </p:spPr>
      </p:pic>
    </p:spTree>
    <p:extLst>
      <p:ext uri="{BB962C8B-B14F-4D97-AF65-F5344CB8AC3E}">
        <p14:creationId xmlns:p14="http://schemas.microsoft.com/office/powerpoint/2010/main" val="38821782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125" y="0"/>
            <a:ext cx="3029373" cy="2384538"/>
          </a:xfrm>
          <a:prstGeom prst="rect">
            <a:avLst/>
          </a:prstGeo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52470"/>
            <a:ext cx="3391373" cy="2171578"/>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29997" y="128788"/>
            <a:ext cx="3429000" cy="3429000"/>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23614" y="3247468"/>
            <a:ext cx="4029637" cy="2381582"/>
          </a:xfrm>
          <a:prstGeom prst="rect">
            <a:avLst/>
          </a:prstGeom>
        </p:spPr>
      </p:pic>
    </p:spTree>
    <p:extLst>
      <p:ext uri="{BB962C8B-B14F-4D97-AF65-F5344CB8AC3E}">
        <p14:creationId xmlns:p14="http://schemas.microsoft.com/office/powerpoint/2010/main" val="41774235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53791" y="514754"/>
            <a:ext cx="11190185" cy="584775"/>
          </a:xfrm>
          <a:prstGeom prst="rect">
            <a:avLst/>
          </a:prstGeom>
          <a:noFill/>
        </p:spPr>
        <p:txBody>
          <a:bodyPr wrap="square" rtlCol="0">
            <a:spAutoFit/>
          </a:bodyPr>
          <a:lstStyle/>
          <a:p>
            <a:r>
              <a:rPr lang="en-US" altLang="zh-CN" sz="3200" dirty="0"/>
              <a:t>Do you know how to pronounce the names of </a:t>
            </a:r>
            <a:r>
              <a:rPr lang="en-US" altLang="zh-CN" sz="3200" dirty="0" smtClean="0"/>
              <a:t>some </a:t>
            </a:r>
            <a:r>
              <a:rPr lang="en-US" altLang="zh-CN" sz="3200" dirty="0"/>
              <a:t>luxury </a:t>
            </a:r>
            <a:r>
              <a:rPr lang="en-US" altLang="zh-CN" sz="3200" dirty="0" smtClean="0"/>
              <a:t>brands?</a:t>
            </a:r>
            <a:endParaRPr lang="zh-CN" altLang="en-US" sz="3200" dirty="0"/>
          </a:p>
        </p:txBody>
      </p:sp>
    </p:spTree>
    <p:extLst>
      <p:ext uri="{BB962C8B-B14F-4D97-AF65-F5344CB8AC3E}">
        <p14:creationId xmlns:p14="http://schemas.microsoft.com/office/powerpoint/2010/main" val="5971537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p:nvPr/>
        </p:nvGrpSpPr>
        <p:grpSpPr>
          <a:xfrm flipH="1">
            <a:off x="-4871" y="532248"/>
            <a:ext cx="6109250" cy="363336"/>
            <a:chOff x="283681" y="2459690"/>
            <a:chExt cx="6109250" cy="363336"/>
          </a:xfrm>
        </p:grpSpPr>
        <p:cxnSp>
          <p:nvCxnSpPr>
            <p:cNvPr id="12" name="MH_Other_1"/>
            <p:cNvCxnSpPr>
              <a:cxnSpLocks noChangeShapeType="1"/>
            </p:cNvCxnSpPr>
            <p:nvPr>
              <p:custDataLst>
                <p:tags r:id="rId7"/>
              </p:custDataLst>
            </p:nvPr>
          </p:nvCxnSpPr>
          <p:spPr bwMode="auto">
            <a:xfrm flipV="1">
              <a:off x="5570426" y="2459690"/>
              <a:ext cx="576000" cy="360000"/>
            </a:xfrm>
            <a:prstGeom prst="curvedConnector3">
              <a:avLst>
                <a:gd name="adj1" fmla="val 50000"/>
              </a:avLst>
            </a:prstGeom>
            <a:noFill/>
            <a:ln w="25400" algn="ctr">
              <a:solidFill>
                <a:srgbClr val="E95D0E"/>
              </a:solidFill>
              <a:miter lim="800000"/>
              <a:headEnd/>
              <a:tailEnd/>
            </a:ln>
          </p:spPr>
        </p:cxnSp>
        <p:cxnSp>
          <p:nvCxnSpPr>
            <p:cNvPr id="14" name="MH_Other_2"/>
            <p:cNvCxnSpPr>
              <a:cxnSpLocks noChangeShapeType="1"/>
            </p:cNvCxnSpPr>
            <p:nvPr>
              <p:custDataLst>
                <p:tags r:id="rId8"/>
              </p:custDataLst>
            </p:nvPr>
          </p:nvCxnSpPr>
          <p:spPr bwMode="auto">
            <a:xfrm>
              <a:off x="6140931" y="2459690"/>
              <a:ext cx="252000" cy="0"/>
            </a:xfrm>
            <a:prstGeom prst="line">
              <a:avLst/>
            </a:prstGeom>
            <a:noFill/>
            <a:ln w="25400" algn="ctr">
              <a:solidFill>
                <a:srgbClr val="E95D0E"/>
              </a:solidFill>
              <a:miter lim="800000"/>
              <a:headEnd/>
              <a:tailEnd/>
            </a:ln>
          </p:spPr>
        </p:cxnSp>
        <p:cxnSp>
          <p:nvCxnSpPr>
            <p:cNvPr id="16" name="MH_Other_3"/>
            <p:cNvCxnSpPr>
              <a:cxnSpLocks noChangeShapeType="1"/>
            </p:cNvCxnSpPr>
            <p:nvPr>
              <p:custDataLst>
                <p:tags r:id="rId9"/>
              </p:custDataLst>
            </p:nvPr>
          </p:nvCxnSpPr>
          <p:spPr bwMode="auto">
            <a:xfrm>
              <a:off x="283681" y="2823026"/>
              <a:ext cx="5292000" cy="0"/>
            </a:xfrm>
            <a:prstGeom prst="line">
              <a:avLst/>
            </a:prstGeom>
            <a:noFill/>
            <a:ln w="25400" algn="ctr">
              <a:solidFill>
                <a:srgbClr val="E95D0E"/>
              </a:solidFill>
              <a:miter lim="800000"/>
              <a:headEnd/>
              <a:tailEnd/>
            </a:ln>
          </p:spPr>
        </p:cxnSp>
      </p:grpSp>
      <p:sp>
        <p:nvSpPr>
          <p:cNvPr id="17" name="MH_Other_4"/>
          <p:cNvSpPr txBox="1"/>
          <p:nvPr>
            <p:custDataLst>
              <p:tags r:id="rId1"/>
            </p:custDataLst>
          </p:nvPr>
        </p:nvSpPr>
        <p:spPr bwMode="auto">
          <a:xfrm>
            <a:off x="677927" y="431991"/>
            <a:ext cx="5202892" cy="461665"/>
          </a:xfrm>
          <a:prstGeom prst="rect">
            <a:avLst/>
          </a:prstGeom>
          <a:noFill/>
        </p:spPr>
        <p:txBody>
          <a:bodyPr wrap="square">
            <a:spAutoFit/>
          </a:bodyPr>
          <a:lstStyle/>
          <a:p>
            <a:pPr algn="ctr">
              <a:defRPr/>
            </a:pPr>
            <a:r>
              <a:rPr lang="en-US" altLang="zh-CN" sz="2400" b="1" kern="0" dirty="0">
                <a:solidFill>
                  <a:srgbClr val="E95D0E"/>
                </a:solidFill>
                <a:latin typeface="微软雅黑" pitchFamily="34" charset="-122"/>
                <a:ea typeface="微软雅黑" pitchFamily="34" charset="-122"/>
                <a:cs typeface="Arial" panose="020B0604020202020204" pitchFamily="34" charset="0"/>
              </a:rPr>
              <a:t>Text A     Intensive Reading</a:t>
            </a:r>
            <a:endParaRPr lang="zh-CN" altLang="en-US" sz="2400" b="1" kern="0" dirty="0">
              <a:solidFill>
                <a:srgbClr val="E95D0E"/>
              </a:solidFill>
              <a:latin typeface="微软雅黑" pitchFamily="34" charset="-122"/>
              <a:ea typeface="微软雅黑" pitchFamily="34" charset="-122"/>
              <a:cs typeface="Arial" panose="020B0604020202020204" pitchFamily="34" charset="0"/>
            </a:endParaRPr>
          </a:p>
        </p:txBody>
      </p:sp>
      <p:sp>
        <p:nvSpPr>
          <p:cNvPr id="18" name="矩形 17"/>
          <p:cNvSpPr/>
          <p:nvPr/>
        </p:nvSpPr>
        <p:spPr>
          <a:xfrm>
            <a:off x="6104379" y="1025182"/>
            <a:ext cx="5329468" cy="523220"/>
          </a:xfrm>
          <a:prstGeom prst="rect">
            <a:avLst/>
          </a:prstGeom>
        </p:spPr>
        <p:txBody>
          <a:bodyPr wrap="square">
            <a:spAutoFit/>
          </a:bodyPr>
          <a:lstStyle/>
          <a:p>
            <a:r>
              <a:rPr lang="en-US" altLang="zh-CN" sz="2800" b="1" dirty="0">
                <a:solidFill>
                  <a:schemeClr val="accent1">
                    <a:lumMod val="60000"/>
                    <a:lumOff val="40000"/>
                  </a:schemeClr>
                </a:solidFill>
                <a:latin typeface="Comic Sans MS" pitchFamily="66" charset="0"/>
              </a:rPr>
              <a:t>Fashion: Be Yourself!</a:t>
            </a:r>
            <a:endParaRPr lang="zh-CN" altLang="en-US" sz="2800" b="1" dirty="0">
              <a:solidFill>
                <a:schemeClr val="accent1">
                  <a:lumMod val="60000"/>
                  <a:lumOff val="40000"/>
                </a:schemeClr>
              </a:solidFill>
              <a:latin typeface="Comic Sans MS" pitchFamily="66" charset="0"/>
            </a:endParaRPr>
          </a:p>
        </p:txBody>
      </p:sp>
      <p:sp>
        <p:nvSpPr>
          <p:cNvPr id="19" name="MH_Other_3"/>
          <p:cNvSpPr>
            <a:spLocks noChangeArrowheads="1"/>
          </p:cNvSpPr>
          <p:nvPr>
            <p:custDataLst>
              <p:tags r:id="rId2"/>
            </p:custDataLst>
          </p:nvPr>
        </p:nvSpPr>
        <p:spPr bwMode="auto">
          <a:xfrm>
            <a:off x="8896502" y="1677999"/>
            <a:ext cx="2537345" cy="807689"/>
          </a:xfrm>
          <a:prstGeom prst="ellipse">
            <a:avLst/>
          </a:prstGeom>
          <a:solidFill>
            <a:schemeClr val="accent1">
              <a:lumMod val="60000"/>
              <a:lumOff val="40000"/>
            </a:schemeClr>
          </a:solidFill>
          <a:ln w="9525">
            <a:noFill/>
            <a:round/>
            <a:headEnd/>
            <a:tailEnd/>
          </a:ln>
        </p:spPr>
        <p:txBody>
          <a:bodyPr lIns="0" tIns="0" rIns="0" bIns="0" anchor="ctr"/>
          <a:lstStyle/>
          <a:p>
            <a:pPr algn="ctr"/>
            <a:r>
              <a:rPr lang="en-US" altLang="zh-CN" sz="2800" b="1" dirty="0">
                <a:solidFill>
                  <a:srgbClr val="FFFFFF"/>
                </a:solidFill>
                <a:ea typeface="微软雅黑" pitchFamily="34" charset="-122"/>
              </a:rPr>
              <a:t>New Words</a:t>
            </a:r>
            <a:endParaRPr lang="zh-CN" altLang="en-US" sz="2800" b="1" dirty="0">
              <a:solidFill>
                <a:srgbClr val="FFFFFF"/>
              </a:solidFill>
              <a:ea typeface="微软雅黑" pitchFamily="34" charset="-122"/>
            </a:endParaRPr>
          </a:p>
        </p:txBody>
      </p:sp>
      <p:pic>
        <p:nvPicPr>
          <p:cNvPr id="2050" name="Picture 2" descr="C:\Users\Administrator\Desktop\播放.png"/>
          <p:cNvPicPr>
            <a:picLocks noChangeAspect="1" noChangeArrowheads="1"/>
          </p:cNvPicPr>
          <p:nvPr/>
        </p:nvPicPr>
        <p:blipFill>
          <a:blip r:embed="rId11" cstate="print"/>
          <a:srcRect/>
          <a:stretch>
            <a:fillRect/>
          </a:stretch>
        </p:blipFill>
        <p:spPr bwMode="auto">
          <a:xfrm>
            <a:off x="9687983" y="3480329"/>
            <a:ext cx="1079500" cy="725487"/>
          </a:xfrm>
          <a:prstGeom prst="rect">
            <a:avLst/>
          </a:prstGeom>
          <a:noFill/>
        </p:spPr>
      </p:pic>
      <p:pic>
        <p:nvPicPr>
          <p:cNvPr id="13" name="A-1 NEW WORDS.wav">
            <a:hlinkClick r:id="" action="ppaction://media"/>
          </p:cNvPr>
          <p:cNvPicPr>
            <a:picLocks noChangeAspect="1"/>
          </p:cNvPicPr>
          <p:nvPr>
            <a:audioFile r:link="rId4"/>
            <p:extLst>
              <p:ext uri="{DAA4B4D4-6D71-4841-9C94-3DE7FCFB9230}">
                <p14:media xmlns:p14="http://schemas.microsoft.com/office/powerpoint/2010/main" r:link="rId3"/>
              </p:ext>
            </p:extLst>
          </p:nvPr>
        </p:nvPicPr>
        <p:blipFill>
          <a:blip r:embed="rId12" cstate="print"/>
          <a:stretch>
            <a:fillRect/>
          </a:stretch>
        </p:blipFill>
        <p:spPr>
          <a:xfrm>
            <a:off x="12192000" y="1066800"/>
            <a:ext cx="304800" cy="304800"/>
          </a:xfrm>
          <a:prstGeom prst="rect">
            <a:avLst/>
          </a:prstGeom>
        </p:spPr>
      </p:pic>
      <p:sp>
        <p:nvSpPr>
          <p:cNvPr id="15" name="TextBox 14"/>
          <p:cNvSpPr txBox="1"/>
          <p:nvPr/>
        </p:nvSpPr>
        <p:spPr>
          <a:xfrm>
            <a:off x="1132514" y="1753299"/>
            <a:ext cx="7432646" cy="4019818"/>
          </a:xfrm>
          <a:prstGeom prst="rect">
            <a:avLst/>
          </a:prstGeom>
          <a:noFill/>
        </p:spPr>
        <p:txBody>
          <a:bodyPr wrap="square" rtlCol="0">
            <a:spAutoFit/>
          </a:bodyPr>
          <a:lstStyle/>
          <a:p>
            <a:pPr>
              <a:lnSpc>
                <a:spcPct val="130000"/>
              </a:lnSpc>
            </a:pPr>
            <a:r>
              <a:rPr lang="arn-CL" altLang="zh-CN" b="1" dirty="0" smtClean="0"/>
              <a:t>1 </a:t>
            </a:r>
            <a:r>
              <a:rPr lang="arn-CL" altLang="zh-CN" b="1" dirty="0" smtClean="0">
                <a:solidFill>
                  <a:schemeClr val="accent1">
                    <a:lumMod val="75000"/>
                  </a:schemeClr>
                </a:solidFill>
              </a:rPr>
              <a:t>fashion</a:t>
            </a:r>
            <a:r>
              <a:rPr lang="arn-CL" altLang="zh-CN" b="1" dirty="0" smtClean="0"/>
              <a:t> </a:t>
            </a:r>
            <a:r>
              <a:rPr lang="arn-CL" altLang="zh-CN" dirty="0" smtClean="0"/>
              <a:t>/'fæʃn/                                         </a:t>
            </a:r>
            <a:r>
              <a:rPr lang="arn-CL" altLang="zh-CN" dirty="0" smtClean="0">
                <a:latin typeface="Times New Roman" pitchFamily="18" charset="0"/>
                <a:cs typeface="Times New Roman" pitchFamily="18" charset="0"/>
              </a:rPr>
              <a:t> </a:t>
            </a:r>
            <a:r>
              <a:rPr lang="arn-CL" altLang="zh-CN" i="1" dirty="0" smtClean="0">
                <a:latin typeface="Times New Roman" pitchFamily="18" charset="0"/>
                <a:cs typeface="Times New Roman" pitchFamily="18" charset="0"/>
              </a:rPr>
              <a:t>n.</a:t>
            </a:r>
            <a:r>
              <a:rPr lang="arn-CL" altLang="zh-CN" dirty="0" smtClean="0">
                <a:latin typeface="Times New Roman" pitchFamily="18" charset="0"/>
                <a:cs typeface="Times New Roman" pitchFamily="18" charset="0"/>
              </a:rPr>
              <a:t>     </a:t>
            </a:r>
            <a:r>
              <a:rPr lang="zh-CN" altLang="en-US" dirty="0" smtClean="0"/>
              <a:t>时尚；流行款式</a:t>
            </a:r>
          </a:p>
          <a:p>
            <a:pPr>
              <a:lnSpc>
                <a:spcPct val="130000"/>
              </a:lnSpc>
            </a:pPr>
            <a:r>
              <a:rPr lang="arn-CL" altLang="zh-CN" b="1" dirty="0" smtClean="0"/>
              <a:t>2 </a:t>
            </a:r>
            <a:r>
              <a:rPr lang="arn-CL" altLang="zh-CN" b="1" dirty="0" smtClean="0">
                <a:solidFill>
                  <a:schemeClr val="accent1">
                    <a:lumMod val="75000"/>
                  </a:schemeClr>
                </a:solidFill>
              </a:rPr>
              <a:t>style</a:t>
            </a:r>
            <a:r>
              <a:rPr lang="arn-CL" altLang="zh-CN" b="1" dirty="0" smtClean="0"/>
              <a:t> </a:t>
            </a:r>
            <a:r>
              <a:rPr lang="arn-CL" altLang="zh-CN" dirty="0" smtClean="0"/>
              <a:t>/staɪl/                                               </a:t>
            </a:r>
            <a:r>
              <a:rPr lang="arn-CL" altLang="zh-CN" i="1" dirty="0" smtClean="0">
                <a:latin typeface="Times New Roman" pitchFamily="18" charset="0"/>
                <a:cs typeface="Times New Roman" pitchFamily="18" charset="0"/>
              </a:rPr>
              <a:t> n.    </a:t>
            </a:r>
            <a:r>
              <a:rPr lang="zh-CN" altLang="en-US" dirty="0" smtClean="0"/>
              <a:t>品味；方式；作风</a:t>
            </a:r>
          </a:p>
          <a:p>
            <a:pPr>
              <a:lnSpc>
                <a:spcPct val="130000"/>
              </a:lnSpc>
            </a:pPr>
            <a:r>
              <a:rPr lang="arn-CL" altLang="zh-CN" b="1" dirty="0" smtClean="0"/>
              <a:t>3 </a:t>
            </a:r>
            <a:r>
              <a:rPr lang="arn-CL" altLang="zh-CN" b="1" dirty="0" smtClean="0">
                <a:solidFill>
                  <a:schemeClr val="accent1">
                    <a:lumMod val="75000"/>
                  </a:schemeClr>
                </a:solidFill>
              </a:rPr>
              <a:t>surface</a:t>
            </a:r>
            <a:r>
              <a:rPr lang="arn-CL" altLang="zh-CN" b="1" dirty="0" smtClean="0"/>
              <a:t> </a:t>
            </a:r>
            <a:r>
              <a:rPr lang="arn-CL" altLang="zh-CN" dirty="0" smtClean="0"/>
              <a:t>/'sɜːfɪs/                                       </a:t>
            </a:r>
            <a:r>
              <a:rPr lang="arn-CL" altLang="zh-CN" i="1" dirty="0" smtClean="0">
                <a:latin typeface="Times New Roman" pitchFamily="18" charset="0"/>
                <a:cs typeface="Times New Roman" pitchFamily="18" charset="0"/>
              </a:rPr>
              <a:t> n.</a:t>
            </a:r>
            <a:r>
              <a:rPr lang="arn-CL" altLang="zh-CN" dirty="0" smtClean="0"/>
              <a:t>     </a:t>
            </a:r>
            <a:r>
              <a:rPr lang="zh-CN" altLang="en-US" dirty="0" smtClean="0"/>
              <a:t>表面；表层</a:t>
            </a:r>
          </a:p>
          <a:p>
            <a:pPr>
              <a:lnSpc>
                <a:spcPct val="130000"/>
              </a:lnSpc>
            </a:pPr>
            <a:r>
              <a:rPr lang="arn-CL" altLang="zh-CN" b="1" dirty="0" smtClean="0"/>
              <a:t>4 </a:t>
            </a:r>
            <a:r>
              <a:rPr lang="arn-CL" altLang="zh-CN" b="1" dirty="0" smtClean="0">
                <a:solidFill>
                  <a:schemeClr val="accent1">
                    <a:lumMod val="75000"/>
                  </a:schemeClr>
                </a:solidFill>
              </a:rPr>
              <a:t>teen</a:t>
            </a:r>
            <a:r>
              <a:rPr lang="arn-CL" altLang="zh-CN" b="1" dirty="0" smtClean="0"/>
              <a:t> </a:t>
            </a:r>
            <a:r>
              <a:rPr lang="arn-CL" altLang="zh-CN" dirty="0" smtClean="0"/>
              <a:t>/tiːn/                                                  </a:t>
            </a:r>
            <a:r>
              <a:rPr lang="arn-CL" altLang="zh-CN" i="1" dirty="0" smtClean="0">
                <a:latin typeface="Times New Roman" pitchFamily="18" charset="0"/>
                <a:cs typeface="Times New Roman" pitchFamily="18" charset="0"/>
              </a:rPr>
              <a:t>n.</a:t>
            </a:r>
            <a:r>
              <a:rPr lang="arn-CL" altLang="zh-CN" dirty="0" smtClean="0"/>
              <a:t>     </a:t>
            </a:r>
            <a:r>
              <a:rPr lang="zh-CN" altLang="en-US" dirty="0" smtClean="0"/>
              <a:t>青少年（相当于</a:t>
            </a:r>
            <a:r>
              <a:rPr lang="arn-CL" altLang="zh-CN" dirty="0" smtClean="0"/>
              <a:t>teenager</a:t>
            </a:r>
            <a:r>
              <a:rPr lang="zh-CN" altLang="arn-CL" dirty="0" smtClean="0"/>
              <a:t>）</a:t>
            </a:r>
          </a:p>
          <a:p>
            <a:pPr>
              <a:lnSpc>
                <a:spcPct val="130000"/>
              </a:lnSpc>
            </a:pPr>
            <a:r>
              <a:rPr lang="arn-CL" altLang="zh-CN" b="1" dirty="0" smtClean="0"/>
              <a:t>5 </a:t>
            </a:r>
            <a:r>
              <a:rPr lang="arn-CL" altLang="zh-CN" b="1" dirty="0" smtClean="0">
                <a:solidFill>
                  <a:schemeClr val="accent1">
                    <a:lumMod val="75000"/>
                  </a:schemeClr>
                </a:solidFill>
              </a:rPr>
              <a:t>constantly</a:t>
            </a:r>
            <a:r>
              <a:rPr lang="arn-CL" altLang="zh-CN" b="1" dirty="0" smtClean="0"/>
              <a:t> </a:t>
            </a:r>
            <a:r>
              <a:rPr lang="arn-CL" altLang="zh-CN" dirty="0" smtClean="0"/>
              <a:t>/'kɒnstəntli/                          </a:t>
            </a:r>
            <a:r>
              <a:rPr lang="arn-CL" altLang="zh-CN" i="1" dirty="0" smtClean="0">
                <a:latin typeface="Times New Roman" pitchFamily="18" charset="0"/>
                <a:cs typeface="Times New Roman" pitchFamily="18" charset="0"/>
              </a:rPr>
              <a:t>adv.</a:t>
            </a:r>
            <a:r>
              <a:rPr lang="arn-CL" altLang="zh-CN" dirty="0" smtClean="0"/>
              <a:t>  </a:t>
            </a:r>
            <a:r>
              <a:rPr lang="zh-CN" altLang="en-US" dirty="0" smtClean="0"/>
              <a:t>始终；重复不断地</a:t>
            </a:r>
          </a:p>
          <a:p>
            <a:pPr>
              <a:lnSpc>
                <a:spcPct val="130000"/>
              </a:lnSpc>
            </a:pPr>
            <a:r>
              <a:rPr lang="arn-CL" altLang="zh-CN" b="1" dirty="0" smtClean="0"/>
              <a:t>6 </a:t>
            </a:r>
            <a:r>
              <a:rPr lang="arn-CL" altLang="zh-CN" b="1" dirty="0" smtClean="0">
                <a:solidFill>
                  <a:schemeClr val="accent1">
                    <a:lumMod val="75000"/>
                  </a:schemeClr>
                </a:solidFill>
              </a:rPr>
              <a:t>normal</a:t>
            </a:r>
            <a:r>
              <a:rPr lang="arn-CL" altLang="zh-CN" b="1" dirty="0" smtClean="0"/>
              <a:t> </a:t>
            </a:r>
            <a:r>
              <a:rPr lang="arn-CL" altLang="zh-CN" dirty="0" smtClean="0"/>
              <a:t>/'nɔːml/                                        </a:t>
            </a:r>
            <a:r>
              <a:rPr lang="arn-CL" altLang="zh-CN" i="1" dirty="0" smtClean="0">
                <a:latin typeface="Times New Roman" pitchFamily="18" charset="0"/>
                <a:cs typeface="Times New Roman" pitchFamily="18" charset="0"/>
              </a:rPr>
              <a:t>adj.</a:t>
            </a:r>
            <a:r>
              <a:rPr lang="arn-CL" altLang="zh-CN" dirty="0" smtClean="0"/>
              <a:t>  </a:t>
            </a:r>
            <a:r>
              <a:rPr lang="zh-CN" altLang="en-US" dirty="0" smtClean="0"/>
              <a:t>正常的；一般的</a:t>
            </a:r>
          </a:p>
          <a:p>
            <a:pPr>
              <a:lnSpc>
                <a:spcPct val="130000"/>
              </a:lnSpc>
            </a:pPr>
            <a:r>
              <a:rPr lang="arn-CL" altLang="zh-CN" b="1" dirty="0" smtClean="0"/>
              <a:t>7 </a:t>
            </a:r>
            <a:r>
              <a:rPr lang="arn-CL" altLang="zh-CN" b="1" dirty="0" smtClean="0">
                <a:solidFill>
                  <a:schemeClr val="accent1">
                    <a:lumMod val="75000"/>
                  </a:schemeClr>
                </a:solidFill>
              </a:rPr>
              <a:t>outfit</a:t>
            </a:r>
            <a:r>
              <a:rPr lang="arn-CL" altLang="zh-CN" b="1" dirty="0" smtClean="0"/>
              <a:t> </a:t>
            </a:r>
            <a:r>
              <a:rPr lang="arn-CL" altLang="zh-CN" dirty="0" smtClean="0"/>
              <a:t>/'aʊtfɪt/                                          </a:t>
            </a:r>
            <a:r>
              <a:rPr lang="arn-CL" altLang="zh-CN" i="1" dirty="0" smtClean="0">
                <a:latin typeface="Times New Roman" pitchFamily="18" charset="0"/>
                <a:cs typeface="Times New Roman" pitchFamily="18" charset="0"/>
              </a:rPr>
              <a:t> n.</a:t>
            </a:r>
            <a:r>
              <a:rPr lang="arn-CL" altLang="zh-CN" dirty="0" smtClean="0"/>
              <a:t>     </a:t>
            </a:r>
            <a:r>
              <a:rPr lang="zh-CN" altLang="en-US" dirty="0" smtClean="0"/>
              <a:t>全套服装</a:t>
            </a:r>
            <a:endParaRPr lang="en-US" altLang="zh-CN" dirty="0" smtClean="0"/>
          </a:p>
          <a:p>
            <a:pPr>
              <a:lnSpc>
                <a:spcPct val="130000"/>
              </a:lnSpc>
            </a:pPr>
            <a:r>
              <a:rPr lang="arn-CL" altLang="zh-CN" b="1" dirty="0" smtClean="0"/>
              <a:t>8</a:t>
            </a:r>
            <a:r>
              <a:rPr lang="arn-CL" altLang="zh-CN" b="1" dirty="0" smtClean="0">
                <a:solidFill>
                  <a:schemeClr val="accent1">
                    <a:lumMod val="75000"/>
                  </a:schemeClr>
                </a:solidFill>
              </a:rPr>
              <a:t> confidence</a:t>
            </a:r>
            <a:r>
              <a:rPr lang="arn-CL" altLang="zh-CN" b="1" dirty="0" smtClean="0"/>
              <a:t> </a:t>
            </a:r>
            <a:r>
              <a:rPr lang="arn-CL" altLang="zh-CN" dirty="0" smtClean="0"/>
              <a:t>/'kɒnfɪdəns/                         </a:t>
            </a:r>
            <a:r>
              <a:rPr lang="arn-CL" altLang="zh-CN" i="1" dirty="0" smtClean="0">
                <a:latin typeface="Times New Roman" pitchFamily="18" charset="0"/>
                <a:cs typeface="Times New Roman" pitchFamily="18" charset="0"/>
              </a:rPr>
              <a:t>n.</a:t>
            </a:r>
            <a:r>
              <a:rPr lang="arn-CL" altLang="zh-CN" dirty="0" smtClean="0"/>
              <a:t>     </a:t>
            </a:r>
            <a:r>
              <a:rPr lang="zh-CN" altLang="en-US" dirty="0" smtClean="0"/>
              <a:t>自信；信赖</a:t>
            </a:r>
          </a:p>
          <a:p>
            <a:pPr>
              <a:lnSpc>
                <a:spcPct val="130000"/>
              </a:lnSpc>
            </a:pPr>
            <a:r>
              <a:rPr lang="arn-CL" altLang="zh-CN" b="1" dirty="0" smtClean="0"/>
              <a:t>9 </a:t>
            </a:r>
            <a:r>
              <a:rPr lang="arn-CL" altLang="zh-CN" b="1" dirty="0" smtClean="0">
                <a:solidFill>
                  <a:schemeClr val="accent1">
                    <a:lumMod val="75000"/>
                  </a:schemeClr>
                </a:solidFill>
              </a:rPr>
              <a:t>internship</a:t>
            </a:r>
            <a:r>
              <a:rPr lang="arn-CL" altLang="zh-CN" b="1" dirty="0" smtClean="0"/>
              <a:t> </a:t>
            </a:r>
            <a:r>
              <a:rPr lang="arn-CL" altLang="zh-CN" dirty="0" smtClean="0"/>
              <a:t>/'ɪntɜːnʃɪp/                             </a:t>
            </a:r>
            <a:r>
              <a:rPr lang="arn-CL" altLang="zh-CN" i="1" dirty="0" smtClean="0">
                <a:latin typeface="Times New Roman" pitchFamily="18" charset="0"/>
                <a:cs typeface="Times New Roman" pitchFamily="18" charset="0"/>
              </a:rPr>
              <a:t>n.   </a:t>
            </a:r>
            <a:r>
              <a:rPr lang="zh-CN" altLang="arn-CL" dirty="0" smtClean="0"/>
              <a:t>（</a:t>
            </a:r>
            <a:r>
              <a:rPr lang="zh-CN" altLang="en-US" dirty="0" smtClean="0"/>
              <a:t>学校或毕业生的）实习期</a:t>
            </a:r>
          </a:p>
          <a:p>
            <a:pPr>
              <a:lnSpc>
                <a:spcPct val="130000"/>
              </a:lnSpc>
            </a:pPr>
            <a:r>
              <a:rPr lang="arn-CL" altLang="zh-CN" b="1" dirty="0" smtClean="0"/>
              <a:t>10 </a:t>
            </a:r>
            <a:r>
              <a:rPr lang="arn-CL" altLang="zh-CN" b="1" dirty="0" smtClean="0">
                <a:solidFill>
                  <a:schemeClr val="accent1">
                    <a:lumMod val="75000"/>
                  </a:schemeClr>
                </a:solidFill>
              </a:rPr>
              <a:t>personalize </a:t>
            </a:r>
            <a:r>
              <a:rPr lang="arn-CL" altLang="zh-CN" dirty="0" smtClean="0"/>
              <a:t>/'pɜːsənəlaɪz/                   </a:t>
            </a:r>
            <a:r>
              <a:rPr lang="arn-CL" altLang="zh-CN" i="1" dirty="0" smtClean="0"/>
              <a:t> </a:t>
            </a:r>
            <a:r>
              <a:rPr lang="arn-CL" altLang="zh-CN" i="1" dirty="0" smtClean="0">
                <a:latin typeface="Times New Roman" pitchFamily="18" charset="0"/>
                <a:cs typeface="Times New Roman" pitchFamily="18" charset="0"/>
              </a:rPr>
              <a:t>v.</a:t>
            </a:r>
            <a:r>
              <a:rPr lang="arn-CL" altLang="zh-CN" dirty="0" smtClean="0"/>
              <a:t>     </a:t>
            </a:r>
            <a:r>
              <a:rPr lang="zh-CN" altLang="en-US" dirty="0" smtClean="0"/>
              <a:t>为个人特制或者专设</a:t>
            </a:r>
          </a:p>
          <a:p>
            <a:pPr>
              <a:lnSpc>
                <a:spcPct val="130000"/>
              </a:lnSpc>
            </a:pPr>
            <a:r>
              <a:rPr lang="en-US" altLang="zh-CN" b="1" dirty="0" smtClean="0"/>
              <a:t>11</a:t>
            </a:r>
            <a:r>
              <a:rPr lang="en-US" altLang="zh-CN" b="1" dirty="0" smtClean="0">
                <a:solidFill>
                  <a:schemeClr val="accent1">
                    <a:lumMod val="75000"/>
                  </a:schemeClr>
                </a:solidFill>
              </a:rPr>
              <a:t> rush </a:t>
            </a:r>
            <a:r>
              <a:rPr lang="en-US" altLang="zh-CN" dirty="0" smtClean="0"/>
              <a:t>/</a:t>
            </a:r>
            <a:r>
              <a:rPr lang="en-US" altLang="zh-CN" dirty="0" err="1" smtClean="0"/>
              <a:t>rʌʃ</a:t>
            </a:r>
            <a:r>
              <a:rPr lang="en-US" altLang="zh-CN" dirty="0" smtClean="0"/>
              <a:t>/   </a:t>
            </a:r>
            <a:r>
              <a:rPr lang="en-US" altLang="zh-CN" dirty="0" smtClean="0">
                <a:latin typeface="Times New Roman" pitchFamily="18" charset="0"/>
                <a:cs typeface="Times New Roman" pitchFamily="18" charset="0"/>
              </a:rPr>
              <a:t> </a:t>
            </a:r>
            <a:r>
              <a:rPr lang="en-US" altLang="zh-CN" i="1" dirty="0" smtClean="0">
                <a:latin typeface="Times New Roman" pitchFamily="18" charset="0"/>
                <a:cs typeface="Times New Roman" pitchFamily="18" charset="0"/>
              </a:rPr>
              <a:t>                                          n.</a:t>
            </a:r>
            <a:r>
              <a:rPr lang="en-US" altLang="zh-CN" dirty="0" smtClean="0"/>
              <a:t>  </a:t>
            </a:r>
            <a:r>
              <a:rPr lang="zh-CN" altLang="en-US" dirty="0" smtClean="0"/>
              <a:t>（强烈感情的）迸发，涌动</a:t>
            </a:r>
            <a:endParaRPr lang="zh-CN" altLang="en-US" dirty="0"/>
          </a:p>
        </p:txBody>
      </p:sp>
      <p:pic>
        <p:nvPicPr>
          <p:cNvPr id="3" name="A-1 NEW WORDS">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3"/>
          <a:stretch>
            <a:fillRect/>
          </a:stretch>
        </p:blipFill>
        <p:spPr>
          <a:xfrm>
            <a:off x="7955560" y="1677999"/>
            <a:ext cx="609600" cy="609600"/>
          </a:xfrm>
          <a:prstGeom prst="rect">
            <a:avLst/>
          </a:prstGeom>
        </p:spPr>
      </p:pic>
    </p:spTree>
    <p:extLst>
      <p:ext uri="{BB962C8B-B14F-4D97-AF65-F5344CB8AC3E}">
        <p14:creationId xmlns:p14="http://schemas.microsoft.com/office/powerpoint/2010/main" val="3810165956"/>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decel="50000" fill="hold">
                                          <p:stCondLst>
                                            <p:cond delay="0"/>
                                          </p:stCondLst>
                                        </p:cTn>
                                        <p:tgtEl>
                                          <p:spTgt spid="19"/>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9"/>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9"/>
                                        </p:tgtEl>
                                        <p:attrNameLst>
                                          <p:attrName>ppt_w</p:attrName>
                                        </p:attrNameLst>
                                      </p:cBhvr>
                                      <p:tavLst>
                                        <p:tav tm="0">
                                          <p:val>
                                            <p:strVal val="#ppt_w*.05"/>
                                          </p:val>
                                        </p:tav>
                                        <p:tav tm="100000">
                                          <p:val>
                                            <p:strVal val="#ppt_w"/>
                                          </p:val>
                                        </p:tav>
                                      </p:tavLst>
                                    </p:anim>
                                    <p:anim calcmode="lin" valueType="num">
                                      <p:cBhvr>
                                        <p:cTn id="10" dur="1000" fill="hold"/>
                                        <p:tgtEl>
                                          <p:spTgt spid="19"/>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9"/>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9"/>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9"/>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15" fill="hold" display="0">
                  <p:stCondLst>
                    <p:cond delay="indefinite"/>
                  </p:stCondLst>
                  <p:endCondLst>
                    <p:cond evt="onNext" delay="0">
                      <p:tgtEl>
                        <p:sldTgt/>
                      </p:tgtEl>
                    </p:cond>
                    <p:cond evt="onPrev" delay="0">
                      <p:tgtEl>
                        <p:sldTgt/>
                      </p:tgtEl>
                    </p:cond>
                    <p:cond evt="onStopAudio" delay="0">
                      <p:tgtEl>
                        <p:sldTgt/>
                      </p:tgtEl>
                    </p:cond>
                  </p:endCondLst>
                </p:cTn>
                <p:tgtEl>
                  <p:spTgt spid="13"/>
                </p:tgtEl>
              </p:cMediaNode>
            </p:audio>
            <p:seq concurrent="1" nextAc="seek">
              <p:cTn id="16" restart="whenNotActive" fill="hold" evtFilter="cancelBubble" nodeType="interactiveSeq">
                <p:stCondLst>
                  <p:cond evt="onClick" delay="0">
                    <p:tgtEl>
                      <p:spTgt spid="2050"/>
                    </p:tgtEl>
                  </p:cond>
                </p:stCondLst>
                <p:endSync evt="end" delay="0">
                  <p:rtn val="all"/>
                </p:endSync>
                <p:childTnLst>
                  <p:par>
                    <p:cTn id="17" fill="hold">
                      <p:stCondLst>
                        <p:cond delay="0"/>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66596" fill="hold"/>
                                        <p:tgtEl>
                                          <p:spTgt spid="13"/>
                                        </p:tgtEl>
                                      </p:cBhvr>
                                    </p:cmd>
                                  </p:childTnLst>
                                </p:cTn>
                              </p:par>
                            </p:childTnLst>
                          </p:cTn>
                        </p:par>
                      </p:childTnLst>
                    </p:cTn>
                  </p:par>
                </p:childTnLst>
              </p:cTn>
              <p:nextCondLst>
                <p:cond evt="onClick" delay="0">
                  <p:tgtEl>
                    <p:spTgt spid="2050"/>
                  </p:tgtEl>
                </p:cond>
              </p:nextCondLst>
            </p:seq>
            <p:seq concurrent="1" nextAc="seek">
              <p:cTn id="21" restart="whenNotActive" fill="hold" evtFilter="cancelBubble" nodeType="interactiveSeq">
                <p:stCondLst>
                  <p:cond evt="onClick" delay="0">
                    <p:tgtEl>
                      <p:spTgt spid="3"/>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clickEffect">
                                  <p:stCondLst>
                                    <p:cond delay="0"/>
                                  </p:stCondLst>
                                  <p:childTnLst>
                                    <p:cmd type="call" cmd="playFrom(0.0)">
                                      <p:cBhvr>
                                        <p:cTn id="25" dur="66595" fill="hold"/>
                                        <p:tgtEl>
                                          <p:spTgt spid="3"/>
                                        </p:tgtEl>
                                      </p:cBhvr>
                                    </p:cmd>
                                  </p:childTnLst>
                                </p:cTn>
                              </p:par>
                            </p:childTnLst>
                          </p:cTn>
                        </p:par>
                      </p:childTnLst>
                    </p:cTn>
                  </p:par>
                </p:childTnLst>
              </p:cTn>
              <p:nextCondLst>
                <p:cond evt="onClick" delay="0">
                  <p:tgtEl>
                    <p:spTgt spid="3"/>
                  </p:tgtEl>
                </p:cond>
              </p:nextCondLst>
            </p:seq>
            <p:audio>
              <p:cMediaNode vol="80000">
                <p:cTn id="26" fill="hold" display="0">
                  <p:stCondLst>
                    <p:cond delay="indefinite"/>
                  </p:stCondLst>
                  <p:endCondLst>
                    <p:cond evt="onStopAudio" delay="0">
                      <p:tgtEl>
                        <p:sldTgt/>
                      </p:tgtEl>
                    </p:cond>
                  </p:endCondLst>
                </p:cTn>
                <p:tgtEl>
                  <p:spTgt spid="3"/>
                </p:tgtEl>
              </p:cMediaNode>
            </p:audio>
          </p:childTnLst>
        </p:cTn>
      </p:par>
    </p:tnLst>
    <p:bldLst>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4D2784D5-E89A-4E64-85A7-D0D60D2847BA}"/>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22628" r="22619" b="5895"/>
          <a:stretch/>
        </p:blipFill>
        <p:spPr>
          <a:xfrm>
            <a:off x="7886700" y="761670"/>
            <a:ext cx="4140200" cy="4746258"/>
          </a:xfrm>
          <a:prstGeom prst="rect">
            <a:avLst/>
          </a:prstGeom>
        </p:spPr>
      </p:pic>
      <p:pic>
        <p:nvPicPr>
          <p:cNvPr id="3074" name="Picture 2" descr="C:\Users\Administrator\Desktop\播放.png"/>
          <p:cNvPicPr>
            <a:picLocks noChangeAspect="1" noChangeArrowheads="1"/>
          </p:cNvPicPr>
          <p:nvPr/>
        </p:nvPicPr>
        <p:blipFill>
          <a:blip r:embed="rId7" cstate="print"/>
          <a:srcRect/>
          <a:stretch>
            <a:fillRect/>
          </a:stretch>
        </p:blipFill>
        <p:spPr bwMode="auto">
          <a:xfrm>
            <a:off x="9527117" y="466197"/>
            <a:ext cx="1079500" cy="725487"/>
          </a:xfrm>
          <a:prstGeom prst="rect">
            <a:avLst/>
          </a:prstGeom>
          <a:noFill/>
        </p:spPr>
      </p:pic>
      <p:pic>
        <p:nvPicPr>
          <p:cNvPr id="5" name="A-2 NEW WORDS.wav">
            <a:hlinkClick r:id="" action="ppaction://media"/>
          </p:cNvPr>
          <p:cNvPicPr>
            <a:picLocks noChangeAspect="1"/>
          </p:cNvPicPr>
          <p:nvPr>
            <a:audioFile r:link="rId2"/>
            <p:extLst>
              <p:ext uri="{DAA4B4D4-6D71-4841-9C94-3DE7FCFB9230}">
                <p14:media xmlns:p14="http://schemas.microsoft.com/office/powerpoint/2010/main" r:link="rId1"/>
              </p:ext>
            </p:extLst>
          </p:nvPr>
        </p:nvPicPr>
        <p:blipFill>
          <a:blip r:embed="rId8" cstate="print"/>
          <a:stretch>
            <a:fillRect/>
          </a:stretch>
        </p:blipFill>
        <p:spPr>
          <a:xfrm>
            <a:off x="12192000" y="990600"/>
            <a:ext cx="304800" cy="304800"/>
          </a:xfrm>
          <a:prstGeom prst="rect">
            <a:avLst/>
          </a:prstGeom>
        </p:spPr>
      </p:pic>
      <p:sp>
        <p:nvSpPr>
          <p:cNvPr id="7" name="TextBox 6"/>
          <p:cNvSpPr txBox="1"/>
          <p:nvPr/>
        </p:nvSpPr>
        <p:spPr>
          <a:xfrm>
            <a:off x="905934" y="1303866"/>
            <a:ext cx="7416800" cy="3693319"/>
          </a:xfrm>
          <a:prstGeom prst="rect">
            <a:avLst/>
          </a:prstGeom>
          <a:noFill/>
        </p:spPr>
        <p:txBody>
          <a:bodyPr wrap="square" rtlCol="0">
            <a:spAutoFit/>
          </a:bodyPr>
          <a:lstStyle/>
          <a:p>
            <a:pPr>
              <a:lnSpc>
                <a:spcPct val="130000"/>
              </a:lnSpc>
            </a:pPr>
            <a:r>
              <a:rPr lang="arn-CL" altLang="zh-CN" b="1" smtClean="0"/>
              <a:t>12</a:t>
            </a:r>
            <a:r>
              <a:rPr lang="arn-CL" altLang="zh-CN" smtClean="0"/>
              <a:t> </a:t>
            </a:r>
            <a:r>
              <a:rPr lang="arn-CL" altLang="zh-CN" b="1" smtClean="0">
                <a:solidFill>
                  <a:schemeClr val="accent1">
                    <a:lumMod val="75000"/>
                  </a:schemeClr>
                </a:solidFill>
              </a:rPr>
              <a:t>empowerment</a:t>
            </a:r>
            <a:r>
              <a:rPr lang="arn-CL" altLang="zh-CN" smtClean="0"/>
              <a:t> /ɪm'paʊəmənt/         </a:t>
            </a:r>
            <a:r>
              <a:rPr lang="arn-CL" altLang="zh-CN" i="1" smtClean="0">
                <a:latin typeface="Times New Roman" pitchFamily="18" charset="0"/>
                <a:cs typeface="Times New Roman" pitchFamily="18" charset="0"/>
              </a:rPr>
              <a:t>n.      </a:t>
            </a:r>
            <a:r>
              <a:rPr lang="zh-CN" altLang="en-US" smtClean="0"/>
              <a:t>力量感</a:t>
            </a:r>
          </a:p>
          <a:p>
            <a:pPr>
              <a:lnSpc>
                <a:spcPct val="130000"/>
              </a:lnSpc>
            </a:pPr>
            <a:r>
              <a:rPr lang="arn-CL" altLang="zh-CN" b="1" smtClean="0"/>
              <a:t>13</a:t>
            </a:r>
            <a:r>
              <a:rPr lang="arn-CL" altLang="zh-CN" smtClean="0"/>
              <a:t> </a:t>
            </a:r>
            <a:r>
              <a:rPr lang="arn-CL" altLang="zh-CN" b="1" smtClean="0">
                <a:solidFill>
                  <a:schemeClr val="accent1">
                    <a:lumMod val="75000"/>
                  </a:schemeClr>
                </a:solidFill>
              </a:rPr>
              <a:t>quirky</a:t>
            </a:r>
            <a:r>
              <a:rPr lang="arn-CL" altLang="zh-CN" smtClean="0"/>
              <a:t> /'kwɜːki/                                     </a:t>
            </a:r>
            <a:r>
              <a:rPr lang="arn-CL" altLang="zh-CN" i="1" smtClean="0">
                <a:latin typeface="Times New Roman" pitchFamily="18" charset="0"/>
                <a:cs typeface="Times New Roman" pitchFamily="18" charset="0"/>
              </a:rPr>
              <a:t>adj.   </a:t>
            </a:r>
            <a:r>
              <a:rPr lang="zh-CN" altLang="en-US" smtClean="0"/>
              <a:t>奇特的；离奇的</a:t>
            </a:r>
          </a:p>
          <a:p>
            <a:pPr>
              <a:lnSpc>
                <a:spcPct val="130000"/>
              </a:lnSpc>
            </a:pPr>
            <a:r>
              <a:rPr lang="arn-CL" altLang="zh-CN" b="1" smtClean="0"/>
              <a:t>14</a:t>
            </a:r>
            <a:r>
              <a:rPr lang="arn-CL" altLang="zh-CN" smtClean="0"/>
              <a:t> </a:t>
            </a:r>
            <a:r>
              <a:rPr lang="arn-CL" altLang="zh-CN" b="1" smtClean="0">
                <a:solidFill>
                  <a:schemeClr val="accent1">
                    <a:lumMod val="75000"/>
                  </a:schemeClr>
                </a:solidFill>
              </a:rPr>
              <a:t>crown</a:t>
            </a:r>
            <a:r>
              <a:rPr lang="arn-CL" altLang="zh-CN" smtClean="0"/>
              <a:t> /kraʊn/                                       </a:t>
            </a:r>
            <a:r>
              <a:rPr lang="arn-CL" altLang="zh-CN" i="1" smtClean="0">
                <a:latin typeface="Times New Roman" pitchFamily="18" charset="0"/>
                <a:cs typeface="Times New Roman" pitchFamily="18" charset="0"/>
              </a:rPr>
              <a:t>n.      </a:t>
            </a:r>
            <a:r>
              <a:rPr lang="zh-CN" altLang="en-US" smtClean="0"/>
              <a:t>王冠；帽子</a:t>
            </a:r>
          </a:p>
          <a:p>
            <a:pPr>
              <a:lnSpc>
                <a:spcPct val="130000"/>
              </a:lnSpc>
            </a:pPr>
            <a:r>
              <a:rPr lang="en-US" altLang="zh-CN" b="1" smtClean="0"/>
              <a:t>15</a:t>
            </a:r>
            <a:r>
              <a:rPr lang="en-US" altLang="zh-CN" smtClean="0"/>
              <a:t> </a:t>
            </a:r>
            <a:r>
              <a:rPr lang="en-US" altLang="zh-CN" b="1" smtClean="0">
                <a:solidFill>
                  <a:schemeClr val="accent1">
                    <a:lumMod val="75000"/>
                  </a:schemeClr>
                </a:solidFill>
              </a:rPr>
              <a:t>puzzle</a:t>
            </a:r>
            <a:r>
              <a:rPr lang="en-US" altLang="zh-CN" smtClean="0"/>
              <a:t> /'pʌzl/  </a:t>
            </a:r>
            <a:r>
              <a:rPr lang="en-US" altLang="zh-CN" i="1" smtClean="0">
                <a:latin typeface="Times New Roman" pitchFamily="18" charset="0"/>
                <a:cs typeface="Times New Roman" pitchFamily="18" charset="0"/>
              </a:rPr>
              <a:t>                                    n.      </a:t>
            </a:r>
            <a:r>
              <a:rPr lang="zh-CN" altLang="en-US" smtClean="0"/>
              <a:t>谜语；智力游戏</a:t>
            </a:r>
          </a:p>
          <a:p>
            <a:pPr>
              <a:lnSpc>
                <a:spcPct val="130000"/>
              </a:lnSpc>
            </a:pPr>
            <a:r>
              <a:rPr lang="arn-CL" altLang="zh-CN" b="1" smtClean="0"/>
              <a:t>16</a:t>
            </a:r>
            <a:r>
              <a:rPr lang="arn-CL" altLang="zh-CN" smtClean="0"/>
              <a:t> </a:t>
            </a:r>
            <a:r>
              <a:rPr lang="arn-CL" altLang="zh-CN" b="1" smtClean="0">
                <a:solidFill>
                  <a:schemeClr val="accent1">
                    <a:lumMod val="75000"/>
                  </a:schemeClr>
                </a:solidFill>
              </a:rPr>
              <a:t>powerful</a:t>
            </a:r>
            <a:r>
              <a:rPr lang="arn-CL" altLang="zh-CN" smtClean="0"/>
              <a:t> /'paʊəfl/                                </a:t>
            </a:r>
            <a:r>
              <a:rPr lang="arn-CL" altLang="zh-CN" i="1" smtClean="0">
                <a:latin typeface="Times New Roman" pitchFamily="18" charset="0"/>
                <a:cs typeface="Times New Roman" pitchFamily="18" charset="0"/>
              </a:rPr>
              <a:t>adj.   </a:t>
            </a:r>
            <a:r>
              <a:rPr lang="zh-CN" altLang="en-US" smtClean="0"/>
              <a:t>强势有力的；有影响力的</a:t>
            </a:r>
          </a:p>
          <a:p>
            <a:pPr>
              <a:lnSpc>
                <a:spcPct val="130000"/>
              </a:lnSpc>
            </a:pPr>
            <a:r>
              <a:rPr lang="arn-CL" altLang="zh-CN" b="1" smtClean="0"/>
              <a:t>17</a:t>
            </a:r>
            <a:r>
              <a:rPr lang="arn-CL" altLang="zh-CN" smtClean="0"/>
              <a:t> </a:t>
            </a:r>
            <a:r>
              <a:rPr lang="arn-CL" altLang="zh-CN" b="1" smtClean="0">
                <a:solidFill>
                  <a:schemeClr val="accent1">
                    <a:lumMod val="75000"/>
                  </a:schemeClr>
                </a:solidFill>
              </a:rPr>
              <a:t>figure</a:t>
            </a:r>
            <a:r>
              <a:rPr lang="arn-CL" altLang="zh-CN" smtClean="0"/>
              <a:t> /'fɪgə(r)/                                     </a:t>
            </a:r>
            <a:r>
              <a:rPr lang="arn-CL" altLang="zh-CN" i="1" smtClean="0">
                <a:latin typeface="Times New Roman" pitchFamily="18" charset="0"/>
                <a:cs typeface="Times New Roman" pitchFamily="18" charset="0"/>
              </a:rPr>
              <a:t> v.       </a:t>
            </a:r>
            <a:r>
              <a:rPr lang="zh-CN" altLang="en-US" smtClean="0"/>
              <a:t>计算；认定</a:t>
            </a:r>
          </a:p>
          <a:p>
            <a:pPr>
              <a:lnSpc>
                <a:spcPct val="130000"/>
              </a:lnSpc>
            </a:pPr>
            <a:r>
              <a:rPr lang="arn-CL" altLang="zh-CN" b="1" smtClean="0"/>
              <a:t>18</a:t>
            </a:r>
            <a:r>
              <a:rPr lang="arn-CL" altLang="zh-CN" smtClean="0"/>
              <a:t> </a:t>
            </a:r>
            <a:r>
              <a:rPr lang="arn-CL" altLang="zh-CN" b="1" smtClean="0">
                <a:solidFill>
                  <a:schemeClr val="accent1">
                    <a:lumMod val="75000"/>
                  </a:schemeClr>
                </a:solidFill>
              </a:rPr>
              <a:t>model</a:t>
            </a:r>
            <a:r>
              <a:rPr lang="arn-CL" altLang="zh-CN" smtClean="0"/>
              <a:t> /'mɒdl/                                       </a:t>
            </a:r>
            <a:r>
              <a:rPr lang="arn-CL" altLang="zh-CN" i="1" smtClean="0">
                <a:latin typeface="Times New Roman" pitchFamily="18" charset="0"/>
                <a:cs typeface="Times New Roman" pitchFamily="18" charset="0"/>
              </a:rPr>
              <a:t>n.       </a:t>
            </a:r>
            <a:r>
              <a:rPr lang="zh-CN" altLang="en-US" smtClean="0"/>
              <a:t>模特</a:t>
            </a:r>
          </a:p>
          <a:p>
            <a:pPr>
              <a:lnSpc>
                <a:spcPct val="130000"/>
              </a:lnSpc>
            </a:pPr>
            <a:r>
              <a:rPr lang="arn-CL" altLang="zh-CN" b="1" smtClean="0"/>
              <a:t>19</a:t>
            </a:r>
            <a:r>
              <a:rPr lang="arn-CL" altLang="zh-CN" smtClean="0"/>
              <a:t> </a:t>
            </a:r>
            <a:r>
              <a:rPr lang="arn-CL" altLang="zh-CN" b="1" smtClean="0">
                <a:solidFill>
                  <a:schemeClr val="accent1">
                    <a:lumMod val="75000"/>
                  </a:schemeClr>
                </a:solidFill>
              </a:rPr>
              <a:t>actress</a:t>
            </a:r>
            <a:r>
              <a:rPr lang="arn-CL" altLang="zh-CN" smtClean="0"/>
              <a:t> /'æktrəs/                                   </a:t>
            </a:r>
            <a:r>
              <a:rPr lang="arn-CL" altLang="zh-CN" i="1" smtClean="0">
                <a:latin typeface="Times New Roman" pitchFamily="18" charset="0"/>
                <a:cs typeface="Times New Roman" pitchFamily="18" charset="0"/>
              </a:rPr>
              <a:t>n.      </a:t>
            </a:r>
            <a:r>
              <a:rPr lang="zh-CN" altLang="en-US" smtClean="0"/>
              <a:t>女演员</a:t>
            </a:r>
          </a:p>
          <a:p>
            <a:pPr>
              <a:lnSpc>
                <a:spcPct val="130000"/>
              </a:lnSpc>
            </a:pPr>
            <a:r>
              <a:rPr lang="arn-CL" altLang="zh-CN" b="1" smtClean="0"/>
              <a:t>20</a:t>
            </a:r>
            <a:r>
              <a:rPr lang="arn-CL" altLang="zh-CN" smtClean="0"/>
              <a:t> </a:t>
            </a:r>
            <a:r>
              <a:rPr lang="arn-CL" altLang="zh-CN" b="1" smtClean="0">
                <a:solidFill>
                  <a:schemeClr val="accent1">
                    <a:lumMod val="75000"/>
                  </a:schemeClr>
                </a:solidFill>
              </a:rPr>
              <a:t>source</a:t>
            </a:r>
            <a:r>
              <a:rPr lang="arn-CL" altLang="zh-CN" smtClean="0"/>
              <a:t> /sɔːs/                                          </a:t>
            </a:r>
            <a:r>
              <a:rPr lang="arn-CL" altLang="zh-CN" i="1" smtClean="0">
                <a:latin typeface="Times New Roman" pitchFamily="18" charset="0"/>
                <a:cs typeface="Times New Roman" pitchFamily="18" charset="0"/>
              </a:rPr>
              <a:t>n.       </a:t>
            </a:r>
            <a:r>
              <a:rPr lang="zh-CN" altLang="en-US" smtClean="0"/>
              <a:t>来源，出处</a:t>
            </a:r>
          </a:p>
          <a:p>
            <a:pPr>
              <a:lnSpc>
                <a:spcPct val="130000"/>
              </a:lnSpc>
            </a:pPr>
            <a:r>
              <a:rPr lang="arn-CL" altLang="zh-CN" b="1" smtClean="0"/>
              <a:t>21</a:t>
            </a:r>
            <a:r>
              <a:rPr lang="arn-CL" altLang="zh-CN" smtClean="0"/>
              <a:t> </a:t>
            </a:r>
            <a:r>
              <a:rPr lang="arn-CL" altLang="zh-CN" b="1" smtClean="0">
                <a:solidFill>
                  <a:schemeClr val="accent1">
                    <a:lumMod val="75000"/>
                  </a:schemeClr>
                </a:solidFill>
              </a:rPr>
              <a:t>inspiration</a:t>
            </a:r>
            <a:r>
              <a:rPr lang="arn-CL" altLang="zh-CN" smtClean="0"/>
              <a:t> /ˌɪnspə'reɪʃn/                     </a:t>
            </a:r>
            <a:r>
              <a:rPr lang="arn-CL" altLang="zh-CN" i="1" smtClean="0">
                <a:latin typeface="Times New Roman" pitchFamily="18" charset="0"/>
                <a:cs typeface="Times New Roman" pitchFamily="18" charset="0"/>
              </a:rPr>
              <a:t>n.      </a:t>
            </a:r>
            <a:r>
              <a:rPr lang="zh-CN" altLang="en-US" smtClean="0"/>
              <a:t>灵感；妙计</a:t>
            </a:r>
            <a:endParaRPr lang="zh-CN" altLang="en-US"/>
          </a:p>
        </p:txBody>
      </p:sp>
      <p:pic>
        <p:nvPicPr>
          <p:cNvPr id="2" name="A-1 NEW WORDS">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6889750" y="582084"/>
            <a:ext cx="609600" cy="609600"/>
          </a:xfrm>
          <a:prstGeom prst="rect">
            <a:avLst/>
          </a:prstGeom>
        </p:spPr>
      </p:pic>
    </p:spTree>
    <p:extLst>
      <p:ext uri="{BB962C8B-B14F-4D97-AF65-F5344CB8AC3E}">
        <p14:creationId xmlns:p14="http://schemas.microsoft.com/office/powerpoint/2010/main" val="3384358755"/>
      </p:ext>
    </p:extLst>
  </p:cSld>
  <p:clrMapOvr>
    <a:masterClrMapping/>
  </p:clrMapOvr>
  <p:timing>
    <p:tnLst>
      <p:par>
        <p:cTn id="1" dur="indefinite" restart="never" nodeType="tmRoot">
          <p:childTnLst>
            <p:audio>
              <p:cMediaNode>
                <p:cTn id="2"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seq concurrent="1" nextAc="seek">
              <p:cTn id="3" restart="whenNotActive" fill="hold" evtFilter="cancelBubble" nodeType="interactiveSeq">
                <p:stCondLst>
                  <p:cond evt="onClick" delay="0">
                    <p:tgtEl>
                      <p:spTgt spid="3074"/>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p:cTn id="7" dur="54573" fill="hold"/>
                                        <p:tgtEl>
                                          <p:spTgt spid="5"/>
                                        </p:tgtEl>
                                      </p:cBhvr>
                                    </p:cmd>
                                  </p:childTnLst>
                                </p:cTn>
                              </p:par>
                            </p:childTnLst>
                          </p:cTn>
                        </p:par>
                      </p:childTnLst>
                    </p:cTn>
                  </p:par>
                </p:childTnLst>
              </p:cTn>
              <p:nextCondLst>
                <p:cond evt="onClick" delay="0">
                  <p:tgtEl>
                    <p:spTgt spid="3074"/>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66595" fill="hold"/>
                                        <p:tgtEl>
                                          <p:spTgt spid="2"/>
                                        </p:tgtEl>
                                      </p:cBhvr>
                                    </p:cmd>
                                  </p:childTnLst>
                                </p:cTn>
                              </p:par>
                            </p:childTnLst>
                          </p:cTn>
                        </p:par>
                      </p:childTnLst>
                    </p:cTn>
                  </p:par>
                </p:childTnLst>
              </p:cTn>
              <p:nextCondLst>
                <p:cond evt="onClick" delay="0">
                  <p:tgtEl>
                    <p:spTgt spid="2"/>
                  </p:tgtEl>
                </p:cond>
              </p:nextCondLst>
            </p:seq>
            <p:audio>
              <p:cMediaNode vol="80000">
                <p:cTn id="13"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Group 62"/>
          <p:cNvGraphicFramePr>
            <a:graphicFrameLocks noGrp="1"/>
          </p:cNvGraphicFramePr>
          <p:nvPr/>
        </p:nvGraphicFramePr>
        <p:xfrm>
          <a:off x="1776413" y="4652963"/>
          <a:ext cx="720537" cy="334984"/>
        </p:xfrm>
        <a:graphic>
          <a:graphicData uri="http://schemas.openxmlformats.org/drawingml/2006/table">
            <a:tbl>
              <a:tblPr/>
              <a:tblGrid>
                <a:gridCol w="720537"/>
              </a:tblGrid>
              <a:tr h="334921">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98" marR="91498" marT="45572" marB="45572" horzOverflow="overflow">
                    <a:lnL>
                      <a:noFill/>
                    </a:lnL>
                    <a:lnR>
                      <a:noFill/>
                    </a:lnR>
                    <a:lnT>
                      <a:noFill/>
                    </a:lnT>
                    <a:lnB>
                      <a:noFill/>
                    </a:lnB>
                    <a:lnTlToBr>
                      <a:noFill/>
                    </a:lnTlToBr>
                    <a:lnBlToTr>
                      <a:noFill/>
                    </a:lnBlToTr>
                    <a:noFill/>
                  </a:tcPr>
                </a:tc>
              </a:tr>
            </a:tbl>
          </a:graphicData>
        </a:graphic>
      </p:graphicFrame>
      <p:graphicFrame>
        <p:nvGraphicFramePr>
          <p:cNvPr id="59" name="Group 80"/>
          <p:cNvGraphicFramePr>
            <a:graphicFrameLocks noGrp="1"/>
          </p:cNvGraphicFramePr>
          <p:nvPr/>
        </p:nvGraphicFramePr>
        <p:xfrm>
          <a:off x="643709" y="5749834"/>
          <a:ext cx="1032934" cy="448734"/>
        </p:xfrm>
        <a:graphic>
          <a:graphicData uri="http://schemas.openxmlformats.org/drawingml/2006/table">
            <a:tbl>
              <a:tblPr/>
              <a:tblGrid>
                <a:gridCol w="1032934"/>
              </a:tblGrid>
              <a:tr h="448734">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sp>
        <p:nvSpPr>
          <p:cNvPr id="39" name="矩形 38"/>
          <p:cNvSpPr/>
          <p:nvPr/>
        </p:nvSpPr>
        <p:spPr>
          <a:xfrm>
            <a:off x="-178074" y="75357"/>
            <a:ext cx="5350048" cy="461665"/>
          </a:xfrm>
          <a:prstGeom prst="rect">
            <a:avLst/>
          </a:prstGeom>
        </p:spPr>
        <p:txBody>
          <a:bodyPr wrap="square">
            <a:spAutoFit/>
          </a:bodyPr>
          <a:lstStyle/>
          <a:p>
            <a:pPr algn="ctr"/>
            <a:r>
              <a:rPr lang="en-US" altLang="zh-CN" sz="2400" b="1" dirty="0" smtClean="0">
                <a:solidFill>
                  <a:srgbClr val="00B050"/>
                </a:solidFill>
                <a:latin typeface="Comic Sans MS" panose="030F0702030302020204" pitchFamily="66" charset="0"/>
              </a:rPr>
              <a:t>Fashion: Be Yourself ! </a:t>
            </a:r>
            <a:endParaRPr lang="zh-CN" altLang="en-US" sz="2400" b="1" dirty="0">
              <a:solidFill>
                <a:srgbClr val="00B050"/>
              </a:solidFill>
              <a:latin typeface="Comic Sans MS" panose="030F0702030302020204" pitchFamily="66" charset="0"/>
            </a:endParaRPr>
          </a:p>
        </p:txBody>
      </p:sp>
      <p:sp>
        <p:nvSpPr>
          <p:cNvPr id="43" name="TextBox 42"/>
          <p:cNvSpPr txBox="1"/>
          <p:nvPr/>
        </p:nvSpPr>
        <p:spPr>
          <a:xfrm>
            <a:off x="0" y="511752"/>
            <a:ext cx="5710555" cy="2971800"/>
          </a:xfrm>
          <a:prstGeom prst="rect">
            <a:avLst/>
          </a:prstGeom>
          <a:noFill/>
        </p:spPr>
        <p:txBody>
          <a:bodyPr wrap="square" rtlCol="0">
            <a:spAutoFit/>
          </a:bodyPr>
          <a:lstStyle/>
          <a:p>
            <a:pPr algn="just">
              <a:lnSpc>
                <a:spcPct val="130000"/>
              </a:lnSpc>
            </a:pP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400" b="1" dirty="0" smtClean="0">
                <a:solidFill>
                  <a:srgbClr val="FF0000"/>
                </a:solidFill>
                <a:latin typeface="Comic Sans MS" panose="030F0702030302020204" pitchFamily="66" charset="0"/>
              </a:rPr>
              <a:t>1 </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The thing I’ve always loved most about fashion is the power that it gives me. At moments when I don’t </a:t>
            </a:r>
            <a:r>
              <a:rPr lang="en-US" altLang="zh-CN" sz="2000" u="sng"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feel like </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 have a voice, the clothes that I wear give me one. When I’m </a:t>
            </a:r>
            <a:r>
              <a:rPr lang="en-US" altLang="zh-CN" sz="2000" u="sng"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too afraid to</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speak out, my </a:t>
            </a:r>
            <a:r>
              <a:rPr lang="en-US" altLang="zh-CN" sz="1700" b="1" kern="100" dirty="0" smtClean="0">
                <a:solidFill>
                  <a:srgbClr val="0070C0"/>
                </a:solidFill>
                <a:latin typeface="Times New Roman" panose="02020603050405020304" pitchFamily="18" charset="0"/>
              </a:rPr>
              <a:t>style</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2</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can speak for me. Fashion is more than what’s on the </a:t>
            </a:r>
            <a:r>
              <a:rPr lang="en-US" altLang="zh-CN" sz="1700" b="1" kern="100" dirty="0" smtClean="0">
                <a:solidFill>
                  <a:srgbClr val="0070C0"/>
                </a:solidFill>
                <a:latin typeface="Times New Roman" panose="02020603050405020304" pitchFamily="18" charset="0"/>
              </a:rPr>
              <a:t>surface</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3</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it gives me a chance to share a different part of myself with the world. </a:t>
            </a:r>
            <a:endParaRPr lang="zh-CN" altLang="en-US"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3" name="矩形 32"/>
          <p:cNvSpPr/>
          <p:nvPr/>
        </p:nvSpPr>
        <p:spPr>
          <a:xfrm>
            <a:off x="5971607" y="3244334"/>
            <a:ext cx="248786" cy="369332"/>
          </a:xfrm>
          <a:prstGeom prst="rect">
            <a:avLst/>
          </a:prstGeom>
        </p:spPr>
        <p:txBody>
          <a:bodyPr wrap="none">
            <a:spAutoFit/>
          </a:bodyPr>
          <a:lstStyle/>
          <a:p>
            <a:pPr lvl="0" fontAlgn="base">
              <a:spcBef>
                <a:spcPct val="20000"/>
              </a:spcBef>
              <a:spcAft>
                <a:spcPct val="0"/>
              </a:spcAft>
            </a:pPr>
            <a:r>
              <a:rPr lang="zh-CN" altLang="en-US" dirty="0" smtClean="0">
                <a:solidFill>
                  <a:srgbClr val="000000"/>
                </a:solidFill>
                <a:latin typeface="Arial" panose="020B0604020202020204" pitchFamily="34" charset="0"/>
                <a:ea typeface="宋体" panose="02010600030101010101" pitchFamily="2" charset="-122"/>
              </a:rPr>
              <a:t> </a:t>
            </a:r>
          </a:p>
        </p:txBody>
      </p:sp>
      <p:graphicFrame>
        <p:nvGraphicFramePr>
          <p:cNvPr id="52" name="Group 80"/>
          <p:cNvGraphicFramePr>
            <a:graphicFrameLocks noGrp="1"/>
          </p:cNvGraphicFramePr>
          <p:nvPr/>
        </p:nvGraphicFramePr>
        <p:xfrm>
          <a:off x="1454667" y="1942592"/>
          <a:ext cx="1280144" cy="349927"/>
        </p:xfrm>
        <a:graphic>
          <a:graphicData uri="http://schemas.openxmlformats.org/drawingml/2006/table">
            <a:tbl>
              <a:tblPr/>
              <a:tblGrid>
                <a:gridCol w="1280144"/>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53" name="Group 80"/>
          <p:cNvGraphicFramePr>
            <a:graphicFrameLocks noGrp="1"/>
          </p:cNvGraphicFramePr>
          <p:nvPr/>
        </p:nvGraphicFramePr>
        <p:xfrm>
          <a:off x="1938120" y="3280480"/>
          <a:ext cx="1643280" cy="349927"/>
        </p:xfrm>
        <a:graphic>
          <a:graphicData uri="http://schemas.openxmlformats.org/drawingml/2006/table">
            <a:tbl>
              <a:tblPr/>
              <a:tblGrid>
                <a:gridCol w="1643280"/>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45" name="Group 80"/>
          <p:cNvGraphicFramePr>
            <a:graphicFrameLocks noGrp="1"/>
          </p:cNvGraphicFramePr>
          <p:nvPr/>
        </p:nvGraphicFramePr>
        <p:xfrm>
          <a:off x="3309722" y="3458281"/>
          <a:ext cx="881278" cy="349885"/>
        </p:xfrm>
        <a:graphic>
          <a:graphicData uri="http://schemas.openxmlformats.org/drawingml/2006/table">
            <a:tbl>
              <a:tblPr/>
              <a:tblGrid>
                <a:gridCol w="881278"/>
              </a:tblGrid>
              <a:tr h="349885">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54" name="Group 80"/>
          <p:cNvGraphicFramePr>
            <a:graphicFrameLocks noGrp="1"/>
          </p:cNvGraphicFramePr>
          <p:nvPr/>
        </p:nvGraphicFramePr>
        <p:xfrm>
          <a:off x="939055" y="4220281"/>
          <a:ext cx="1338478" cy="349927"/>
        </p:xfrm>
        <a:graphic>
          <a:graphicData uri="http://schemas.openxmlformats.org/drawingml/2006/table">
            <a:tbl>
              <a:tblPr/>
              <a:tblGrid>
                <a:gridCol w="1338478"/>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55" name="Group 80"/>
          <p:cNvGraphicFramePr>
            <a:graphicFrameLocks noGrp="1"/>
          </p:cNvGraphicFramePr>
          <p:nvPr/>
        </p:nvGraphicFramePr>
        <p:xfrm>
          <a:off x="3792011" y="4279160"/>
          <a:ext cx="559545" cy="349927"/>
        </p:xfrm>
        <a:graphic>
          <a:graphicData uri="http://schemas.openxmlformats.org/drawingml/2006/table">
            <a:tbl>
              <a:tblPr/>
              <a:tblGrid>
                <a:gridCol w="559545"/>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56" name="Group 80"/>
          <p:cNvGraphicFramePr>
            <a:graphicFrameLocks noGrp="1"/>
          </p:cNvGraphicFramePr>
          <p:nvPr/>
        </p:nvGraphicFramePr>
        <p:xfrm>
          <a:off x="4969188" y="4635148"/>
          <a:ext cx="703479" cy="349927"/>
        </p:xfrm>
        <a:graphic>
          <a:graphicData uri="http://schemas.openxmlformats.org/drawingml/2006/table">
            <a:tbl>
              <a:tblPr/>
              <a:tblGrid>
                <a:gridCol w="703479"/>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sp>
        <p:nvSpPr>
          <p:cNvPr id="51" name="矩形 50"/>
          <p:cNvSpPr/>
          <p:nvPr/>
        </p:nvSpPr>
        <p:spPr>
          <a:xfrm>
            <a:off x="7065813" y="68485"/>
            <a:ext cx="5126187" cy="2249170"/>
          </a:xfrm>
          <a:prstGeom prst="rect">
            <a:avLst/>
          </a:prstGeom>
          <a:solidFill>
            <a:srgbClr val="D7F9D3"/>
          </a:solidFill>
          <a:ln>
            <a:solidFill>
              <a:srgbClr val="FF0000"/>
            </a:solidFill>
          </a:ln>
        </p:spPr>
        <p:txBody>
          <a:bodyPr wrap="square">
            <a:spAutoFit/>
          </a:bodyPr>
          <a:lstStyle/>
          <a:p>
            <a:pPr>
              <a:lnSpc>
                <a:spcPct val="130000"/>
              </a:lnSpc>
            </a:pPr>
            <a:r>
              <a:rPr lang="zh-CN" altLang="zh-CN" kern="100" dirty="0" smtClean="0">
                <a:solidFill>
                  <a:srgbClr val="0070C0"/>
                </a:solidFill>
                <a:latin typeface="Times New Roman" panose="02020603050405020304" pitchFamily="18" charset="0"/>
              </a:rPr>
              <a:t>★ </a:t>
            </a:r>
            <a:r>
              <a:rPr lang="en-US" altLang="zh-CN" kern="100" dirty="0" smtClean="0">
                <a:solidFill>
                  <a:srgbClr val="0070C0"/>
                </a:solidFill>
                <a:latin typeface="Times New Roman" panose="02020603050405020304" pitchFamily="18" charset="0"/>
              </a:rPr>
              <a:t> </a:t>
            </a:r>
            <a:r>
              <a:rPr lang="en-US" altLang="zh-CN" b="1" kern="100" dirty="0" smtClean="0">
                <a:solidFill>
                  <a:srgbClr val="0070C0"/>
                </a:solidFill>
                <a:latin typeface="Times New Roman" panose="02020603050405020304" pitchFamily="18" charset="0"/>
              </a:rPr>
              <a:t>too... to </a:t>
            </a:r>
            <a:r>
              <a:rPr lang="zh-CN" altLang="en-US" dirty="0" smtClean="0"/>
              <a:t>太</a:t>
            </a:r>
            <a:r>
              <a:rPr lang="en-US" altLang="zh-CN" dirty="0" smtClean="0">
                <a:latin typeface="+mn-ea"/>
              </a:rPr>
              <a:t>……</a:t>
            </a:r>
            <a:r>
              <a:rPr lang="zh-CN" altLang="en-US" dirty="0" smtClean="0"/>
              <a:t>以至于</a:t>
            </a:r>
          </a:p>
          <a:p>
            <a:pPr>
              <a:lnSpc>
                <a:spcPct val="130000"/>
              </a:lnSpc>
            </a:pPr>
            <a:r>
              <a:rPr lang="en-US" altLang="zh-CN" dirty="0" smtClean="0"/>
              <a:t>e.g. I am too tired to get up in the morning.</a:t>
            </a:r>
          </a:p>
          <a:p>
            <a:pPr>
              <a:lnSpc>
                <a:spcPct val="130000"/>
              </a:lnSpc>
            </a:pPr>
            <a:r>
              <a:rPr lang="en-US" altLang="zh-CN" b="1" dirty="0" smtClean="0"/>
              <a:t>too… to</a:t>
            </a:r>
            <a:endParaRPr lang="zh-CN" altLang="zh-CN" dirty="0" smtClean="0"/>
          </a:p>
          <a:p>
            <a:pPr>
              <a:lnSpc>
                <a:spcPct val="130000"/>
              </a:lnSpc>
            </a:pPr>
            <a:r>
              <a:rPr lang="zh-CN" altLang="zh-CN" dirty="0" smtClean="0"/>
              <a:t>英语中常用的一种结构。其句型为“</a:t>
            </a:r>
            <a:r>
              <a:rPr lang="en-US" altLang="zh-CN" dirty="0" smtClean="0"/>
              <a:t>too + </a:t>
            </a:r>
            <a:r>
              <a:rPr lang="zh-CN" altLang="zh-CN" dirty="0" smtClean="0"/>
              <a:t>形容词或副词</a:t>
            </a:r>
            <a:r>
              <a:rPr lang="en-US" altLang="zh-CN" dirty="0" smtClean="0"/>
              <a:t> + to do</a:t>
            </a:r>
            <a:r>
              <a:rPr lang="zh-CN" altLang="zh-CN" dirty="0" smtClean="0"/>
              <a:t>”，意为“太</a:t>
            </a:r>
            <a:r>
              <a:rPr lang="zh-CN" altLang="zh-CN" dirty="0" smtClean="0">
                <a:latin typeface="+mn-ea"/>
              </a:rPr>
              <a:t>……</a:t>
            </a:r>
            <a:r>
              <a:rPr lang="zh-CN" altLang="zh-CN" dirty="0" smtClean="0"/>
              <a:t>以至于”，在形式上是肯定的，但在意义上是否定的。</a:t>
            </a:r>
            <a:endParaRPr lang="zh-CN" altLang="en-US" dirty="0" smtClean="0"/>
          </a:p>
        </p:txBody>
      </p:sp>
      <p:sp>
        <p:nvSpPr>
          <p:cNvPr id="49" name="矩形 48"/>
          <p:cNvSpPr/>
          <p:nvPr/>
        </p:nvSpPr>
        <p:spPr>
          <a:xfrm>
            <a:off x="7065811" y="2292519"/>
            <a:ext cx="5126187" cy="812530"/>
          </a:xfrm>
          <a:prstGeom prst="rect">
            <a:avLst/>
          </a:prstGeom>
          <a:solidFill>
            <a:srgbClr val="D7F9D3"/>
          </a:solidFill>
          <a:ln>
            <a:solidFill>
              <a:srgbClr val="FF0000"/>
            </a:solidFill>
          </a:ln>
        </p:spPr>
        <p:txBody>
          <a:bodyPr wrap="square">
            <a:spAutoFit/>
          </a:bodyPr>
          <a:lstStyle/>
          <a:p>
            <a:pPr>
              <a:lnSpc>
                <a:spcPct val="130000"/>
              </a:lnSpc>
            </a:pPr>
            <a:r>
              <a:rPr lang="zh-CN" altLang="zh-CN" kern="100" dirty="0" smtClean="0">
                <a:solidFill>
                  <a:srgbClr val="0070C0"/>
                </a:solidFill>
                <a:latin typeface="Times New Roman" panose="02020603050405020304" pitchFamily="18" charset="0"/>
              </a:rPr>
              <a:t>★ </a:t>
            </a:r>
            <a:r>
              <a:rPr lang="en-US" altLang="zh-CN" b="1" kern="100" dirty="0" smtClean="0">
                <a:solidFill>
                  <a:srgbClr val="0070C0"/>
                </a:solidFill>
                <a:latin typeface="Times New Roman" panose="02020603050405020304" pitchFamily="18" charset="0"/>
              </a:rPr>
              <a:t>feel like </a:t>
            </a:r>
            <a:r>
              <a:rPr lang="zh-CN" altLang="en-US" dirty="0" smtClean="0"/>
              <a:t>想要；看上去；感觉</a:t>
            </a:r>
          </a:p>
          <a:p>
            <a:pPr>
              <a:lnSpc>
                <a:spcPct val="130000"/>
              </a:lnSpc>
            </a:pPr>
            <a:r>
              <a:rPr lang="en-US" altLang="zh-CN" dirty="0" smtClean="0"/>
              <a:t>e.g. Do you feel like you should change your clothes? </a:t>
            </a:r>
          </a:p>
        </p:txBody>
      </p:sp>
      <p:sp>
        <p:nvSpPr>
          <p:cNvPr id="44" name="文本框 43"/>
          <p:cNvSpPr txBox="1"/>
          <p:nvPr/>
        </p:nvSpPr>
        <p:spPr>
          <a:xfrm>
            <a:off x="4969188" y="3104608"/>
            <a:ext cx="11190185" cy="584775"/>
          </a:xfrm>
          <a:prstGeom prst="rect">
            <a:avLst/>
          </a:prstGeom>
          <a:noFill/>
        </p:spPr>
        <p:txBody>
          <a:bodyPr wrap="square" rtlCol="0">
            <a:spAutoFit/>
          </a:bodyPr>
          <a:lstStyle/>
          <a:p>
            <a:r>
              <a:rPr lang="en-US" altLang="zh-CN" sz="3200" dirty="0"/>
              <a:t> </a:t>
            </a:r>
            <a:r>
              <a:rPr lang="en-US" altLang="zh-CN" sz="2800" dirty="0"/>
              <a:t>What benefit does the author get from fashion?</a:t>
            </a:r>
            <a:endParaRPr lang="zh-CN" altLang="zh-CN" sz="2800" dirty="0"/>
          </a:p>
        </p:txBody>
      </p:sp>
      <p:sp>
        <p:nvSpPr>
          <p:cNvPr id="46" name="文本框 45"/>
          <p:cNvSpPr txBox="1"/>
          <p:nvPr/>
        </p:nvSpPr>
        <p:spPr>
          <a:xfrm>
            <a:off x="4969188" y="3630407"/>
            <a:ext cx="11190185" cy="584775"/>
          </a:xfrm>
          <a:prstGeom prst="rect">
            <a:avLst/>
          </a:prstGeom>
          <a:noFill/>
        </p:spPr>
        <p:txBody>
          <a:bodyPr wrap="square" rtlCol="0">
            <a:spAutoFit/>
          </a:bodyPr>
          <a:lstStyle/>
          <a:p>
            <a:r>
              <a:rPr lang="en-US" altLang="zh-CN" sz="3200" dirty="0"/>
              <a:t> </a:t>
            </a:r>
            <a:r>
              <a:rPr lang="en-US" altLang="zh-CN" sz="2800" dirty="0"/>
              <a:t>Fashion gives her power.</a:t>
            </a:r>
            <a:endParaRPr lang="zh-CN" altLang="zh-CN" sz="2800" dirty="0"/>
          </a:p>
        </p:txBody>
      </p:sp>
      <p:sp>
        <p:nvSpPr>
          <p:cNvPr id="47" name="文本框 46"/>
          <p:cNvSpPr txBox="1"/>
          <p:nvPr/>
        </p:nvSpPr>
        <p:spPr>
          <a:xfrm>
            <a:off x="4969187" y="4132778"/>
            <a:ext cx="11190185" cy="584775"/>
          </a:xfrm>
          <a:prstGeom prst="rect">
            <a:avLst/>
          </a:prstGeom>
          <a:noFill/>
        </p:spPr>
        <p:txBody>
          <a:bodyPr wrap="square" rtlCol="0">
            <a:spAutoFit/>
          </a:bodyPr>
          <a:lstStyle/>
          <a:p>
            <a:r>
              <a:rPr lang="en-US" altLang="zh-CN" sz="3200" dirty="0"/>
              <a:t> </a:t>
            </a:r>
            <a:r>
              <a:rPr lang="en-US" altLang="zh-CN" sz="2800" dirty="0" smtClean="0"/>
              <a:t>what power?</a:t>
            </a:r>
            <a:endParaRPr lang="zh-CN" altLang="zh-CN" sz="2800" dirty="0"/>
          </a:p>
        </p:txBody>
      </p:sp>
      <p:sp>
        <p:nvSpPr>
          <p:cNvPr id="48" name="文本框 47"/>
          <p:cNvSpPr txBox="1"/>
          <p:nvPr/>
        </p:nvSpPr>
        <p:spPr>
          <a:xfrm>
            <a:off x="1160176" y="4869009"/>
            <a:ext cx="11190185" cy="1015663"/>
          </a:xfrm>
          <a:prstGeom prst="rect">
            <a:avLst/>
          </a:prstGeom>
          <a:noFill/>
        </p:spPr>
        <p:txBody>
          <a:bodyPr wrap="square" rtlCol="0">
            <a:spAutoFit/>
          </a:bodyPr>
          <a:lstStyle/>
          <a:p>
            <a:r>
              <a:rPr lang="en-US" altLang="zh-CN" sz="3200" dirty="0"/>
              <a:t> </a:t>
            </a:r>
            <a:r>
              <a:rPr lang="en-US" altLang="zh-CN" sz="2800" dirty="0"/>
              <a:t>The clothes the author wear enables her to have a voice and her style can speak for her.</a:t>
            </a:r>
            <a:endParaRPr lang="zh-CN" altLang="zh-CN" sz="2800" dirty="0"/>
          </a:p>
        </p:txBody>
      </p:sp>
    </p:spTree>
    <p:extLst>
      <p:ext uri="{BB962C8B-B14F-4D97-AF65-F5344CB8AC3E}">
        <p14:creationId xmlns:p14="http://schemas.microsoft.com/office/powerpoint/2010/main" val="402741632"/>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ppt_x"/>
                                          </p:val>
                                        </p:tav>
                                        <p:tav tm="100000">
                                          <p:val>
                                            <p:strVal val="#ppt_x"/>
                                          </p:val>
                                        </p:tav>
                                      </p:tavLst>
                                    </p:anim>
                                    <p:anim calcmode="lin" valueType="num">
                                      <p:cBhvr additive="base">
                                        <p:cTn id="8"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6"/>
                                        </p:tgtEl>
                                        <p:attrNameLst>
                                          <p:attrName>style.visibility</p:attrName>
                                        </p:attrNameLst>
                                      </p:cBhvr>
                                      <p:to>
                                        <p:strVal val="visible"/>
                                      </p:to>
                                    </p:set>
                                    <p:anim calcmode="lin" valueType="num">
                                      <p:cBhvr additive="base">
                                        <p:cTn id="13" dur="500" fill="hold"/>
                                        <p:tgtEl>
                                          <p:spTgt spid="46"/>
                                        </p:tgtEl>
                                        <p:attrNameLst>
                                          <p:attrName>ppt_x</p:attrName>
                                        </p:attrNameLst>
                                      </p:cBhvr>
                                      <p:tavLst>
                                        <p:tav tm="0">
                                          <p:val>
                                            <p:strVal val="#ppt_x"/>
                                          </p:val>
                                        </p:tav>
                                        <p:tav tm="100000">
                                          <p:val>
                                            <p:strVal val="#ppt_x"/>
                                          </p:val>
                                        </p:tav>
                                      </p:tavLst>
                                    </p:anim>
                                    <p:anim calcmode="lin" valueType="num">
                                      <p:cBhvr additive="base">
                                        <p:cTn id="14"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ppt_x"/>
                                          </p:val>
                                        </p:tav>
                                        <p:tav tm="100000">
                                          <p:val>
                                            <p:strVal val="#ppt_x"/>
                                          </p:val>
                                        </p:tav>
                                      </p:tavLst>
                                    </p:anim>
                                    <p:anim calcmode="lin" valueType="num">
                                      <p:cBhvr additive="base">
                                        <p:cTn id="20"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additive="base">
                                        <p:cTn id="25" dur="500" fill="hold"/>
                                        <p:tgtEl>
                                          <p:spTgt spid="48"/>
                                        </p:tgtEl>
                                        <p:attrNameLst>
                                          <p:attrName>ppt_x</p:attrName>
                                        </p:attrNameLst>
                                      </p:cBhvr>
                                      <p:tavLst>
                                        <p:tav tm="0">
                                          <p:val>
                                            <p:strVal val="#ppt_x"/>
                                          </p:val>
                                        </p:tav>
                                        <p:tav tm="100000">
                                          <p:val>
                                            <p:strVal val="#ppt_x"/>
                                          </p:val>
                                        </p:tav>
                                      </p:tavLst>
                                    </p:anim>
                                    <p:anim calcmode="lin" valueType="num">
                                      <p:cBhvr additive="base">
                                        <p:cTn id="26"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p:bldP spid="47" grpId="0"/>
      <p:bldP spid="4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Group 62"/>
          <p:cNvGraphicFramePr>
            <a:graphicFrameLocks noGrp="1"/>
          </p:cNvGraphicFramePr>
          <p:nvPr/>
        </p:nvGraphicFramePr>
        <p:xfrm>
          <a:off x="1776413" y="4652963"/>
          <a:ext cx="720537" cy="334984"/>
        </p:xfrm>
        <a:graphic>
          <a:graphicData uri="http://schemas.openxmlformats.org/drawingml/2006/table">
            <a:tbl>
              <a:tblPr/>
              <a:tblGrid>
                <a:gridCol w="720537"/>
              </a:tblGrid>
              <a:tr h="334921">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98" marR="91498" marT="45572" marB="45572" horzOverflow="overflow">
                    <a:lnL>
                      <a:noFill/>
                    </a:lnL>
                    <a:lnR>
                      <a:noFill/>
                    </a:lnR>
                    <a:lnT>
                      <a:noFill/>
                    </a:lnT>
                    <a:lnB>
                      <a:noFill/>
                    </a:lnB>
                    <a:lnTlToBr>
                      <a:noFill/>
                    </a:lnTlToBr>
                    <a:lnBlToTr>
                      <a:noFill/>
                    </a:lnBlToTr>
                    <a:noFill/>
                  </a:tcPr>
                </a:tc>
              </a:tr>
            </a:tbl>
          </a:graphicData>
        </a:graphic>
      </p:graphicFrame>
      <p:graphicFrame>
        <p:nvGraphicFramePr>
          <p:cNvPr id="59" name="Group 80"/>
          <p:cNvGraphicFramePr>
            <a:graphicFrameLocks noGrp="1"/>
          </p:cNvGraphicFramePr>
          <p:nvPr/>
        </p:nvGraphicFramePr>
        <p:xfrm>
          <a:off x="643709" y="5749834"/>
          <a:ext cx="1032934" cy="448734"/>
        </p:xfrm>
        <a:graphic>
          <a:graphicData uri="http://schemas.openxmlformats.org/drawingml/2006/table">
            <a:tbl>
              <a:tblPr/>
              <a:tblGrid>
                <a:gridCol w="1032934"/>
              </a:tblGrid>
              <a:tr h="448734">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sp>
        <p:nvSpPr>
          <p:cNvPr id="39" name="矩形 38"/>
          <p:cNvSpPr/>
          <p:nvPr/>
        </p:nvSpPr>
        <p:spPr>
          <a:xfrm>
            <a:off x="-178074" y="75357"/>
            <a:ext cx="5350048" cy="461665"/>
          </a:xfrm>
          <a:prstGeom prst="rect">
            <a:avLst/>
          </a:prstGeom>
        </p:spPr>
        <p:txBody>
          <a:bodyPr wrap="square">
            <a:spAutoFit/>
          </a:bodyPr>
          <a:lstStyle/>
          <a:p>
            <a:pPr algn="ctr"/>
            <a:r>
              <a:rPr lang="en-US" altLang="zh-CN" sz="2400" b="1" dirty="0" smtClean="0">
                <a:solidFill>
                  <a:srgbClr val="00B050"/>
                </a:solidFill>
                <a:latin typeface="Comic Sans MS" panose="030F0702030302020204" pitchFamily="66" charset="0"/>
              </a:rPr>
              <a:t>Fashion: Be Yourself ! </a:t>
            </a:r>
            <a:endParaRPr lang="zh-CN" altLang="en-US" sz="2400" b="1" dirty="0">
              <a:solidFill>
                <a:srgbClr val="00B050"/>
              </a:solidFill>
              <a:latin typeface="Comic Sans MS" panose="030F0702030302020204" pitchFamily="66" charset="0"/>
            </a:endParaRPr>
          </a:p>
        </p:txBody>
      </p:sp>
      <p:sp>
        <p:nvSpPr>
          <p:cNvPr id="43" name="TextBox 42"/>
          <p:cNvSpPr txBox="1"/>
          <p:nvPr/>
        </p:nvSpPr>
        <p:spPr>
          <a:xfrm>
            <a:off x="0" y="511752"/>
            <a:ext cx="5710555" cy="2971800"/>
          </a:xfrm>
          <a:prstGeom prst="rect">
            <a:avLst/>
          </a:prstGeom>
          <a:noFill/>
        </p:spPr>
        <p:txBody>
          <a:bodyPr wrap="square" rtlCol="0">
            <a:spAutoFit/>
          </a:bodyPr>
          <a:lstStyle/>
          <a:p>
            <a:pPr algn="just">
              <a:lnSpc>
                <a:spcPct val="130000"/>
              </a:lnSpc>
            </a:pP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400" b="1" dirty="0" smtClean="0">
                <a:solidFill>
                  <a:srgbClr val="FF0000"/>
                </a:solidFill>
                <a:latin typeface="Comic Sans MS" panose="030F0702030302020204" pitchFamily="66" charset="0"/>
              </a:rPr>
              <a:t>1 </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The thing I’ve always loved most about fashion is the power that it gives me. At moments when I don’t </a:t>
            </a:r>
            <a:r>
              <a:rPr lang="en-US" altLang="zh-CN" sz="2000" u="sng"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feel like </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 have a voice, the clothes that I wear give me one. When I’m </a:t>
            </a:r>
            <a:r>
              <a:rPr lang="en-US" altLang="zh-CN" sz="2000" u="sng"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too afraid to</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speak out, my </a:t>
            </a:r>
            <a:r>
              <a:rPr lang="en-US" altLang="zh-CN" sz="1700" b="1" kern="100" dirty="0" smtClean="0">
                <a:solidFill>
                  <a:srgbClr val="0070C0"/>
                </a:solidFill>
                <a:latin typeface="Times New Roman" panose="02020603050405020304" pitchFamily="18" charset="0"/>
              </a:rPr>
              <a:t>style</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2</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can speak for me. Fashion is more than what’s on the </a:t>
            </a:r>
            <a:r>
              <a:rPr lang="en-US" altLang="zh-CN" sz="1700" b="1" kern="100" dirty="0" smtClean="0">
                <a:solidFill>
                  <a:srgbClr val="0070C0"/>
                </a:solidFill>
                <a:latin typeface="Times New Roman" panose="02020603050405020304" pitchFamily="18" charset="0"/>
              </a:rPr>
              <a:t>surface</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3</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it gives me a chance to share a different part of myself with the world. </a:t>
            </a:r>
            <a:endParaRPr lang="zh-CN" altLang="en-US"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3" name="矩形 32"/>
          <p:cNvSpPr/>
          <p:nvPr/>
        </p:nvSpPr>
        <p:spPr>
          <a:xfrm>
            <a:off x="5971607" y="3244334"/>
            <a:ext cx="248786" cy="369332"/>
          </a:xfrm>
          <a:prstGeom prst="rect">
            <a:avLst/>
          </a:prstGeom>
        </p:spPr>
        <p:txBody>
          <a:bodyPr wrap="none">
            <a:spAutoFit/>
          </a:bodyPr>
          <a:lstStyle/>
          <a:p>
            <a:pPr lvl="0" fontAlgn="base">
              <a:spcBef>
                <a:spcPct val="20000"/>
              </a:spcBef>
              <a:spcAft>
                <a:spcPct val="0"/>
              </a:spcAft>
            </a:pPr>
            <a:r>
              <a:rPr lang="zh-CN" altLang="en-US" dirty="0" smtClean="0">
                <a:solidFill>
                  <a:srgbClr val="000000"/>
                </a:solidFill>
                <a:latin typeface="Arial" panose="020B0604020202020204" pitchFamily="34" charset="0"/>
                <a:ea typeface="宋体" panose="02010600030101010101" pitchFamily="2" charset="-122"/>
              </a:rPr>
              <a:t> </a:t>
            </a:r>
          </a:p>
        </p:txBody>
      </p:sp>
      <p:graphicFrame>
        <p:nvGraphicFramePr>
          <p:cNvPr id="52" name="Group 80"/>
          <p:cNvGraphicFramePr>
            <a:graphicFrameLocks noGrp="1"/>
          </p:cNvGraphicFramePr>
          <p:nvPr/>
        </p:nvGraphicFramePr>
        <p:xfrm>
          <a:off x="1454667" y="1942592"/>
          <a:ext cx="1280144" cy="349927"/>
        </p:xfrm>
        <a:graphic>
          <a:graphicData uri="http://schemas.openxmlformats.org/drawingml/2006/table">
            <a:tbl>
              <a:tblPr/>
              <a:tblGrid>
                <a:gridCol w="1280144"/>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53" name="Group 80"/>
          <p:cNvGraphicFramePr>
            <a:graphicFrameLocks noGrp="1"/>
          </p:cNvGraphicFramePr>
          <p:nvPr/>
        </p:nvGraphicFramePr>
        <p:xfrm>
          <a:off x="1938120" y="3280480"/>
          <a:ext cx="1643280" cy="349927"/>
        </p:xfrm>
        <a:graphic>
          <a:graphicData uri="http://schemas.openxmlformats.org/drawingml/2006/table">
            <a:tbl>
              <a:tblPr/>
              <a:tblGrid>
                <a:gridCol w="1643280"/>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45" name="Group 80"/>
          <p:cNvGraphicFramePr>
            <a:graphicFrameLocks noGrp="1"/>
          </p:cNvGraphicFramePr>
          <p:nvPr/>
        </p:nvGraphicFramePr>
        <p:xfrm>
          <a:off x="3309722" y="3458281"/>
          <a:ext cx="881278" cy="349885"/>
        </p:xfrm>
        <a:graphic>
          <a:graphicData uri="http://schemas.openxmlformats.org/drawingml/2006/table">
            <a:tbl>
              <a:tblPr/>
              <a:tblGrid>
                <a:gridCol w="881278"/>
              </a:tblGrid>
              <a:tr h="349885">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54" name="Group 80"/>
          <p:cNvGraphicFramePr>
            <a:graphicFrameLocks noGrp="1"/>
          </p:cNvGraphicFramePr>
          <p:nvPr/>
        </p:nvGraphicFramePr>
        <p:xfrm>
          <a:off x="939055" y="4220281"/>
          <a:ext cx="1338478" cy="349927"/>
        </p:xfrm>
        <a:graphic>
          <a:graphicData uri="http://schemas.openxmlformats.org/drawingml/2006/table">
            <a:tbl>
              <a:tblPr/>
              <a:tblGrid>
                <a:gridCol w="1338478"/>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55" name="Group 80"/>
          <p:cNvGraphicFramePr>
            <a:graphicFrameLocks noGrp="1"/>
          </p:cNvGraphicFramePr>
          <p:nvPr/>
        </p:nvGraphicFramePr>
        <p:xfrm>
          <a:off x="3792011" y="4279160"/>
          <a:ext cx="559545" cy="349927"/>
        </p:xfrm>
        <a:graphic>
          <a:graphicData uri="http://schemas.openxmlformats.org/drawingml/2006/table">
            <a:tbl>
              <a:tblPr/>
              <a:tblGrid>
                <a:gridCol w="559545"/>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56" name="Group 80"/>
          <p:cNvGraphicFramePr>
            <a:graphicFrameLocks noGrp="1"/>
          </p:cNvGraphicFramePr>
          <p:nvPr/>
        </p:nvGraphicFramePr>
        <p:xfrm>
          <a:off x="4969188" y="4635148"/>
          <a:ext cx="703479" cy="349927"/>
        </p:xfrm>
        <a:graphic>
          <a:graphicData uri="http://schemas.openxmlformats.org/drawingml/2006/table">
            <a:tbl>
              <a:tblPr/>
              <a:tblGrid>
                <a:gridCol w="703479"/>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sp>
        <p:nvSpPr>
          <p:cNvPr id="44" name="文本框 43"/>
          <p:cNvSpPr txBox="1"/>
          <p:nvPr/>
        </p:nvSpPr>
        <p:spPr>
          <a:xfrm>
            <a:off x="5756927" y="1825166"/>
            <a:ext cx="11190185" cy="584775"/>
          </a:xfrm>
          <a:prstGeom prst="rect">
            <a:avLst/>
          </a:prstGeom>
          <a:noFill/>
        </p:spPr>
        <p:txBody>
          <a:bodyPr wrap="square" rtlCol="0">
            <a:spAutoFit/>
          </a:bodyPr>
          <a:lstStyle/>
          <a:p>
            <a:r>
              <a:rPr lang="en-US" altLang="zh-CN" sz="3200" dirty="0"/>
              <a:t> </a:t>
            </a:r>
            <a:r>
              <a:rPr lang="en-US" altLang="zh-CN" sz="2800" dirty="0"/>
              <a:t>voice</a:t>
            </a:r>
            <a:endParaRPr lang="zh-CN" altLang="zh-CN" sz="2800" b="1" dirty="0"/>
          </a:p>
        </p:txBody>
      </p:sp>
      <p:sp>
        <p:nvSpPr>
          <p:cNvPr id="47" name="文本框 46"/>
          <p:cNvSpPr txBox="1"/>
          <p:nvPr/>
        </p:nvSpPr>
        <p:spPr>
          <a:xfrm>
            <a:off x="7165222" y="1825167"/>
            <a:ext cx="11190185" cy="584775"/>
          </a:xfrm>
          <a:prstGeom prst="rect">
            <a:avLst/>
          </a:prstGeom>
          <a:noFill/>
        </p:spPr>
        <p:txBody>
          <a:bodyPr wrap="square" rtlCol="0">
            <a:spAutoFit/>
          </a:bodyPr>
          <a:lstStyle/>
          <a:p>
            <a:r>
              <a:rPr lang="en-US" altLang="zh-CN" sz="3200" dirty="0"/>
              <a:t> </a:t>
            </a:r>
            <a:r>
              <a:rPr lang="en-US" altLang="zh-CN" sz="2400" dirty="0" smtClean="0"/>
              <a:t>voice </a:t>
            </a:r>
            <a:r>
              <a:rPr lang="en-US" altLang="zh-CN" sz="2400" dirty="0"/>
              <a:t>in </a:t>
            </a:r>
            <a:r>
              <a:rPr lang="en-US" altLang="zh-CN" sz="2400" dirty="0" err="1"/>
              <a:t>sth</a:t>
            </a:r>
            <a:r>
              <a:rPr lang="en-US" altLang="zh-CN" sz="2400" dirty="0"/>
              <a:t>.  </a:t>
            </a:r>
            <a:r>
              <a:rPr lang="zh-CN" altLang="zh-CN" sz="2400" dirty="0"/>
              <a:t>在……方面的话语权</a:t>
            </a:r>
          </a:p>
        </p:txBody>
      </p:sp>
      <p:sp>
        <p:nvSpPr>
          <p:cNvPr id="19" name="文本框 18"/>
          <p:cNvSpPr txBox="1"/>
          <p:nvPr/>
        </p:nvSpPr>
        <p:spPr>
          <a:xfrm>
            <a:off x="7165222" y="2555427"/>
            <a:ext cx="11190185" cy="461665"/>
          </a:xfrm>
          <a:prstGeom prst="rect">
            <a:avLst/>
          </a:prstGeom>
          <a:noFill/>
        </p:spPr>
        <p:txBody>
          <a:bodyPr wrap="square" rtlCol="0">
            <a:spAutoFit/>
          </a:bodyPr>
          <a:lstStyle/>
          <a:p>
            <a:r>
              <a:rPr lang="zh-CN" altLang="zh-CN" sz="2400" dirty="0"/>
              <a:t>雇员在决策的过程中应该有发言权。</a:t>
            </a:r>
          </a:p>
        </p:txBody>
      </p:sp>
      <p:sp>
        <p:nvSpPr>
          <p:cNvPr id="20" name="文本框 19"/>
          <p:cNvSpPr txBox="1"/>
          <p:nvPr/>
        </p:nvSpPr>
        <p:spPr>
          <a:xfrm>
            <a:off x="4351556" y="3171426"/>
            <a:ext cx="11190185" cy="830997"/>
          </a:xfrm>
          <a:prstGeom prst="rect">
            <a:avLst/>
          </a:prstGeom>
          <a:noFill/>
        </p:spPr>
        <p:txBody>
          <a:bodyPr wrap="square" rtlCol="0">
            <a:spAutoFit/>
          </a:bodyPr>
          <a:lstStyle/>
          <a:p>
            <a:r>
              <a:rPr lang="en-US" altLang="zh-CN" sz="2400" dirty="0"/>
              <a:t>Employees should have a voice in the decision-making process.</a:t>
            </a:r>
            <a:endParaRPr lang="zh-CN" altLang="zh-CN" sz="2400" dirty="0"/>
          </a:p>
          <a:p>
            <a:endParaRPr lang="zh-CN" altLang="zh-CN" sz="2400" dirty="0"/>
          </a:p>
        </p:txBody>
      </p:sp>
      <p:sp>
        <p:nvSpPr>
          <p:cNvPr id="21" name="文本框 20"/>
          <p:cNvSpPr txBox="1"/>
          <p:nvPr/>
        </p:nvSpPr>
        <p:spPr>
          <a:xfrm>
            <a:off x="4662465" y="3992458"/>
            <a:ext cx="11190185" cy="461665"/>
          </a:xfrm>
          <a:prstGeom prst="rect">
            <a:avLst/>
          </a:prstGeom>
          <a:noFill/>
        </p:spPr>
        <p:txBody>
          <a:bodyPr wrap="square" rtlCol="0">
            <a:spAutoFit/>
          </a:bodyPr>
          <a:lstStyle/>
          <a:p>
            <a:r>
              <a:rPr lang="zh-CN" altLang="zh-CN" sz="2400" dirty="0"/>
              <a:t>一些科学家已经表示，担心这种疾病可能会传染给人类。</a:t>
            </a:r>
          </a:p>
        </p:txBody>
      </p:sp>
      <p:sp>
        <p:nvSpPr>
          <p:cNvPr id="22" name="文本框 21"/>
          <p:cNvSpPr txBox="1"/>
          <p:nvPr/>
        </p:nvSpPr>
        <p:spPr>
          <a:xfrm>
            <a:off x="1676643" y="4694284"/>
            <a:ext cx="11190185" cy="461665"/>
          </a:xfrm>
          <a:prstGeom prst="rect">
            <a:avLst/>
          </a:prstGeom>
          <a:noFill/>
        </p:spPr>
        <p:txBody>
          <a:bodyPr wrap="square" rtlCol="0">
            <a:spAutoFit/>
          </a:bodyPr>
          <a:lstStyle/>
          <a:p>
            <a:r>
              <a:rPr lang="en-US" altLang="zh-CN" sz="2400" dirty="0"/>
              <a:t>Some scientists have voiced concern that the disease could be passed on to humans.</a:t>
            </a:r>
            <a:endParaRPr lang="zh-CN" altLang="zh-CN" sz="2400" dirty="0"/>
          </a:p>
        </p:txBody>
      </p:sp>
      <p:sp>
        <p:nvSpPr>
          <p:cNvPr id="24" name="文本框 23"/>
          <p:cNvSpPr txBox="1"/>
          <p:nvPr/>
        </p:nvSpPr>
        <p:spPr>
          <a:xfrm>
            <a:off x="1676643" y="5325039"/>
            <a:ext cx="11190185" cy="461665"/>
          </a:xfrm>
          <a:prstGeom prst="rect">
            <a:avLst/>
          </a:prstGeom>
          <a:noFill/>
        </p:spPr>
        <p:txBody>
          <a:bodyPr wrap="square" rtlCol="0">
            <a:spAutoFit/>
          </a:bodyPr>
          <a:lstStyle/>
          <a:p>
            <a:r>
              <a:rPr lang="en-US" altLang="zh-CN" sz="2400" dirty="0"/>
              <a:t>s</a:t>
            </a:r>
            <a:r>
              <a:rPr lang="en-US" altLang="zh-CN" sz="2400" dirty="0" smtClean="0"/>
              <a:t>peak up/out</a:t>
            </a:r>
            <a:r>
              <a:rPr lang="zh-CN" altLang="zh-CN" sz="2400" dirty="0"/>
              <a:t>公开发表意见，坦率说出</a:t>
            </a:r>
          </a:p>
        </p:txBody>
      </p:sp>
    </p:spTree>
    <p:extLst>
      <p:ext uri="{BB962C8B-B14F-4D97-AF65-F5344CB8AC3E}">
        <p14:creationId xmlns:p14="http://schemas.microsoft.com/office/powerpoint/2010/main" val="389107589"/>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ppt_x"/>
                                          </p:val>
                                        </p:tav>
                                        <p:tav tm="100000">
                                          <p:val>
                                            <p:strVal val="#ppt_x"/>
                                          </p:val>
                                        </p:tav>
                                      </p:tavLst>
                                    </p:anim>
                                    <p:anim calcmode="lin" valueType="num">
                                      <p:cBhvr additive="base">
                                        <p:cTn id="8"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7"/>
                                        </p:tgtEl>
                                        <p:attrNameLst>
                                          <p:attrName>style.visibility</p:attrName>
                                        </p:attrNameLst>
                                      </p:cBhvr>
                                      <p:to>
                                        <p:strVal val="visible"/>
                                      </p:to>
                                    </p:set>
                                    <p:anim calcmode="lin" valueType="num">
                                      <p:cBhvr additive="base">
                                        <p:cTn id="13" dur="500" fill="hold"/>
                                        <p:tgtEl>
                                          <p:spTgt spid="47"/>
                                        </p:tgtEl>
                                        <p:attrNameLst>
                                          <p:attrName>ppt_x</p:attrName>
                                        </p:attrNameLst>
                                      </p:cBhvr>
                                      <p:tavLst>
                                        <p:tav tm="0">
                                          <p:val>
                                            <p:strVal val="#ppt_x"/>
                                          </p:val>
                                        </p:tav>
                                        <p:tav tm="100000">
                                          <p:val>
                                            <p:strVal val="#ppt_x"/>
                                          </p:val>
                                        </p:tav>
                                      </p:tavLst>
                                    </p:anim>
                                    <p:anim calcmode="lin" valueType="num">
                                      <p:cBhvr additive="base">
                                        <p:cTn id="14"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ppt_x"/>
                                          </p:val>
                                        </p:tav>
                                        <p:tav tm="100000">
                                          <p:val>
                                            <p:strVal val="#ppt_x"/>
                                          </p:val>
                                        </p:tav>
                                      </p:tavLst>
                                    </p:anim>
                                    <p:anim calcmode="lin" valueType="num">
                                      <p:cBhvr additive="base">
                                        <p:cTn id="3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ppt_x"/>
                                          </p:val>
                                        </p:tav>
                                        <p:tav tm="100000">
                                          <p:val>
                                            <p:strVal val="#ppt_x"/>
                                          </p:val>
                                        </p:tav>
                                      </p:tavLst>
                                    </p:anim>
                                    <p:anim calcmode="lin" valueType="num">
                                      <p:cBhvr additive="base">
                                        <p:cTn id="3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500" fill="hold"/>
                                        <p:tgtEl>
                                          <p:spTgt spid="24"/>
                                        </p:tgtEl>
                                        <p:attrNameLst>
                                          <p:attrName>ppt_x</p:attrName>
                                        </p:attrNameLst>
                                      </p:cBhvr>
                                      <p:tavLst>
                                        <p:tav tm="0">
                                          <p:val>
                                            <p:strVal val="#ppt_x"/>
                                          </p:val>
                                        </p:tav>
                                        <p:tav tm="100000">
                                          <p:val>
                                            <p:strVal val="#ppt_x"/>
                                          </p:val>
                                        </p:tav>
                                      </p:tavLst>
                                    </p:anim>
                                    <p:anim calcmode="lin" valueType="num">
                                      <p:cBhvr additive="base">
                                        <p:cTn id="4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7" grpId="0"/>
      <p:bldP spid="19" grpId="0"/>
      <p:bldP spid="20" grpId="0"/>
      <p:bldP spid="21" grpId="0"/>
      <p:bldP spid="22" grpId="0"/>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Group 62"/>
          <p:cNvGraphicFramePr>
            <a:graphicFrameLocks noGrp="1"/>
          </p:cNvGraphicFramePr>
          <p:nvPr/>
        </p:nvGraphicFramePr>
        <p:xfrm>
          <a:off x="1776413" y="4652963"/>
          <a:ext cx="720537" cy="334984"/>
        </p:xfrm>
        <a:graphic>
          <a:graphicData uri="http://schemas.openxmlformats.org/drawingml/2006/table">
            <a:tbl>
              <a:tblPr/>
              <a:tblGrid>
                <a:gridCol w="720537"/>
              </a:tblGrid>
              <a:tr h="334921">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98" marR="91498" marT="45572" marB="45572" horzOverflow="overflow">
                    <a:lnL>
                      <a:noFill/>
                    </a:lnL>
                    <a:lnR>
                      <a:noFill/>
                    </a:lnR>
                    <a:lnT>
                      <a:noFill/>
                    </a:lnT>
                    <a:lnB>
                      <a:noFill/>
                    </a:lnB>
                    <a:lnTlToBr>
                      <a:noFill/>
                    </a:lnTlToBr>
                    <a:lnBlToTr>
                      <a:noFill/>
                    </a:lnBlToTr>
                    <a:noFill/>
                  </a:tcPr>
                </a:tc>
              </a:tr>
            </a:tbl>
          </a:graphicData>
        </a:graphic>
      </p:graphicFrame>
      <p:graphicFrame>
        <p:nvGraphicFramePr>
          <p:cNvPr id="59" name="Group 80"/>
          <p:cNvGraphicFramePr>
            <a:graphicFrameLocks noGrp="1"/>
          </p:cNvGraphicFramePr>
          <p:nvPr/>
        </p:nvGraphicFramePr>
        <p:xfrm>
          <a:off x="643709" y="5749834"/>
          <a:ext cx="1032934" cy="448734"/>
        </p:xfrm>
        <a:graphic>
          <a:graphicData uri="http://schemas.openxmlformats.org/drawingml/2006/table">
            <a:tbl>
              <a:tblPr/>
              <a:tblGrid>
                <a:gridCol w="1032934"/>
              </a:tblGrid>
              <a:tr h="448734">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sp>
        <p:nvSpPr>
          <p:cNvPr id="39" name="矩形 38"/>
          <p:cNvSpPr/>
          <p:nvPr/>
        </p:nvSpPr>
        <p:spPr>
          <a:xfrm>
            <a:off x="-178074" y="75357"/>
            <a:ext cx="5350048" cy="461665"/>
          </a:xfrm>
          <a:prstGeom prst="rect">
            <a:avLst/>
          </a:prstGeom>
        </p:spPr>
        <p:txBody>
          <a:bodyPr wrap="square">
            <a:spAutoFit/>
          </a:bodyPr>
          <a:lstStyle/>
          <a:p>
            <a:pPr algn="ctr"/>
            <a:r>
              <a:rPr lang="en-US" altLang="zh-CN" sz="2400" b="1" dirty="0" smtClean="0">
                <a:solidFill>
                  <a:srgbClr val="00B050"/>
                </a:solidFill>
                <a:latin typeface="Comic Sans MS" panose="030F0702030302020204" pitchFamily="66" charset="0"/>
              </a:rPr>
              <a:t>Fashion: Be Yourself ! </a:t>
            </a:r>
            <a:endParaRPr lang="zh-CN" altLang="en-US" sz="2400" b="1" dirty="0">
              <a:solidFill>
                <a:srgbClr val="00B050"/>
              </a:solidFill>
              <a:latin typeface="Comic Sans MS" panose="030F0702030302020204" pitchFamily="66" charset="0"/>
            </a:endParaRPr>
          </a:p>
        </p:txBody>
      </p:sp>
      <p:sp>
        <p:nvSpPr>
          <p:cNvPr id="43" name="TextBox 42"/>
          <p:cNvSpPr txBox="1"/>
          <p:nvPr/>
        </p:nvSpPr>
        <p:spPr>
          <a:xfrm>
            <a:off x="0" y="511752"/>
            <a:ext cx="5710555" cy="2971800"/>
          </a:xfrm>
          <a:prstGeom prst="rect">
            <a:avLst/>
          </a:prstGeom>
          <a:noFill/>
        </p:spPr>
        <p:txBody>
          <a:bodyPr wrap="square" rtlCol="0">
            <a:spAutoFit/>
          </a:bodyPr>
          <a:lstStyle/>
          <a:p>
            <a:pPr algn="just">
              <a:lnSpc>
                <a:spcPct val="130000"/>
              </a:lnSpc>
            </a:pP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400" b="1" dirty="0" smtClean="0">
                <a:solidFill>
                  <a:srgbClr val="FF0000"/>
                </a:solidFill>
                <a:latin typeface="Comic Sans MS" panose="030F0702030302020204" pitchFamily="66" charset="0"/>
              </a:rPr>
              <a:t>1 </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The thing I’ve always loved most about fashion is the power that it gives me. At moments when I don’t </a:t>
            </a:r>
            <a:r>
              <a:rPr lang="en-US" altLang="zh-CN" sz="2000" u="sng"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feel like </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 have a voice, the clothes that I wear give me one. When I’m </a:t>
            </a:r>
            <a:r>
              <a:rPr lang="en-US" altLang="zh-CN" sz="2000" u="sng"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too afraid to</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speak out, my </a:t>
            </a:r>
            <a:r>
              <a:rPr lang="en-US" altLang="zh-CN" sz="1700" b="1" kern="100" dirty="0" smtClean="0">
                <a:solidFill>
                  <a:srgbClr val="0070C0"/>
                </a:solidFill>
                <a:latin typeface="Times New Roman" panose="02020603050405020304" pitchFamily="18" charset="0"/>
              </a:rPr>
              <a:t>style</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2</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can speak for me. Fashion is more than what’s on the </a:t>
            </a:r>
            <a:r>
              <a:rPr lang="en-US" altLang="zh-CN" sz="1700" b="1" kern="100" dirty="0" smtClean="0">
                <a:solidFill>
                  <a:srgbClr val="0070C0"/>
                </a:solidFill>
                <a:latin typeface="Times New Roman" panose="02020603050405020304" pitchFamily="18" charset="0"/>
              </a:rPr>
              <a:t>surface</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3</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it gives me a chance to share a different part of myself with the world. </a:t>
            </a:r>
            <a:endParaRPr lang="zh-CN" altLang="en-US"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3" name="矩形 32"/>
          <p:cNvSpPr/>
          <p:nvPr/>
        </p:nvSpPr>
        <p:spPr>
          <a:xfrm>
            <a:off x="5971607" y="3244334"/>
            <a:ext cx="248786" cy="369332"/>
          </a:xfrm>
          <a:prstGeom prst="rect">
            <a:avLst/>
          </a:prstGeom>
        </p:spPr>
        <p:txBody>
          <a:bodyPr wrap="none">
            <a:spAutoFit/>
          </a:bodyPr>
          <a:lstStyle/>
          <a:p>
            <a:pPr lvl="0" fontAlgn="base">
              <a:spcBef>
                <a:spcPct val="20000"/>
              </a:spcBef>
              <a:spcAft>
                <a:spcPct val="0"/>
              </a:spcAft>
            </a:pPr>
            <a:r>
              <a:rPr lang="zh-CN" altLang="en-US" dirty="0" smtClean="0">
                <a:solidFill>
                  <a:srgbClr val="000000"/>
                </a:solidFill>
                <a:latin typeface="Arial" panose="020B0604020202020204" pitchFamily="34" charset="0"/>
                <a:ea typeface="宋体" panose="02010600030101010101" pitchFamily="2" charset="-122"/>
              </a:rPr>
              <a:t> </a:t>
            </a:r>
          </a:p>
        </p:txBody>
      </p:sp>
      <p:graphicFrame>
        <p:nvGraphicFramePr>
          <p:cNvPr id="52" name="Group 80"/>
          <p:cNvGraphicFramePr>
            <a:graphicFrameLocks noGrp="1"/>
          </p:cNvGraphicFramePr>
          <p:nvPr/>
        </p:nvGraphicFramePr>
        <p:xfrm>
          <a:off x="1454667" y="1942592"/>
          <a:ext cx="1280144" cy="349927"/>
        </p:xfrm>
        <a:graphic>
          <a:graphicData uri="http://schemas.openxmlformats.org/drawingml/2006/table">
            <a:tbl>
              <a:tblPr/>
              <a:tblGrid>
                <a:gridCol w="1280144"/>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53" name="Group 80"/>
          <p:cNvGraphicFramePr>
            <a:graphicFrameLocks noGrp="1"/>
          </p:cNvGraphicFramePr>
          <p:nvPr/>
        </p:nvGraphicFramePr>
        <p:xfrm>
          <a:off x="1938120" y="3280480"/>
          <a:ext cx="1643280" cy="349927"/>
        </p:xfrm>
        <a:graphic>
          <a:graphicData uri="http://schemas.openxmlformats.org/drawingml/2006/table">
            <a:tbl>
              <a:tblPr/>
              <a:tblGrid>
                <a:gridCol w="1643280"/>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45" name="Group 80"/>
          <p:cNvGraphicFramePr>
            <a:graphicFrameLocks noGrp="1"/>
          </p:cNvGraphicFramePr>
          <p:nvPr/>
        </p:nvGraphicFramePr>
        <p:xfrm>
          <a:off x="3309722" y="3458281"/>
          <a:ext cx="881278" cy="349885"/>
        </p:xfrm>
        <a:graphic>
          <a:graphicData uri="http://schemas.openxmlformats.org/drawingml/2006/table">
            <a:tbl>
              <a:tblPr/>
              <a:tblGrid>
                <a:gridCol w="881278"/>
              </a:tblGrid>
              <a:tr h="349885">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54" name="Group 80"/>
          <p:cNvGraphicFramePr>
            <a:graphicFrameLocks noGrp="1"/>
          </p:cNvGraphicFramePr>
          <p:nvPr/>
        </p:nvGraphicFramePr>
        <p:xfrm>
          <a:off x="939055" y="4220281"/>
          <a:ext cx="1338478" cy="349927"/>
        </p:xfrm>
        <a:graphic>
          <a:graphicData uri="http://schemas.openxmlformats.org/drawingml/2006/table">
            <a:tbl>
              <a:tblPr/>
              <a:tblGrid>
                <a:gridCol w="1338478"/>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55" name="Group 80"/>
          <p:cNvGraphicFramePr>
            <a:graphicFrameLocks noGrp="1"/>
          </p:cNvGraphicFramePr>
          <p:nvPr/>
        </p:nvGraphicFramePr>
        <p:xfrm>
          <a:off x="3792011" y="4279160"/>
          <a:ext cx="559545" cy="349927"/>
        </p:xfrm>
        <a:graphic>
          <a:graphicData uri="http://schemas.openxmlformats.org/drawingml/2006/table">
            <a:tbl>
              <a:tblPr/>
              <a:tblGrid>
                <a:gridCol w="559545"/>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56" name="Group 80"/>
          <p:cNvGraphicFramePr>
            <a:graphicFrameLocks noGrp="1"/>
          </p:cNvGraphicFramePr>
          <p:nvPr/>
        </p:nvGraphicFramePr>
        <p:xfrm>
          <a:off x="4969188" y="4635148"/>
          <a:ext cx="703479" cy="349927"/>
        </p:xfrm>
        <a:graphic>
          <a:graphicData uri="http://schemas.openxmlformats.org/drawingml/2006/table">
            <a:tbl>
              <a:tblPr/>
              <a:tblGrid>
                <a:gridCol w="703479"/>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sp>
        <p:nvSpPr>
          <p:cNvPr id="47" name="文本框 46"/>
          <p:cNvSpPr txBox="1"/>
          <p:nvPr/>
        </p:nvSpPr>
        <p:spPr>
          <a:xfrm>
            <a:off x="1170640" y="3483552"/>
            <a:ext cx="11190185" cy="461665"/>
          </a:xfrm>
          <a:prstGeom prst="rect">
            <a:avLst/>
          </a:prstGeom>
          <a:noFill/>
        </p:spPr>
        <p:txBody>
          <a:bodyPr wrap="square" rtlCol="0">
            <a:spAutoFit/>
          </a:bodyPr>
          <a:lstStyle/>
          <a:p>
            <a:r>
              <a:rPr lang="en-US" altLang="zh-CN" sz="2400" dirty="0"/>
              <a:t>endorse</a:t>
            </a:r>
            <a:endParaRPr lang="zh-CN" altLang="zh-CN" sz="2400" b="1" dirty="0"/>
          </a:p>
        </p:txBody>
      </p:sp>
      <p:sp>
        <p:nvSpPr>
          <p:cNvPr id="23" name="文本框 22"/>
          <p:cNvSpPr txBox="1"/>
          <p:nvPr/>
        </p:nvSpPr>
        <p:spPr>
          <a:xfrm>
            <a:off x="1144036" y="3997728"/>
            <a:ext cx="11190185" cy="830997"/>
          </a:xfrm>
          <a:prstGeom prst="rect">
            <a:avLst/>
          </a:prstGeom>
          <a:noFill/>
        </p:spPr>
        <p:txBody>
          <a:bodyPr wrap="square" rtlCol="0">
            <a:spAutoFit/>
          </a:bodyPr>
          <a:lstStyle/>
          <a:p>
            <a:r>
              <a:rPr lang="en-US" altLang="zh-CN" sz="2400" dirty="0"/>
              <a:t>Many retired athletes are able to make a lot of money by doing product endorsements. </a:t>
            </a:r>
            <a:endParaRPr lang="zh-CN" altLang="zh-CN" sz="2400" dirty="0"/>
          </a:p>
          <a:p>
            <a:r>
              <a:rPr lang="en-US" altLang="zh-CN" sz="2400" dirty="0"/>
              <a:t> </a:t>
            </a:r>
            <a:r>
              <a:rPr lang="zh-CN" altLang="zh-CN" sz="2400" dirty="0"/>
              <a:t>许多退役运动员能够通过产品代言赚到许多钱。</a:t>
            </a:r>
            <a:r>
              <a:rPr lang="en-US" altLang="zh-CN" sz="2400" dirty="0"/>
              <a:t> </a:t>
            </a:r>
            <a:endParaRPr lang="zh-CN" altLang="zh-CN" sz="2400" dirty="0"/>
          </a:p>
        </p:txBody>
      </p:sp>
      <p:sp>
        <p:nvSpPr>
          <p:cNvPr id="24" name="文本框 23"/>
          <p:cNvSpPr txBox="1"/>
          <p:nvPr/>
        </p:nvSpPr>
        <p:spPr>
          <a:xfrm>
            <a:off x="1144035" y="4828725"/>
            <a:ext cx="11190185" cy="830997"/>
          </a:xfrm>
          <a:prstGeom prst="rect">
            <a:avLst/>
          </a:prstGeom>
          <a:noFill/>
        </p:spPr>
        <p:txBody>
          <a:bodyPr wrap="square" rtlCol="0">
            <a:spAutoFit/>
          </a:bodyPr>
          <a:lstStyle/>
          <a:p>
            <a:r>
              <a:rPr lang="en-US" altLang="zh-CN" sz="2400" dirty="0"/>
              <a:t>That brand of sneaker is endorsed by several basketball stars.</a:t>
            </a:r>
            <a:endParaRPr lang="zh-CN" altLang="zh-CN" sz="2400" dirty="0"/>
          </a:p>
          <a:p>
            <a:r>
              <a:rPr lang="zh-CN" altLang="zh-CN" sz="2400" dirty="0"/>
              <a:t>那个品牌的球鞋是由几个篮球明星代言的。</a:t>
            </a:r>
          </a:p>
        </p:txBody>
      </p:sp>
      <p:sp>
        <p:nvSpPr>
          <p:cNvPr id="2" name="文本框 1"/>
          <p:cNvSpPr txBox="1"/>
          <p:nvPr/>
        </p:nvSpPr>
        <p:spPr>
          <a:xfrm>
            <a:off x="1144034" y="5659722"/>
            <a:ext cx="3435179" cy="461665"/>
          </a:xfrm>
          <a:prstGeom prst="rect">
            <a:avLst/>
          </a:prstGeom>
          <a:noFill/>
        </p:spPr>
        <p:txBody>
          <a:bodyPr wrap="square" rtlCol="0">
            <a:spAutoFit/>
          </a:bodyPr>
          <a:lstStyle/>
          <a:p>
            <a:r>
              <a:rPr lang="en-US" altLang="zh-CN" sz="2400" dirty="0"/>
              <a:t>spokesman, </a:t>
            </a:r>
            <a:r>
              <a:rPr lang="en-US" altLang="zh-CN" sz="2400" dirty="0" smtClean="0"/>
              <a:t>spokesperson</a:t>
            </a:r>
            <a:endParaRPr lang="zh-CN" altLang="en-US" sz="2400" dirty="0"/>
          </a:p>
        </p:txBody>
      </p:sp>
    </p:spTree>
    <p:extLst>
      <p:ext uri="{BB962C8B-B14F-4D97-AF65-F5344CB8AC3E}">
        <p14:creationId xmlns:p14="http://schemas.microsoft.com/office/powerpoint/2010/main" val="1435381604"/>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ppt_x"/>
                                          </p:val>
                                        </p:tav>
                                        <p:tav tm="100000">
                                          <p:val>
                                            <p:strVal val="#ppt_x"/>
                                          </p:val>
                                        </p:tav>
                                      </p:tavLst>
                                    </p:anim>
                                    <p:anim calcmode="lin" valueType="num">
                                      <p:cBhvr additive="base">
                                        <p:cTn id="8"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23"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Group 62"/>
          <p:cNvGraphicFramePr>
            <a:graphicFrameLocks noGrp="1"/>
          </p:cNvGraphicFramePr>
          <p:nvPr/>
        </p:nvGraphicFramePr>
        <p:xfrm>
          <a:off x="1776413" y="4652963"/>
          <a:ext cx="720537" cy="334984"/>
        </p:xfrm>
        <a:graphic>
          <a:graphicData uri="http://schemas.openxmlformats.org/drawingml/2006/table">
            <a:tbl>
              <a:tblPr/>
              <a:tblGrid>
                <a:gridCol w="720537"/>
              </a:tblGrid>
              <a:tr h="334921">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98" marR="91498" marT="45572" marB="45572" horzOverflow="overflow">
                    <a:lnL>
                      <a:noFill/>
                    </a:lnL>
                    <a:lnR>
                      <a:noFill/>
                    </a:lnR>
                    <a:lnT>
                      <a:noFill/>
                    </a:lnT>
                    <a:lnB>
                      <a:noFill/>
                    </a:lnB>
                    <a:lnTlToBr>
                      <a:noFill/>
                    </a:lnTlToBr>
                    <a:lnBlToTr>
                      <a:noFill/>
                    </a:lnBlToTr>
                    <a:noFill/>
                  </a:tcPr>
                </a:tc>
              </a:tr>
            </a:tbl>
          </a:graphicData>
        </a:graphic>
      </p:graphicFrame>
      <p:graphicFrame>
        <p:nvGraphicFramePr>
          <p:cNvPr id="59" name="Group 80"/>
          <p:cNvGraphicFramePr>
            <a:graphicFrameLocks noGrp="1"/>
          </p:cNvGraphicFramePr>
          <p:nvPr/>
        </p:nvGraphicFramePr>
        <p:xfrm>
          <a:off x="643709" y="5749834"/>
          <a:ext cx="1032934" cy="448734"/>
        </p:xfrm>
        <a:graphic>
          <a:graphicData uri="http://schemas.openxmlformats.org/drawingml/2006/table">
            <a:tbl>
              <a:tblPr/>
              <a:tblGrid>
                <a:gridCol w="1032934"/>
              </a:tblGrid>
              <a:tr h="448734">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sp>
        <p:nvSpPr>
          <p:cNvPr id="43" name="TextBox 42"/>
          <p:cNvSpPr txBox="1"/>
          <p:nvPr/>
        </p:nvSpPr>
        <p:spPr>
          <a:xfrm>
            <a:off x="0" y="511752"/>
            <a:ext cx="5710555" cy="2971800"/>
          </a:xfrm>
          <a:prstGeom prst="rect">
            <a:avLst/>
          </a:prstGeom>
          <a:noFill/>
        </p:spPr>
        <p:txBody>
          <a:bodyPr wrap="square" rtlCol="0">
            <a:spAutoFit/>
          </a:bodyPr>
          <a:lstStyle/>
          <a:p>
            <a:pPr algn="just">
              <a:lnSpc>
                <a:spcPct val="130000"/>
              </a:lnSpc>
            </a:pP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400" b="1" dirty="0" smtClean="0">
                <a:solidFill>
                  <a:srgbClr val="FF0000"/>
                </a:solidFill>
                <a:latin typeface="Comic Sans MS" panose="030F0702030302020204" pitchFamily="66" charset="0"/>
              </a:rPr>
              <a:t>1 </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The thing I’ve always loved most about fashion is the power that it gives me. At moments when I don’t </a:t>
            </a:r>
            <a:r>
              <a:rPr lang="en-US" altLang="zh-CN" sz="2000" u="sng"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feel like </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 have a voice, the clothes that I wear give me one. When I’m </a:t>
            </a:r>
            <a:r>
              <a:rPr lang="en-US" altLang="zh-CN" sz="2000" u="sng"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too afraid to</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speak out, my </a:t>
            </a:r>
            <a:r>
              <a:rPr lang="en-US" altLang="zh-CN" sz="1700" b="1" kern="100" dirty="0" smtClean="0">
                <a:solidFill>
                  <a:srgbClr val="0070C0"/>
                </a:solidFill>
                <a:latin typeface="Times New Roman" panose="02020603050405020304" pitchFamily="18" charset="0"/>
              </a:rPr>
              <a:t>style</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2</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can speak for me. Fashion is more than what’s on the </a:t>
            </a:r>
            <a:r>
              <a:rPr lang="en-US" altLang="zh-CN" sz="1700" b="1" kern="100" dirty="0" smtClean="0">
                <a:solidFill>
                  <a:srgbClr val="0070C0"/>
                </a:solidFill>
                <a:latin typeface="Times New Roman" panose="02020603050405020304" pitchFamily="18" charset="0"/>
              </a:rPr>
              <a:t>surface</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3</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it gives me a chance to share a different part of myself with the world. </a:t>
            </a:r>
            <a:endParaRPr lang="zh-CN" altLang="en-US"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3" name="矩形 32"/>
          <p:cNvSpPr/>
          <p:nvPr/>
        </p:nvSpPr>
        <p:spPr>
          <a:xfrm>
            <a:off x="5971607" y="3244334"/>
            <a:ext cx="248786" cy="369332"/>
          </a:xfrm>
          <a:prstGeom prst="rect">
            <a:avLst/>
          </a:prstGeom>
        </p:spPr>
        <p:txBody>
          <a:bodyPr wrap="none">
            <a:spAutoFit/>
          </a:bodyPr>
          <a:lstStyle/>
          <a:p>
            <a:pPr lvl="0" fontAlgn="base">
              <a:spcBef>
                <a:spcPct val="20000"/>
              </a:spcBef>
              <a:spcAft>
                <a:spcPct val="0"/>
              </a:spcAft>
            </a:pPr>
            <a:r>
              <a:rPr lang="zh-CN" altLang="en-US" dirty="0" smtClean="0">
                <a:solidFill>
                  <a:srgbClr val="000000"/>
                </a:solidFill>
                <a:latin typeface="Arial" panose="020B0604020202020204" pitchFamily="34" charset="0"/>
                <a:ea typeface="宋体" panose="02010600030101010101" pitchFamily="2" charset="-122"/>
              </a:rPr>
              <a:t> </a:t>
            </a:r>
          </a:p>
        </p:txBody>
      </p:sp>
      <p:graphicFrame>
        <p:nvGraphicFramePr>
          <p:cNvPr id="52" name="Group 80"/>
          <p:cNvGraphicFramePr>
            <a:graphicFrameLocks noGrp="1"/>
          </p:cNvGraphicFramePr>
          <p:nvPr/>
        </p:nvGraphicFramePr>
        <p:xfrm>
          <a:off x="1454667" y="1942592"/>
          <a:ext cx="1280144" cy="349927"/>
        </p:xfrm>
        <a:graphic>
          <a:graphicData uri="http://schemas.openxmlformats.org/drawingml/2006/table">
            <a:tbl>
              <a:tblPr/>
              <a:tblGrid>
                <a:gridCol w="1280144"/>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53" name="Group 80"/>
          <p:cNvGraphicFramePr>
            <a:graphicFrameLocks noGrp="1"/>
          </p:cNvGraphicFramePr>
          <p:nvPr/>
        </p:nvGraphicFramePr>
        <p:xfrm>
          <a:off x="1938120" y="3280480"/>
          <a:ext cx="1643280" cy="349927"/>
        </p:xfrm>
        <a:graphic>
          <a:graphicData uri="http://schemas.openxmlformats.org/drawingml/2006/table">
            <a:tbl>
              <a:tblPr/>
              <a:tblGrid>
                <a:gridCol w="1643280"/>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45" name="Group 80"/>
          <p:cNvGraphicFramePr>
            <a:graphicFrameLocks noGrp="1"/>
          </p:cNvGraphicFramePr>
          <p:nvPr/>
        </p:nvGraphicFramePr>
        <p:xfrm>
          <a:off x="3309722" y="3458281"/>
          <a:ext cx="881278" cy="349885"/>
        </p:xfrm>
        <a:graphic>
          <a:graphicData uri="http://schemas.openxmlformats.org/drawingml/2006/table">
            <a:tbl>
              <a:tblPr/>
              <a:tblGrid>
                <a:gridCol w="881278"/>
              </a:tblGrid>
              <a:tr h="349885">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54" name="Group 80"/>
          <p:cNvGraphicFramePr>
            <a:graphicFrameLocks noGrp="1"/>
          </p:cNvGraphicFramePr>
          <p:nvPr/>
        </p:nvGraphicFramePr>
        <p:xfrm>
          <a:off x="939055" y="4220281"/>
          <a:ext cx="1338478" cy="349927"/>
        </p:xfrm>
        <a:graphic>
          <a:graphicData uri="http://schemas.openxmlformats.org/drawingml/2006/table">
            <a:tbl>
              <a:tblPr/>
              <a:tblGrid>
                <a:gridCol w="1338478"/>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55" name="Group 80"/>
          <p:cNvGraphicFramePr>
            <a:graphicFrameLocks noGrp="1"/>
          </p:cNvGraphicFramePr>
          <p:nvPr/>
        </p:nvGraphicFramePr>
        <p:xfrm>
          <a:off x="3792011" y="4279160"/>
          <a:ext cx="559545" cy="349927"/>
        </p:xfrm>
        <a:graphic>
          <a:graphicData uri="http://schemas.openxmlformats.org/drawingml/2006/table">
            <a:tbl>
              <a:tblPr/>
              <a:tblGrid>
                <a:gridCol w="559545"/>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56" name="Group 80"/>
          <p:cNvGraphicFramePr>
            <a:graphicFrameLocks noGrp="1"/>
          </p:cNvGraphicFramePr>
          <p:nvPr/>
        </p:nvGraphicFramePr>
        <p:xfrm>
          <a:off x="4969188" y="4635148"/>
          <a:ext cx="703479" cy="349927"/>
        </p:xfrm>
        <a:graphic>
          <a:graphicData uri="http://schemas.openxmlformats.org/drawingml/2006/table">
            <a:tbl>
              <a:tblPr/>
              <a:tblGrid>
                <a:gridCol w="703479"/>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sp>
        <p:nvSpPr>
          <p:cNvPr id="16" name="文本框 15"/>
          <p:cNvSpPr txBox="1"/>
          <p:nvPr/>
        </p:nvSpPr>
        <p:spPr>
          <a:xfrm>
            <a:off x="77574" y="3871348"/>
            <a:ext cx="11190185" cy="1200329"/>
          </a:xfrm>
          <a:prstGeom prst="rect">
            <a:avLst/>
          </a:prstGeom>
          <a:noFill/>
        </p:spPr>
        <p:txBody>
          <a:bodyPr wrap="square" rtlCol="0">
            <a:spAutoFit/>
          </a:bodyPr>
          <a:lstStyle/>
          <a:p>
            <a:r>
              <a:rPr lang="en-US" altLang="zh-CN" sz="2400" b="1" dirty="0" smtClean="0"/>
              <a:t>Main </a:t>
            </a:r>
            <a:r>
              <a:rPr lang="en-US" altLang="zh-CN" sz="2400" b="1" dirty="0"/>
              <a:t>idea of the parts: </a:t>
            </a:r>
            <a:endParaRPr lang="zh-CN" altLang="zh-CN" sz="2400" dirty="0"/>
          </a:p>
          <a:p>
            <a:r>
              <a:rPr lang="en-US" altLang="zh-CN" sz="2400" dirty="0"/>
              <a:t>Fashion can give the author</a:t>
            </a:r>
            <a:r>
              <a:rPr lang="en-US" altLang="zh-CN" sz="2400" u="sng" dirty="0"/>
              <a:t>      </a:t>
            </a:r>
            <a:r>
              <a:rPr lang="en-US" altLang="zh-CN" sz="2400" u="sng" dirty="0" smtClean="0"/>
              <a:t>    </a:t>
            </a:r>
            <a:r>
              <a:rPr lang="en-US" altLang="zh-CN" sz="2400" dirty="0" smtClean="0"/>
              <a:t>, </a:t>
            </a:r>
            <a:r>
              <a:rPr lang="en-US" altLang="zh-CN" sz="2400" dirty="0"/>
              <a:t>which can reflected in the </a:t>
            </a:r>
            <a:r>
              <a:rPr lang="en-US" altLang="zh-CN" sz="2400" dirty="0" smtClean="0"/>
              <a:t>following </a:t>
            </a:r>
            <a:r>
              <a:rPr lang="en-US" altLang="zh-CN" sz="2400" dirty="0"/>
              <a:t>aspects: </a:t>
            </a:r>
            <a:endParaRPr lang="en-US" altLang="zh-CN" sz="2400" dirty="0" smtClean="0"/>
          </a:p>
          <a:p>
            <a:r>
              <a:rPr lang="en-US" altLang="zh-CN" sz="2400" dirty="0" smtClean="0"/>
              <a:t>the</a:t>
            </a:r>
            <a:r>
              <a:rPr lang="en-US" altLang="zh-CN" sz="2400" u="sng" dirty="0" smtClean="0"/>
              <a:t>      </a:t>
            </a:r>
            <a:r>
              <a:rPr lang="en-US" altLang="zh-CN" sz="2400" dirty="0" err="1" smtClean="0"/>
              <a:t>the</a:t>
            </a:r>
            <a:r>
              <a:rPr lang="en-US" altLang="zh-CN" sz="2400" dirty="0" smtClean="0"/>
              <a:t> </a:t>
            </a:r>
            <a:r>
              <a:rPr lang="en-US" altLang="zh-CN" sz="2400" dirty="0"/>
              <a:t>author wear enables her to have a</a:t>
            </a:r>
            <a:r>
              <a:rPr lang="en-US" altLang="zh-CN" sz="2400" u="sng" dirty="0"/>
              <a:t>      </a:t>
            </a:r>
            <a:r>
              <a:rPr lang="en-US" altLang="zh-CN" sz="2400" u="sng" dirty="0" smtClean="0"/>
              <a:t>     </a:t>
            </a:r>
            <a:r>
              <a:rPr lang="en-US" altLang="zh-CN" sz="2400" dirty="0"/>
              <a:t>and </a:t>
            </a:r>
            <a:r>
              <a:rPr lang="en-US" altLang="zh-CN" sz="2400" dirty="0" smtClean="0"/>
              <a:t>her </a:t>
            </a:r>
            <a:r>
              <a:rPr lang="en-US" altLang="zh-CN" sz="2400" u="sng" dirty="0" smtClean="0"/>
              <a:t>          </a:t>
            </a:r>
            <a:r>
              <a:rPr lang="en-US" altLang="zh-CN" sz="2400" dirty="0" smtClean="0"/>
              <a:t> can</a:t>
            </a:r>
            <a:r>
              <a:rPr lang="en-US" altLang="zh-CN" sz="2400" u="sng" dirty="0" smtClean="0"/>
              <a:t>           </a:t>
            </a:r>
            <a:r>
              <a:rPr lang="en-US" altLang="zh-CN" sz="2400" dirty="0" smtClean="0"/>
              <a:t>her</a:t>
            </a:r>
            <a:r>
              <a:rPr lang="en-US" altLang="zh-CN" sz="2400" dirty="0"/>
              <a:t>.</a:t>
            </a:r>
            <a:endParaRPr lang="zh-CN" altLang="zh-CN" sz="2400" dirty="0"/>
          </a:p>
        </p:txBody>
      </p:sp>
      <p:sp>
        <p:nvSpPr>
          <p:cNvPr id="17" name="文本框 16"/>
          <p:cNvSpPr txBox="1"/>
          <p:nvPr/>
        </p:nvSpPr>
        <p:spPr>
          <a:xfrm>
            <a:off x="3581400" y="4078117"/>
            <a:ext cx="11190185" cy="461665"/>
          </a:xfrm>
          <a:prstGeom prst="rect">
            <a:avLst/>
          </a:prstGeom>
          <a:noFill/>
        </p:spPr>
        <p:txBody>
          <a:bodyPr wrap="square" rtlCol="0">
            <a:spAutoFit/>
          </a:bodyPr>
          <a:lstStyle/>
          <a:p>
            <a:r>
              <a:rPr lang="en-US" altLang="zh-CN" sz="2400" dirty="0" smtClean="0">
                <a:solidFill>
                  <a:srgbClr val="FF0000"/>
                </a:solidFill>
              </a:rPr>
              <a:t>power</a:t>
            </a:r>
            <a:endParaRPr lang="zh-CN" altLang="zh-CN" sz="2400" b="1" dirty="0">
              <a:solidFill>
                <a:srgbClr val="FF0000"/>
              </a:solidFill>
            </a:endParaRPr>
          </a:p>
        </p:txBody>
      </p:sp>
      <p:sp>
        <p:nvSpPr>
          <p:cNvPr id="18" name="文本框 17"/>
          <p:cNvSpPr txBox="1"/>
          <p:nvPr/>
        </p:nvSpPr>
        <p:spPr>
          <a:xfrm>
            <a:off x="317724" y="4882222"/>
            <a:ext cx="11190185" cy="461665"/>
          </a:xfrm>
          <a:prstGeom prst="rect">
            <a:avLst/>
          </a:prstGeom>
          <a:noFill/>
        </p:spPr>
        <p:txBody>
          <a:bodyPr wrap="square" rtlCol="0">
            <a:spAutoFit/>
          </a:bodyPr>
          <a:lstStyle/>
          <a:p>
            <a:r>
              <a:rPr lang="en-US" altLang="zh-CN" sz="2400" dirty="0" smtClean="0">
                <a:solidFill>
                  <a:srgbClr val="FF0000"/>
                </a:solidFill>
              </a:rPr>
              <a:t>clothes</a:t>
            </a:r>
            <a:endParaRPr lang="zh-CN" altLang="zh-CN" sz="2400" b="1" dirty="0">
              <a:solidFill>
                <a:srgbClr val="FF0000"/>
              </a:solidFill>
            </a:endParaRPr>
          </a:p>
        </p:txBody>
      </p:sp>
      <p:sp>
        <p:nvSpPr>
          <p:cNvPr id="19" name="文本框 18"/>
          <p:cNvSpPr txBox="1"/>
          <p:nvPr/>
        </p:nvSpPr>
        <p:spPr>
          <a:xfrm>
            <a:off x="5556026" y="4636967"/>
            <a:ext cx="11190185" cy="461665"/>
          </a:xfrm>
          <a:prstGeom prst="rect">
            <a:avLst/>
          </a:prstGeom>
          <a:noFill/>
        </p:spPr>
        <p:txBody>
          <a:bodyPr wrap="square" rtlCol="0">
            <a:spAutoFit/>
          </a:bodyPr>
          <a:lstStyle/>
          <a:p>
            <a:r>
              <a:rPr lang="en-US" altLang="zh-CN" sz="2400" dirty="0" smtClean="0">
                <a:solidFill>
                  <a:srgbClr val="FF0000"/>
                </a:solidFill>
              </a:rPr>
              <a:t>voice</a:t>
            </a:r>
            <a:endParaRPr lang="zh-CN" altLang="zh-CN" sz="2400" b="1" dirty="0">
              <a:solidFill>
                <a:srgbClr val="FF0000"/>
              </a:solidFill>
            </a:endParaRPr>
          </a:p>
        </p:txBody>
      </p:sp>
      <p:sp>
        <p:nvSpPr>
          <p:cNvPr id="20" name="文本框 19"/>
          <p:cNvSpPr txBox="1"/>
          <p:nvPr/>
        </p:nvSpPr>
        <p:spPr>
          <a:xfrm>
            <a:off x="7307939" y="4533592"/>
            <a:ext cx="11190185" cy="461665"/>
          </a:xfrm>
          <a:prstGeom prst="rect">
            <a:avLst/>
          </a:prstGeom>
          <a:noFill/>
        </p:spPr>
        <p:txBody>
          <a:bodyPr wrap="square" rtlCol="0">
            <a:spAutoFit/>
          </a:bodyPr>
          <a:lstStyle/>
          <a:p>
            <a:r>
              <a:rPr lang="en-US" altLang="zh-CN" sz="2400" dirty="0" smtClean="0">
                <a:solidFill>
                  <a:srgbClr val="FF0000"/>
                </a:solidFill>
              </a:rPr>
              <a:t>style</a:t>
            </a:r>
            <a:endParaRPr lang="zh-CN" altLang="zh-CN" sz="2400" b="1" dirty="0">
              <a:solidFill>
                <a:srgbClr val="FF0000"/>
              </a:solidFill>
            </a:endParaRPr>
          </a:p>
        </p:txBody>
      </p:sp>
      <p:sp>
        <p:nvSpPr>
          <p:cNvPr id="21" name="文本框 20"/>
          <p:cNvSpPr txBox="1"/>
          <p:nvPr/>
        </p:nvSpPr>
        <p:spPr>
          <a:xfrm>
            <a:off x="8512409" y="4892532"/>
            <a:ext cx="11190185" cy="461665"/>
          </a:xfrm>
          <a:prstGeom prst="rect">
            <a:avLst/>
          </a:prstGeom>
          <a:noFill/>
        </p:spPr>
        <p:txBody>
          <a:bodyPr wrap="square" rtlCol="0">
            <a:spAutoFit/>
          </a:bodyPr>
          <a:lstStyle/>
          <a:p>
            <a:r>
              <a:rPr lang="en-US" altLang="zh-CN" sz="2400" dirty="0">
                <a:solidFill>
                  <a:srgbClr val="FF0000"/>
                </a:solidFill>
              </a:rPr>
              <a:t>s</a:t>
            </a:r>
            <a:r>
              <a:rPr lang="en-US" altLang="zh-CN" sz="2400" dirty="0" smtClean="0">
                <a:solidFill>
                  <a:srgbClr val="FF0000"/>
                </a:solidFill>
              </a:rPr>
              <a:t>peak for</a:t>
            </a:r>
            <a:endParaRPr lang="zh-CN" altLang="zh-CN" sz="2400" b="1" dirty="0">
              <a:solidFill>
                <a:srgbClr val="FF0000"/>
              </a:solidFill>
            </a:endParaRPr>
          </a:p>
        </p:txBody>
      </p:sp>
    </p:spTree>
    <p:extLst>
      <p:ext uri="{BB962C8B-B14F-4D97-AF65-F5344CB8AC3E}">
        <p14:creationId xmlns:p14="http://schemas.microsoft.com/office/powerpoint/2010/main" val="26947492"/>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ppt_x"/>
                                          </p:val>
                                        </p:tav>
                                        <p:tav tm="100000">
                                          <p:val>
                                            <p:strVal val="#ppt_x"/>
                                          </p:val>
                                        </p:tav>
                                      </p:tavLst>
                                    </p:anim>
                                    <p:anim calcmode="lin" valueType="num">
                                      <p:cBhvr additive="base">
                                        <p:cTn id="3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cBhvr additive="base">
                                        <p:cTn id="43" dur="500" fill="hold"/>
                                        <p:tgtEl>
                                          <p:spTgt spid="43"/>
                                        </p:tgtEl>
                                        <p:attrNameLst>
                                          <p:attrName>ppt_x</p:attrName>
                                        </p:attrNameLst>
                                      </p:cBhvr>
                                      <p:tavLst>
                                        <p:tav tm="0">
                                          <p:val>
                                            <p:strVal val="#ppt_x"/>
                                          </p:val>
                                        </p:tav>
                                        <p:tav tm="100000">
                                          <p:val>
                                            <p:strVal val="#ppt_x"/>
                                          </p:val>
                                        </p:tav>
                                      </p:tavLst>
                                    </p:anim>
                                    <p:anim calcmode="lin" valueType="num">
                                      <p:cBhvr additive="base">
                                        <p:cTn id="44"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16" grpId="0"/>
      <p:bldP spid="17" grpId="0"/>
      <p:bldP spid="18" grpId="0"/>
      <p:bldP spid="19" grpId="0"/>
      <p:bldP spid="20" grpId="0"/>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Group 62"/>
          <p:cNvGraphicFramePr>
            <a:graphicFrameLocks noGrp="1"/>
          </p:cNvGraphicFramePr>
          <p:nvPr/>
        </p:nvGraphicFramePr>
        <p:xfrm>
          <a:off x="1776413" y="4652963"/>
          <a:ext cx="720537" cy="334984"/>
        </p:xfrm>
        <a:graphic>
          <a:graphicData uri="http://schemas.openxmlformats.org/drawingml/2006/table">
            <a:tbl>
              <a:tblPr/>
              <a:tblGrid>
                <a:gridCol w="720537"/>
              </a:tblGrid>
              <a:tr h="334921">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smtClean="0">
                          <a:ln>
                            <a:noFill/>
                          </a:ln>
                          <a:solidFill>
                            <a:srgbClr val="000000"/>
                          </a:solidFill>
                          <a:effectLst/>
                          <a:latin typeface="Arial" panose="020B0604020202020204" pitchFamily="34" charset="0"/>
                          <a:ea typeface="宋体" panose="02010600030101010101" pitchFamily="2" charset="-122"/>
                        </a:rPr>
                        <a:t> </a:t>
                      </a:r>
                    </a:p>
                  </a:txBody>
                  <a:tcPr marL="91498" marR="91498" marT="45572" marB="45572" horzOverflow="overflow">
                    <a:lnL>
                      <a:noFill/>
                    </a:lnL>
                    <a:lnR>
                      <a:noFill/>
                    </a:lnR>
                    <a:lnT>
                      <a:noFill/>
                    </a:lnT>
                    <a:lnB>
                      <a:noFill/>
                    </a:lnB>
                    <a:lnTlToBr>
                      <a:noFill/>
                    </a:lnTlToBr>
                    <a:lnBlToTr>
                      <a:noFill/>
                    </a:lnBlToTr>
                    <a:noFill/>
                  </a:tcPr>
                </a:tc>
              </a:tr>
            </a:tbl>
          </a:graphicData>
        </a:graphic>
      </p:graphicFrame>
      <p:graphicFrame>
        <p:nvGraphicFramePr>
          <p:cNvPr id="59" name="Group 80"/>
          <p:cNvGraphicFramePr>
            <a:graphicFrameLocks noGrp="1"/>
          </p:cNvGraphicFramePr>
          <p:nvPr/>
        </p:nvGraphicFramePr>
        <p:xfrm>
          <a:off x="643709" y="5749834"/>
          <a:ext cx="1032934" cy="448734"/>
        </p:xfrm>
        <a:graphic>
          <a:graphicData uri="http://schemas.openxmlformats.org/drawingml/2006/table">
            <a:tbl>
              <a:tblPr/>
              <a:tblGrid>
                <a:gridCol w="1032934"/>
              </a:tblGrid>
              <a:tr h="448734">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sp>
        <p:nvSpPr>
          <p:cNvPr id="43" name="TextBox 42"/>
          <p:cNvSpPr txBox="1"/>
          <p:nvPr/>
        </p:nvSpPr>
        <p:spPr>
          <a:xfrm>
            <a:off x="79707" y="36083"/>
            <a:ext cx="5360106" cy="4571636"/>
          </a:xfrm>
          <a:prstGeom prst="rect">
            <a:avLst/>
          </a:prstGeom>
          <a:noFill/>
        </p:spPr>
        <p:txBody>
          <a:bodyPr wrap="square" rtlCol="0">
            <a:spAutoFit/>
          </a:bodyPr>
          <a:lstStyle/>
          <a:p>
            <a:pPr algn="just">
              <a:lnSpc>
                <a:spcPct val="130000"/>
              </a:lnSpc>
            </a:pP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400" b="1" dirty="0" smtClean="0">
                <a:solidFill>
                  <a:srgbClr val="FF0000"/>
                </a:solidFill>
                <a:latin typeface="Comic Sans MS" panose="030F0702030302020204" pitchFamily="66" charset="0"/>
              </a:rPr>
              <a:t>2  </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As</a:t>
            </a:r>
            <a:r>
              <a:rPr lang="en-US" altLang="zh-CN" sz="1700" b="1" kern="100" dirty="0" smtClean="0">
                <a:solidFill>
                  <a:srgbClr val="0070C0"/>
                </a:solidFill>
                <a:latin typeface="Times New Roman" panose="02020603050405020304" pitchFamily="18" charset="0"/>
              </a:rPr>
              <a:t> teens</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4</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we’re </a:t>
            </a:r>
            <a:r>
              <a:rPr lang="en-US" altLang="zh-CN" sz="1700" b="1" kern="100" dirty="0" smtClean="0">
                <a:solidFill>
                  <a:srgbClr val="0070C0"/>
                </a:solidFill>
                <a:latin typeface="Times New Roman" panose="02020603050405020304" pitchFamily="18" charset="0"/>
              </a:rPr>
              <a:t>constantly</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5</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being told by others to act and look a certain way because it’s cool or </a:t>
            </a:r>
            <a:r>
              <a:rPr lang="en-US" altLang="zh-CN" sz="1700" b="1" kern="100" dirty="0" smtClean="0">
                <a:solidFill>
                  <a:srgbClr val="0070C0"/>
                </a:solidFill>
                <a:latin typeface="Times New Roman" panose="02020603050405020304" pitchFamily="18" charset="0"/>
              </a:rPr>
              <a:t>normal</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6</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and sometimes it can be really hard to speak up and voice a totally different opinion. Your style can allow you to </a:t>
            </a:r>
            <a:r>
              <a:rPr lang="en-US" altLang="zh-CN" sz="2000" u="sng"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speak up </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without saying a word, and this is why what I wear means so much to me. I love the way that I feel in my best </a:t>
            </a:r>
            <a:r>
              <a:rPr lang="en-US" altLang="zh-CN" sz="1700" b="1" kern="100" dirty="0" smtClean="0">
                <a:solidFill>
                  <a:srgbClr val="0070C0"/>
                </a:solidFill>
                <a:latin typeface="Times New Roman" panose="02020603050405020304" pitchFamily="18" charset="0"/>
              </a:rPr>
              <a:t>outfits</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7</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The </a:t>
            </a:r>
            <a:r>
              <a:rPr lang="en-US" altLang="zh-CN" sz="1700" b="1" kern="100" dirty="0" smtClean="0">
                <a:solidFill>
                  <a:srgbClr val="0070C0"/>
                </a:solidFill>
                <a:latin typeface="Times New Roman" panose="02020603050405020304" pitchFamily="18" charset="0"/>
              </a:rPr>
              <a:t>confidence</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8</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you get from clothes is different from the confidence you get from a good score on a test. When I wear something that I love, I feel 100% like myself. </a:t>
            </a:r>
            <a:endParaRPr lang="zh-CN" altLang="en-US"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3" name="矩形 32"/>
          <p:cNvSpPr/>
          <p:nvPr/>
        </p:nvSpPr>
        <p:spPr>
          <a:xfrm>
            <a:off x="5971607" y="3244334"/>
            <a:ext cx="248786" cy="369332"/>
          </a:xfrm>
          <a:prstGeom prst="rect">
            <a:avLst/>
          </a:prstGeom>
        </p:spPr>
        <p:txBody>
          <a:bodyPr wrap="none">
            <a:spAutoFit/>
          </a:bodyPr>
          <a:lstStyle/>
          <a:p>
            <a:pPr lvl="0" fontAlgn="base">
              <a:spcBef>
                <a:spcPct val="20000"/>
              </a:spcBef>
              <a:spcAft>
                <a:spcPct val="0"/>
              </a:spcAft>
            </a:pPr>
            <a:r>
              <a:rPr lang="zh-CN" altLang="en-US" dirty="0" smtClean="0">
                <a:solidFill>
                  <a:srgbClr val="000000"/>
                </a:solidFill>
                <a:latin typeface="Arial" panose="020B0604020202020204" pitchFamily="34" charset="0"/>
                <a:ea typeface="宋体" panose="02010600030101010101" pitchFamily="2" charset="-122"/>
              </a:rPr>
              <a:t> </a:t>
            </a:r>
          </a:p>
        </p:txBody>
      </p:sp>
      <p:graphicFrame>
        <p:nvGraphicFramePr>
          <p:cNvPr id="52" name="Group 80"/>
          <p:cNvGraphicFramePr>
            <a:graphicFrameLocks noGrp="1"/>
          </p:cNvGraphicFramePr>
          <p:nvPr/>
        </p:nvGraphicFramePr>
        <p:xfrm>
          <a:off x="1828055" y="1824214"/>
          <a:ext cx="542612" cy="349927"/>
        </p:xfrm>
        <a:graphic>
          <a:graphicData uri="http://schemas.openxmlformats.org/drawingml/2006/table">
            <a:tbl>
              <a:tblPr/>
              <a:tblGrid>
                <a:gridCol w="542612"/>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53" name="Group 80"/>
          <p:cNvGraphicFramePr>
            <a:graphicFrameLocks noGrp="1"/>
          </p:cNvGraphicFramePr>
          <p:nvPr/>
        </p:nvGraphicFramePr>
        <p:xfrm>
          <a:off x="1938120" y="3280480"/>
          <a:ext cx="1643280" cy="349927"/>
        </p:xfrm>
        <a:graphic>
          <a:graphicData uri="http://schemas.openxmlformats.org/drawingml/2006/table">
            <a:tbl>
              <a:tblPr/>
              <a:tblGrid>
                <a:gridCol w="1643280"/>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45" name="Group 80"/>
          <p:cNvGraphicFramePr>
            <a:graphicFrameLocks noGrp="1"/>
          </p:cNvGraphicFramePr>
          <p:nvPr/>
        </p:nvGraphicFramePr>
        <p:xfrm>
          <a:off x="3268133" y="4572000"/>
          <a:ext cx="1007534" cy="413076"/>
        </p:xfrm>
        <a:graphic>
          <a:graphicData uri="http://schemas.openxmlformats.org/drawingml/2006/table">
            <a:tbl>
              <a:tblPr/>
              <a:tblGrid>
                <a:gridCol w="1007534"/>
              </a:tblGrid>
              <a:tr h="413076">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47" name="Group 80"/>
          <p:cNvGraphicFramePr>
            <a:graphicFrameLocks noGrp="1"/>
          </p:cNvGraphicFramePr>
          <p:nvPr/>
        </p:nvGraphicFramePr>
        <p:xfrm>
          <a:off x="1837267" y="4622800"/>
          <a:ext cx="668866" cy="413076"/>
        </p:xfrm>
        <a:graphic>
          <a:graphicData uri="http://schemas.openxmlformats.org/drawingml/2006/table">
            <a:tbl>
              <a:tblPr/>
              <a:tblGrid>
                <a:gridCol w="668866"/>
              </a:tblGrid>
              <a:tr h="413076">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48" name="Group 80"/>
          <p:cNvGraphicFramePr>
            <a:graphicFrameLocks noGrp="1"/>
          </p:cNvGraphicFramePr>
          <p:nvPr/>
        </p:nvGraphicFramePr>
        <p:xfrm>
          <a:off x="1701801" y="2667000"/>
          <a:ext cx="728132" cy="334986"/>
        </p:xfrm>
        <a:graphic>
          <a:graphicData uri="http://schemas.openxmlformats.org/drawingml/2006/table">
            <a:tbl>
              <a:tblPr/>
              <a:tblGrid>
                <a:gridCol w="728132"/>
              </a:tblGrid>
              <a:tr h="270933">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54" name="Group 80"/>
          <p:cNvGraphicFramePr>
            <a:graphicFrameLocks noGrp="1"/>
          </p:cNvGraphicFramePr>
          <p:nvPr/>
        </p:nvGraphicFramePr>
        <p:xfrm>
          <a:off x="3267389" y="1841147"/>
          <a:ext cx="1135278" cy="349927"/>
        </p:xfrm>
        <a:graphic>
          <a:graphicData uri="http://schemas.openxmlformats.org/drawingml/2006/table">
            <a:tbl>
              <a:tblPr/>
              <a:tblGrid>
                <a:gridCol w="1135278"/>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56" name="Group 80"/>
          <p:cNvGraphicFramePr>
            <a:graphicFrameLocks noGrp="1"/>
          </p:cNvGraphicFramePr>
          <p:nvPr/>
        </p:nvGraphicFramePr>
        <p:xfrm>
          <a:off x="4994589" y="3458280"/>
          <a:ext cx="1135278" cy="349927"/>
        </p:xfrm>
        <a:graphic>
          <a:graphicData uri="http://schemas.openxmlformats.org/drawingml/2006/table">
            <a:tbl>
              <a:tblPr/>
              <a:tblGrid>
                <a:gridCol w="1135278"/>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pic>
        <p:nvPicPr>
          <p:cNvPr id="57" name="A-2.wav">
            <a:hlinkClick r:id="" action="ppaction://media"/>
          </p:cNvPr>
          <p:cNvPicPr>
            <a:picLocks noRot="1" noChangeAspect="1"/>
          </p:cNvPicPr>
          <p:nvPr>
            <a:audioFile r:link="rId2"/>
            <p:extLst>
              <p:ext uri="{DAA4B4D4-6D71-4841-9C94-3DE7FCFB9230}">
                <p14:media xmlns:p14="http://schemas.microsoft.com/office/powerpoint/2010/main" r:link="rId1"/>
              </p:ext>
            </p:extLst>
          </p:nvPr>
        </p:nvPicPr>
        <p:blipFill>
          <a:blip r:embed="rId5" cstate="print"/>
          <a:stretch>
            <a:fillRect/>
          </a:stretch>
        </p:blipFill>
        <p:spPr>
          <a:xfrm>
            <a:off x="12192000" y="914399"/>
            <a:ext cx="304800" cy="304800"/>
          </a:xfrm>
          <a:prstGeom prst="rect">
            <a:avLst/>
          </a:prstGeom>
        </p:spPr>
      </p:pic>
      <p:sp>
        <p:nvSpPr>
          <p:cNvPr id="55" name="矩形 54"/>
          <p:cNvSpPr/>
          <p:nvPr/>
        </p:nvSpPr>
        <p:spPr>
          <a:xfrm>
            <a:off x="6820491" y="301229"/>
            <a:ext cx="5109254" cy="783420"/>
          </a:xfrm>
          <a:prstGeom prst="rect">
            <a:avLst/>
          </a:prstGeom>
          <a:solidFill>
            <a:srgbClr val="D7F9D3"/>
          </a:solidFill>
          <a:ln>
            <a:solidFill>
              <a:srgbClr val="FF0000"/>
            </a:solidFill>
          </a:ln>
        </p:spPr>
        <p:txBody>
          <a:bodyPr wrap="square">
            <a:spAutoFit/>
          </a:bodyPr>
          <a:lstStyle/>
          <a:p>
            <a:pPr>
              <a:lnSpc>
                <a:spcPct val="130000"/>
              </a:lnSpc>
            </a:pPr>
            <a:r>
              <a:rPr lang="zh-CN" altLang="zh-CN" sz="1700" kern="100" dirty="0" smtClean="0">
                <a:solidFill>
                  <a:srgbClr val="0070C0"/>
                </a:solidFill>
                <a:latin typeface="Times New Roman" panose="02020603050405020304" pitchFamily="18" charset="0"/>
              </a:rPr>
              <a:t>★</a:t>
            </a:r>
            <a:r>
              <a:rPr lang="zh-CN" altLang="en-US" b="1" kern="100" dirty="0" smtClean="0">
                <a:solidFill>
                  <a:srgbClr val="0070C0"/>
                </a:solidFill>
                <a:latin typeface="Times New Roman" panose="02020603050405020304" pitchFamily="18" charset="0"/>
              </a:rPr>
              <a:t> </a:t>
            </a:r>
            <a:r>
              <a:rPr lang="en-US" altLang="zh-CN" dirty="0" smtClean="0"/>
              <a:t> </a:t>
            </a:r>
            <a:r>
              <a:rPr lang="en-US" altLang="zh-CN" b="1" kern="100" dirty="0" smtClean="0">
                <a:solidFill>
                  <a:srgbClr val="0070C0"/>
                </a:solidFill>
                <a:latin typeface="Times New Roman" panose="02020603050405020304" pitchFamily="18" charset="0"/>
              </a:rPr>
              <a:t>speak up </a:t>
            </a:r>
            <a:r>
              <a:rPr lang="zh-CN" altLang="en-US" dirty="0" smtClean="0"/>
              <a:t>大声说，畅所欲言，清楚地表明看法</a:t>
            </a:r>
          </a:p>
          <a:p>
            <a:pPr>
              <a:lnSpc>
                <a:spcPct val="130000"/>
              </a:lnSpc>
            </a:pPr>
            <a:r>
              <a:rPr lang="en-US" altLang="zh-CN" b="1" i="1" dirty="0" smtClean="0"/>
              <a:t>      e.g. </a:t>
            </a:r>
            <a:r>
              <a:rPr lang="en-US" altLang="zh-CN" dirty="0" smtClean="0"/>
              <a:t>If you have any complaint, just speak up. </a:t>
            </a:r>
          </a:p>
        </p:txBody>
      </p:sp>
      <p:sp>
        <p:nvSpPr>
          <p:cNvPr id="49" name="矩形 48"/>
          <p:cNvSpPr/>
          <p:nvPr/>
        </p:nvSpPr>
        <p:spPr>
          <a:xfrm>
            <a:off x="6820491" y="1094824"/>
            <a:ext cx="5302250" cy="1198880"/>
          </a:xfrm>
          <a:prstGeom prst="rect">
            <a:avLst/>
          </a:prstGeom>
          <a:solidFill>
            <a:srgbClr val="D7F9D3"/>
          </a:solidFill>
          <a:ln>
            <a:solidFill>
              <a:srgbClr val="FF0000"/>
            </a:solidFill>
          </a:ln>
        </p:spPr>
        <p:txBody>
          <a:bodyPr wrap="square">
            <a:spAutoFit/>
          </a:bodyPr>
          <a:lstStyle/>
          <a:p>
            <a:r>
              <a:rPr lang="zh-CN" altLang="zh-CN" sz="1700" kern="100" dirty="0" smtClean="0">
                <a:solidFill>
                  <a:srgbClr val="0070C0"/>
                </a:solidFill>
                <a:latin typeface="Times New Roman" panose="02020603050405020304" pitchFamily="18" charset="0"/>
              </a:rPr>
              <a:t>★</a:t>
            </a:r>
            <a:r>
              <a:rPr lang="zh-CN" altLang="en-US" b="1" kern="100" dirty="0" smtClean="0">
                <a:solidFill>
                  <a:srgbClr val="0070C0"/>
                </a:solidFill>
                <a:latin typeface="Times New Roman" panose="02020603050405020304" pitchFamily="18" charset="0"/>
              </a:rPr>
              <a:t> </a:t>
            </a:r>
            <a:r>
              <a:rPr lang="en-US" altLang="zh-CN" b="1" kern="100" dirty="0" smtClean="0">
                <a:solidFill>
                  <a:srgbClr val="0070C0"/>
                </a:solidFill>
                <a:latin typeface="Times New Roman" panose="02020603050405020304" pitchFamily="18" charset="0"/>
              </a:rPr>
              <a:t>constantly</a:t>
            </a:r>
            <a:r>
              <a:rPr lang="en-US" altLang="zh-CN" dirty="0" smtClean="0"/>
              <a:t> /'</a:t>
            </a:r>
            <a:r>
              <a:rPr lang="en-US" altLang="zh-CN" dirty="0" err="1" smtClean="0"/>
              <a:t>kɒnstəntli</a:t>
            </a:r>
            <a:r>
              <a:rPr lang="en-US" altLang="zh-CN" dirty="0" smtClean="0"/>
              <a:t>/ </a:t>
            </a:r>
            <a:r>
              <a:rPr lang="en-US" altLang="zh-CN" i="1" dirty="0" smtClean="0"/>
              <a:t>adv. </a:t>
            </a:r>
            <a:r>
              <a:rPr lang="en-US" altLang="zh-CN" dirty="0" smtClean="0"/>
              <a:t>all the time; repeatedly  </a:t>
            </a:r>
            <a:r>
              <a:rPr lang="zh-CN" altLang="zh-CN" dirty="0" smtClean="0"/>
              <a:t>始终；一直；重复不断地</a:t>
            </a:r>
          </a:p>
          <a:p>
            <a:r>
              <a:rPr lang="en-US" altLang="zh-CN" b="1" i="1" dirty="0" smtClean="0"/>
              <a:t>e.g.  </a:t>
            </a:r>
            <a:r>
              <a:rPr lang="en-US" altLang="zh-CN" dirty="0" smtClean="0"/>
              <a:t>Fashion is constantly changing.  </a:t>
            </a:r>
          </a:p>
          <a:p>
            <a:r>
              <a:rPr lang="en-US" altLang="zh-CN" dirty="0" smtClean="0"/>
              <a:t>         </a:t>
            </a:r>
            <a:r>
              <a:rPr lang="zh-CN" altLang="zh-CN" dirty="0" smtClean="0"/>
              <a:t>时尚总是日新月异。</a:t>
            </a:r>
            <a:endParaRPr lang="zh-CN" dirty="0" smtClean="0"/>
          </a:p>
        </p:txBody>
      </p:sp>
      <p:sp>
        <p:nvSpPr>
          <p:cNvPr id="50" name="矩形 49"/>
          <p:cNvSpPr/>
          <p:nvPr/>
        </p:nvSpPr>
        <p:spPr>
          <a:xfrm>
            <a:off x="6820491" y="2321901"/>
            <a:ext cx="4779054" cy="418833"/>
          </a:xfrm>
          <a:prstGeom prst="rect">
            <a:avLst/>
          </a:prstGeom>
          <a:solidFill>
            <a:srgbClr val="D7F9D3"/>
          </a:solidFill>
          <a:ln>
            <a:solidFill>
              <a:srgbClr val="FF0000"/>
            </a:solidFill>
          </a:ln>
        </p:spPr>
        <p:txBody>
          <a:bodyPr wrap="square">
            <a:spAutoFit/>
          </a:bodyPr>
          <a:lstStyle/>
          <a:p>
            <a:pPr>
              <a:lnSpc>
                <a:spcPct val="130000"/>
              </a:lnSpc>
            </a:pPr>
            <a:r>
              <a:rPr lang="zh-CN" altLang="zh-CN" sz="1700" kern="100" dirty="0">
                <a:solidFill>
                  <a:srgbClr val="0070C0"/>
                </a:solidFill>
                <a:latin typeface="Times New Roman" panose="02020603050405020304" pitchFamily="18" charset="0"/>
              </a:rPr>
              <a:t>★</a:t>
            </a:r>
            <a:r>
              <a:rPr lang="zh-CN" altLang="zh-CN" dirty="0"/>
              <a:t> </a:t>
            </a:r>
            <a:r>
              <a:rPr lang="en-US" altLang="zh-CN" b="1" kern="100" dirty="0" smtClean="0">
                <a:solidFill>
                  <a:srgbClr val="0070C0"/>
                </a:solidFill>
                <a:latin typeface="Times New Roman" panose="02020603050405020304" pitchFamily="18" charset="0"/>
              </a:rPr>
              <a:t>teen</a:t>
            </a:r>
            <a:r>
              <a:rPr lang="en-US" altLang="zh-CN" dirty="0" smtClean="0"/>
              <a:t> /</a:t>
            </a:r>
            <a:r>
              <a:rPr lang="en-US" altLang="zh-CN" dirty="0" err="1" smtClean="0"/>
              <a:t>tiːn</a:t>
            </a:r>
            <a:r>
              <a:rPr lang="en-US" altLang="zh-CN" dirty="0" smtClean="0"/>
              <a:t>/     n. </a:t>
            </a:r>
            <a:r>
              <a:rPr lang="zh-CN" altLang="en-US" dirty="0" smtClean="0"/>
              <a:t>青少年（相当于</a:t>
            </a:r>
            <a:r>
              <a:rPr lang="en-US" altLang="zh-CN" dirty="0" smtClean="0"/>
              <a:t>teenager</a:t>
            </a:r>
            <a:r>
              <a:rPr lang="zh-CN" altLang="en-US" dirty="0" smtClean="0"/>
              <a:t>） </a:t>
            </a:r>
          </a:p>
        </p:txBody>
      </p:sp>
      <p:sp>
        <p:nvSpPr>
          <p:cNvPr id="39" name="文本框 38"/>
          <p:cNvSpPr txBox="1"/>
          <p:nvPr/>
        </p:nvSpPr>
        <p:spPr>
          <a:xfrm>
            <a:off x="5976883" y="3630407"/>
            <a:ext cx="6367517" cy="830997"/>
          </a:xfrm>
          <a:prstGeom prst="rect">
            <a:avLst/>
          </a:prstGeom>
          <a:noFill/>
        </p:spPr>
        <p:txBody>
          <a:bodyPr wrap="square" rtlCol="0">
            <a:spAutoFit/>
          </a:bodyPr>
          <a:lstStyle/>
          <a:p>
            <a:r>
              <a:rPr lang="en-US" altLang="zh-CN" sz="2400" dirty="0"/>
              <a:t>Does the author agree with the opinion that teens should act and look a certain way?</a:t>
            </a:r>
            <a:endParaRPr lang="zh-CN" altLang="zh-CN" sz="2400" b="1" dirty="0"/>
          </a:p>
        </p:txBody>
      </p:sp>
      <p:sp>
        <p:nvSpPr>
          <p:cNvPr id="44" name="文本框 43"/>
          <p:cNvSpPr txBox="1"/>
          <p:nvPr/>
        </p:nvSpPr>
        <p:spPr>
          <a:xfrm>
            <a:off x="4247762" y="4736443"/>
            <a:ext cx="8249038" cy="830997"/>
          </a:xfrm>
          <a:prstGeom prst="rect">
            <a:avLst/>
          </a:prstGeom>
          <a:noFill/>
        </p:spPr>
        <p:txBody>
          <a:bodyPr wrap="square" rtlCol="0">
            <a:spAutoFit/>
          </a:bodyPr>
          <a:lstStyle/>
          <a:p>
            <a:r>
              <a:rPr lang="en-US" altLang="zh-CN" sz="2400" dirty="0"/>
              <a:t>No, she doesn’t. Because she believes that sometimes it can be really hard to speak up and voice a totally different opinion. </a:t>
            </a:r>
            <a:endParaRPr lang="zh-CN" altLang="zh-CN" sz="2400" dirty="0"/>
          </a:p>
        </p:txBody>
      </p:sp>
    </p:spTree>
    <p:extLst>
      <p:ext uri="{BB962C8B-B14F-4D97-AF65-F5344CB8AC3E}">
        <p14:creationId xmlns:p14="http://schemas.microsoft.com/office/powerpoint/2010/main" val="2066932620"/>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additive="base">
                                        <p:cTn id="13" dur="500" fill="hold"/>
                                        <p:tgtEl>
                                          <p:spTgt spid="44"/>
                                        </p:tgtEl>
                                        <p:attrNameLst>
                                          <p:attrName>ppt_x</p:attrName>
                                        </p:attrNameLst>
                                      </p:cBhvr>
                                      <p:tavLst>
                                        <p:tav tm="0">
                                          <p:val>
                                            <p:strVal val="#ppt_x"/>
                                          </p:val>
                                        </p:tav>
                                        <p:tav tm="100000">
                                          <p:val>
                                            <p:strVal val="#ppt_x"/>
                                          </p:val>
                                        </p:tav>
                                      </p:tavLst>
                                    </p:anim>
                                    <p:anim calcmode="lin" valueType="num">
                                      <p:cBhvr additive="base">
                                        <p:cTn id="14"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15" fill="hold" display="0">
                  <p:stCondLst>
                    <p:cond delay="indefinite"/>
                  </p:stCondLst>
                  <p:endCondLst>
                    <p:cond evt="onNext" delay="0">
                      <p:tgtEl>
                        <p:sldTgt/>
                      </p:tgtEl>
                    </p:cond>
                    <p:cond evt="onPrev" delay="0">
                      <p:tgtEl>
                        <p:sldTgt/>
                      </p:tgtEl>
                    </p:cond>
                    <p:cond evt="onStopAudio" delay="0">
                      <p:tgtEl>
                        <p:sldTgt/>
                      </p:tgtEl>
                    </p:cond>
                  </p:endCondLst>
                </p:cTn>
                <p:tgtEl>
                  <p:spTgt spid="57"/>
                </p:tgtEl>
              </p:cMediaNode>
            </p:audio>
          </p:childTnLst>
        </p:cTn>
      </p:par>
    </p:tnLst>
    <p:bldLst>
      <p:bldP spid="39" grpId="0"/>
      <p:bldP spid="4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Group 62"/>
          <p:cNvGraphicFramePr>
            <a:graphicFrameLocks noGrp="1"/>
          </p:cNvGraphicFramePr>
          <p:nvPr/>
        </p:nvGraphicFramePr>
        <p:xfrm>
          <a:off x="1776413" y="4652963"/>
          <a:ext cx="720537" cy="334984"/>
        </p:xfrm>
        <a:graphic>
          <a:graphicData uri="http://schemas.openxmlformats.org/drawingml/2006/table">
            <a:tbl>
              <a:tblPr/>
              <a:tblGrid>
                <a:gridCol w="720537"/>
              </a:tblGrid>
              <a:tr h="334921">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smtClean="0">
                          <a:ln>
                            <a:noFill/>
                          </a:ln>
                          <a:solidFill>
                            <a:srgbClr val="000000"/>
                          </a:solidFill>
                          <a:effectLst/>
                          <a:latin typeface="Arial" panose="020B0604020202020204" pitchFamily="34" charset="0"/>
                          <a:ea typeface="宋体" panose="02010600030101010101" pitchFamily="2" charset="-122"/>
                        </a:rPr>
                        <a:t> </a:t>
                      </a:r>
                    </a:p>
                  </a:txBody>
                  <a:tcPr marL="91498" marR="91498" marT="45572" marB="45572" horzOverflow="overflow">
                    <a:lnL>
                      <a:noFill/>
                    </a:lnL>
                    <a:lnR>
                      <a:noFill/>
                    </a:lnR>
                    <a:lnT>
                      <a:noFill/>
                    </a:lnT>
                    <a:lnB>
                      <a:noFill/>
                    </a:lnB>
                    <a:lnTlToBr>
                      <a:noFill/>
                    </a:lnTlToBr>
                    <a:lnBlToTr>
                      <a:noFill/>
                    </a:lnBlToTr>
                    <a:noFill/>
                  </a:tcPr>
                </a:tc>
              </a:tr>
            </a:tbl>
          </a:graphicData>
        </a:graphic>
      </p:graphicFrame>
      <p:graphicFrame>
        <p:nvGraphicFramePr>
          <p:cNvPr id="59" name="Group 80"/>
          <p:cNvGraphicFramePr>
            <a:graphicFrameLocks noGrp="1"/>
          </p:cNvGraphicFramePr>
          <p:nvPr/>
        </p:nvGraphicFramePr>
        <p:xfrm>
          <a:off x="643709" y="5749834"/>
          <a:ext cx="1032934" cy="448734"/>
        </p:xfrm>
        <a:graphic>
          <a:graphicData uri="http://schemas.openxmlformats.org/drawingml/2006/table">
            <a:tbl>
              <a:tblPr/>
              <a:tblGrid>
                <a:gridCol w="1032934"/>
              </a:tblGrid>
              <a:tr h="448734">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sp>
        <p:nvSpPr>
          <p:cNvPr id="43" name="TextBox 42"/>
          <p:cNvSpPr txBox="1"/>
          <p:nvPr/>
        </p:nvSpPr>
        <p:spPr>
          <a:xfrm>
            <a:off x="79707" y="36083"/>
            <a:ext cx="5360106" cy="4571636"/>
          </a:xfrm>
          <a:prstGeom prst="rect">
            <a:avLst/>
          </a:prstGeom>
          <a:noFill/>
        </p:spPr>
        <p:txBody>
          <a:bodyPr wrap="square" rtlCol="0">
            <a:spAutoFit/>
          </a:bodyPr>
          <a:lstStyle/>
          <a:p>
            <a:pPr algn="just">
              <a:lnSpc>
                <a:spcPct val="130000"/>
              </a:lnSpc>
            </a:pP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400" b="1" dirty="0" smtClean="0">
                <a:solidFill>
                  <a:srgbClr val="FF0000"/>
                </a:solidFill>
                <a:latin typeface="Comic Sans MS" panose="030F0702030302020204" pitchFamily="66" charset="0"/>
              </a:rPr>
              <a:t>2  </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As</a:t>
            </a:r>
            <a:r>
              <a:rPr lang="en-US" altLang="zh-CN" sz="1700" b="1" kern="100" dirty="0" smtClean="0">
                <a:solidFill>
                  <a:srgbClr val="0070C0"/>
                </a:solidFill>
                <a:latin typeface="Times New Roman" panose="02020603050405020304" pitchFamily="18" charset="0"/>
              </a:rPr>
              <a:t> teens</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4</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we’re </a:t>
            </a:r>
            <a:r>
              <a:rPr lang="en-US" altLang="zh-CN" sz="1700" b="1" kern="100" dirty="0" smtClean="0">
                <a:solidFill>
                  <a:srgbClr val="0070C0"/>
                </a:solidFill>
                <a:latin typeface="Times New Roman" panose="02020603050405020304" pitchFamily="18" charset="0"/>
              </a:rPr>
              <a:t>constantly</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5</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being told by others to act and look a certain way because it’s cool or </a:t>
            </a:r>
            <a:r>
              <a:rPr lang="en-US" altLang="zh-CN" sz="1700" b="1" kern="100" dirty="0" smtClean="0">
                <a:solidFill>
                  <a:srgbClr val="0070C0"/>
                </a:solidFill>
                <a:latin typeface="Times New Roman" panose="02020603050405020304" pitchFamily="18" charset="0"/>
              </a:rPr>
              <a:t>normal</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6</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and sometimes it can be really hard to speak up and voice a totally different opinion. Your style can allow you to </a:t>
            </a:r>
            <a:r>
              <a:rPr lang="en-US" altLang="zh-CN" sz="2000" u="sng"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speak up </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without saying a word, and this is why what I wear means so much to me. I love the way that I feel in my best </a:t>
            </a:r>
            <a:r>
              <a:rPr lang="en-US" altLang="zh-CN" sz="1700" b="1" kern="100" dirty="0" smtClean="0">
                <a:solidFill>
                  <a:srgbClr val="0070C0"/>
                </a:solidFill>
                <a:latin typeface="Times New Roman" panose="02020603050405020304" pitchFamily="18" charset="0"/>
              </a:rPr>
              <a:t>outfits</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7</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The </a:t>
            </a:r>
            <a:r>
              <a:rPr lang="en-US" altLang="zh-CN" sz="1700" b="1" kern="100" dirty="0" smtClean="0">
                <a:solidFill>
                  <a:srgbClr val="0070C0"/>
                </a:solidFill>
                <a:latin typeface="Times New Roman" panose="02020603050405020304" pitchFamily="18" charset="0"/>
              </a:rPr>
              <a:t>confidence</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8</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you get from clothes is different from the confidence you get from a good score on a test. When I wear something that I love, I feel 100% like myself. </a:t>
            </a:r>
            <a:endParaRPr lang="zh-CN" altLang="en-US"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3" name="矩形 32"/>
          <p:cNvSpPr/>
          <p:nvPr/>
        </p:nvSpPr>
        <p:spPr>
          <a:xfrm>
            <a:off x="5971607" y="3244334"/>
            <a:ext cx="248786" cy="369332"/>
          </a:xfrm>
          <a:prstGeom prst="rect">
            <a:avLst/>
          </a:prstGeom>
        </p:spPr>
        <p:txBody>
          <a:bodyPr wrap="none">
            <a:spAutoFit/>
          </a:bodyPr>
          <a:lstStyle/>
          <a:p>
            <a:pPr lvl="0" fontAlgn="base">
              <a:spcBef>
                <a:spcPct val="20000"/>
              </a:spcBef>
              <a:spcAft>
                <a:spcPct val="0"/>
              </a:spcAft>
            </a:pPr>
            <a:r>
              <a:rPr lang="zh-CN" altLang="en-US" dirty="0" smtClean="0">
                <a:solidFill>
                  <a:srgbClr val="000000"/>
                </a:solidFill>
                <a:latin typeface="Arial" panose="020B0604020202020204" pitchFamily="34" charset="0"/>
                <a:ea typeface="宋体" panose="02010600030101010101" pitchFamily="2" charset="-122"/>
              </a:rPr>
              <a:t> </a:t>
            </a:r>
          </a:p>
        </p:txBody>
      </p:sp>
      <p:graphicFrame>
        <p:nvGraphicFramePr>
          <p:cNvPr id="52" name="Group 80"/>
          <p:cNvGraphicFramePr>
            <a:graphicFrameLocks noGrp="1"/>
          </p:cNvGraphicFramePr>
          <p:nvPr/>
        </p:nvGraphicFramePr>
        <p:xfrm>
          <a:off x="1828055" y="1824214"/>
          <a:ext cx="542612" cy="349927"/>
        </p:xfrm>
        <a:graphic>
          <a:graphicData uri="http://schemas.openxmlformats.org/drawingml/2006/table">
            <a:tbl>
              <a:tblPr/>
              <a:tblGrid>
                <a:gridCol w="542612"/>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53" name="Group 80"/>
          <p:cNvGraphicFramePr>
            <a:graphicFrameLocks noGrp="1"/>
          </p:cNvGraphicFramePr>
          <p:nvPr/>
        </p:nvGraphicFramePr>
        <p:xfrm>
          <a:off x="1938120" y="3280480"/>
          <a:ext cx="1643280" cy="349927"/>
        </p:xfrm>
        <a:graphic>
          <a:graphicData uri="http://schemas.openxmlformats.org/drawingml/2006/table">
            <a:tbl>
              <a:tblPr/>
              <a:tblGrid>
                <a:gridCol w="1643280"/>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45" name="Group 80"/>
          <p:cNvGraphicFramePr>
            <a:graphicFrameLocks noGrp="1"/>
          </p:cNvGraphicFramePr>
          <p:nvPr/>
        </p:nvGraphicFramePr>
        <p:xfrm>
          <a:off x="3268133" y="4572000"/>
          <a:ext cx="1007534" cy="413076"/>
        </p:xfrm>
        <a:graphic>
          <a:graphicData uri="http://schemas.openxmlformats.org/drawingml/2006/table">
            <a:tbl>
              <a:tblPr/>
              <a:tblGrid>
                <a:gridCol w="1007534"/>
              </a:tblGrid>
              <a:tr h="413076">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47" name="Group 80"/>
          <p:cNvGraphicFramePr>
            <a:graphicFrameLocks noGrp="1"/>
          </p:cNvGraphicFramePr>
          <p:nvPr/>
        </p:nvGraphicFramePr>
        <p:xfrm>
          <a:off x="1837267" y="4622800"/>
          <a:ext cx="668866" cy="413076"/>
        </p:xfrm>
        <a:graphic>
          <a:graphicData uri="http://schemas.openxmlformats.org/drawingml/2006/table">
            <a:tbl>
              <a:tblPr/>
              <a:tblGrid>
                <a:gridCol w="668866"/>
              </a:tblGrid>
              <a:tr h="413076">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48" name="Group 80"/>
          <p:cNvGraphicFramePr>
            <a:graphicFrameLocks noGrp="1"/>
          </p:cNvGraphicFramePr>
          <p:nvPr/>
        </p:nvGraphicFramePr>
        <p:xfrm>
          <a:off x="1701801" y="2667000"/>
          <a:ext cx="728132" cy="334986"/>
        </p:xfrm>
        <a:graphic>
          <a:graphicData uri="http://schemas.openxmlformats.org/drawingml/2006/table">
            <a:tbl>
              <a:tblPr/>
              <a:tblGrid>
                <a:gridCol w="728132"/>
              </a:tblGrid>
              <a:tr h="270933">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54" name="Group 80"/>
          <p:cNvGraphicFramePr>
            <a:graphicFrameLocks noGrp="1"/>
          </p:cNvGraphicFramePr>
          <p:nvPr/>
        </p:nvGraphicFramePr>
        <p:xfrm>
          <a:off x="3267389" y="1841147"/>
          <a:ext cx="1135278" cy="349927"/>
        </p:xfrm>
        <a:graphic>
          <a:graphicData uri="http://schemas.openxmlformats.org/drawingml/2006/table">
            <a:tbl>
              <a:tblPr/>
              <a:tblGrid>
                <a:gridCol w="1135278"/>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56" name="Group 80"/>
          <p:cNvGraphicFramePr>
            <a:graphicFrameLocks noGrp="1"/>
          </p:cNvGraphicFramePr>
          <p:nvPr/>
        </p:nvGraphicFramePr>
        <p:xfrm>
          <a:off x="4994589" y="3458280"/>
          <a:ext cx="1135278" cy="349927"/>
        </p:xfrm>
        <a:graphic>
          <a:graphicData uri="http://schemas.openxmlformats.org/drawingml/2006/table">
            <a:tbl>
              <a:tblPr/>
              <a:tblGrid>
                <a:gridCol w="1135278"/>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pic>
        <p:nvPicPr>
          <p:cNvPr id="57" name="A-2.wav">
            <a:hlinkClick r:id="" action="ppaction://media"/>
          </p:cNvPr>
          <p:cNvPicPr>
            <a:picLocks noRot="1" noChangeAspect="1"/>
          </p:cNvPicPr>
          <p:nvPr>
            <a:audioFile r:link="rId2"/>
            <p:extLst>
              <p:ext uri="{DAA4B4D4-6D71-4841-9C94-3DE7FCFB9230}">
                <p14:media xmlns:p14="http://schemas.microsoft.com/office/powerpoint/2010/main" r:link="rId1"/>
              </p:ext>
            </p:extLst>
          </p:nvPr>
        </p:nvPicPr>
        <p:blipFill>
          <a:blip r:embed="rId5" cstate="print"/>
          <a:stretch>
            <a:fillRect/>
          </a:stretch>
        </p:blipFill>
        <p:spPr>
          <a:xfrm>
            <a:off x="12192000" y="914399"/>
            <a:ext cx="304800" cy="304800"/>
          </a:xfrm>
          <a:prstGeom prst="rect">
            <a:avLst/>
          </a:prstGeom>
        </p:spPr>
      </p:pic>
      <p:sp>
        <p:nvSpPr>
          <p:cNvPr id="55" name="矩形 54"/>
          <p:cNvSpPr/>
          <p:nvPr/>
        </p:nvSpPr>
        <p:spPr>
          <a:xfrm>
            <a:off x="6820491" y="301229"/>
            <a:ext cx="5109254" cy="783420"/>
          </a:xfrm>
          <a:prstGeom prst="rect">
            <a:avLst/>
          </a:prstGeom>
          <a:solidFill>
            <a:srgbClr val="D7F9D3"/>
          </a:solidFill>
          <a:ln>
            <a:solidFill>
              <a:srgbClr val="FF0000"/>
            </a:solidFill>
          </a:ln>
        </p:spPr>
        <p:txBody>
          <a:bodyPr wrap="square">
            <a:spAutoFit/>
          </a:bodyPr>
          <a:lstStyle/>
          <a:p>
            <a:pPr>
              <a:lnSpc>
                <a:spcPct val="130000"/>
              </a:lnSpc>
            </a:pPr>
            <a:r>
              <a:rPr lang="zh-CN" altLang="zh-CN" sz="1700" kern="100" smtClean="0">
                <a:solidFill>
                  <a:srgbClr val="0070C0"/>
                </a:solidFill>
                <a:latin typeface="Times New Roman" panose="02020603050405020304" pitchFamily="18" charset="0"/>
              </a:rPr>
              <a:t>★</a:t>
            </a:r>
            <a:r>
              <a:rPr lang="zh-CN" altLang="en-US" b="1" kern="100" smtClean="0">
                <a:solidFill>
                  <a:srgbClr val="0070C0"/>
                </a:solidFill>
                <a:latin typeface="Times New Roman" panose="02020603050405020304" pitchFamily="18" charset="0"/>
              </a:rPr>
              <a:t> </a:t>
            </a:r>
            <a:r>
              <a:rPr lang="en-US" altLang="zh-CN" smtClean="0"/>
              <a:t> </a:t>
            </a:r>
            <a:r>
              <a:rPr lang="en-US" altLang="zh-CN" b="1" kern="100" smtClean="0">
                <a:solidFill>
                  <a:srgbClr val="0070C0"/>
                </a:solidFill>
                <a:latin typeface="Times New Roman" panose="02020603050405020304" pitchFamily="18" charset="0"/>
              </a:rPr>
              <a:t>speak up </a:t>
            </a:r>
            <a:r>
              <a:rPr lang="zh-CN" altLang="en-US" smtClean="0"/>
              <a:t>大声说，畅所欲言，清楚地表明看法</a:t>
            </a:r>
          </a:p>
          <a:p>
            <a:pPr>
              <a:lnSpc>
                <a:spcPct val="130000"/>
              </a:lnSpc>
            </a:pPr>
            <a:r>
              <a:rPr lang="en-US" altLang="zh-CN" b="1" i="1" smtClean="0"/>
              <a:t>      e.g. </a:t>
            </a:r>
            <a:r>
              <a:rPr lang="en-US" altLang="zh-CN" smtClean="0"/>
              <a:t>If you have any complaint, just speak up. </a:t>
            </a:r>
          </a:p>
        </p:txBody>
      </p:sp>
      <p:sp>
        <p:nvSpPr>
          <p:cNvPr id="49" name="矩形 48"/>
          <p:cNvSpPr/>
          <p:nvPr/>
        </p:nvSpPr>
        <p:spPr>
          <a:xfrm>
            <a:off x="6820491" y="1094824"/>
            <a:ext cx="5302250" cy="1198880"/>
          </a:xfrm>
          <a:prstGeom prst="rect">
            <a:avLst/>
          </a:prstGeom>
          <a:solidFill>
            <a:srgbClr val="D7F9D3"/>
          </a:solidFill>
          <a:ln>
            <a:solidFill>
              <a:srgbClr val="FF0000"/>
            </a:solidFill>
          </a:ln>
        </p:spPr>
        <p:txBody>
          <a:bodyPr wrap="square">
            <a:spAutoFit/>
          </a:bodyPr>
          <a:lstStyle/>
          <a:p>
            <a:r>
              <a:rPr lang="zh-CN" altLang="zh-CN" sz="1700" kern="100" smtClean="0">
                <a:solidFill>
                  <a:srgbClr val="0070C0"/>
                </a:solidFill>
                <a:latin typeface="Times New Roman" panose="02020603050405020304" pitchFamily="18" charset="0"/>
              </a:rPr>
              <a:t>★</a:t>
            </a:r>
            <a:r>
              <a:rPr lang="zh-CN" altLang="en-US" b="1" kern="100" smtClean="0">
                <a:solidFill>
                  <a:srgbClr val="0070C0"/>
                </a:solidFill>
                <a:latin typeface="Times New Roman" panose="02020603050405020304" pitchFamily="18" charset="0"/>
              </a:rPr>
              <a:t> </a:t>
            </a:r>
            <a:r>
              <a:rPr lang="en-US" altLang="zh-CN" b="1" kern="100" smtClean="0">
                <a:solidFill>
                  <a:srgbClr val="0070C0"/>
                </a:solidFill>
                <a:latin typeface="Times New Roman" panose="02020603050405020304" pitchFamily="18" charset="0"/>
              </a:rPr>
              <a:t>constantly</a:t>
            </a:r>
            <a:r>
              <a:rPr lang="en-US" altLang="zh-CN" smtClean="0"/>
              <a:t> /'kɒnstəntli/ </a:t>
            </a:r>
            <a:r>
              <a:rPr lang="en-US" altLang="zh-CN" i="1" smtClean="0"/>
              <a:t>adv. </a:t>
            </a:r>
            <a:r>
              <a:rPr lang="en-US" altLang="zh-CN" smtClean="0"/>
              <a:t>all the time; repeatedly  </a:t>
            </a:r>
            <a:r>
              <a:rPr lang="zh-CN" altLang="zh-CN" smtClean="0"/>
              <a:t>始终；一直；重复不断地</a:t>
            </a:r>
          </a:p>
          <a:p>
            <a:r>
              <a:rPr lang="en-US" altLang="zh-CN" b="1" i="1" smtClean="0"/>
              <a:t>e.g.  </a:t>
            </a:r>
            <a:r>
              <a:rPr lang="en-US" altLang="zh-CN" smtClean="0"/>
              <a:t>Fashion is constantly changing.  </a:t>
            </a:r>
          </a:p>
          <a:p>
            <a:r>
              <a:rPr lang="en-US" altLang="zh-CN" smtClean="0"/>
              <a:t>         </a:t>
            </a:r>
            <a:r>
              <a:rPr lang="zh-CN" altLang="zh-CN" smtClean="0"/>
              <a:t>时尚总是日新月异。</a:t>
            </a:r>
            <a:endParaRPr lang="zh-CN" smtClean="0"/>
          </a:p>
        </p:txBody>
      </p:sp>
      <p:sp>
        <p:nvSpPr>
          <p:cNvPr id="50" name="矩形 49"/>
          <p:cNvSpPr/>
          <p:nvPr/>
        </p:nvSpPr>
        <p:spPr>
          <a:xfrm>
            <a:off x="6820491" y="2321901"/>
            <a:ext cx="4779054" cy="418833"/>
          </a:xfrm>
          <a:prstGeom prst="rect">
            <a:avLst/>
          </a:prstGeom>
          <a:solidFill>
            <a:srgbClr val="D7F9D3"/>
          </a:solidFill>
          <a:ln>
            <a:solidFill>
              <a:srgbClr val="FF0000"/>
            </a:solidFill>
          </a:ln>
        </p:spPr>
        <p:txBody>
          <a:bodyPr wrap="square">
            <a:spAutoFit/>
          </a:bodyPr>
          <a:lstStyle/>
          <a:p>
            <a:pPr>
              <a:lnSpc>
                <a:spcPct val="130000"/>
              </a:lnSpc>
            </a:pPr>
            <a:r>
              <a:rPr lang="zh-CN" altLang="zh-CN" sz="1700" kern="100">
                <a:solidFill>
                  <a:srgbClr val="0070C0"/>
                </a:solidFill>
                <a:latin typeface="Times New Roman" panose="02020603050405020304" pitchFamily="18" charset="0"/>
              </a:rPr>
              <a:t>★</a:t>
            </a:r>
            <a:r>
              <a:rPr lang="zh-CN" altLang="zh-CN"/>
              <a:t> </a:t>
            </a:r>
            <a:r>
              <a:rPr lang="en-US" altLang="zh-CN" b="1" kern="100" smtClean="0">
                <a:solidFill>
                  <a:srgbClr val="0070C0"/>
                </a:solidFill>
                <a:latin typeface="Times New Roman" panose="02020603050405020304" pitchFamily="18" charset="0"/>
              </a:rPr>
              <a:t>teen</a:t>
            </a:r>
            <a:r>
              <a:rPr lang="en-US" altLang="zh-CN" smtClean="0"/>
              <a:t> /tiːn/     n. </a:t>
            </a:r>
            <a:r>
              <a:rPr lang="zh-CN" altLang="en-US" smtClean="0"/>
              <a:t>青少年（相当于</a:t>
            </a:r>
            <a:r>
              <a:rPr lang="en-US" altLang="zh-CN" smtClean="0"/>
              <a:t>teenager</a:t>
            </a:r>
            <a:r>
              <a:rPr lang="zh-CN" altLang="en-US" smtClean="0"/>
              <a:t>） </a:t>
            </a:r>
          </a:p>
        </p:txBody>
      </p:sp>
      <p:sp>
        <p:nvSpPr>
          <p:cNvPr id="39" name="文本框 38"/>
          <p:cNvSpPr txBox="1"/>
          <p:nvPr/>
        </p:nvSpPr>
        <p:spPr>
          <a:xfrm>
            <a:off x="5824483" y="3878717"/>
            <a:ext cx="6367517" cy="461665"/>
          </a:xfrm>
          <a:prstGeom prst="rect">
            <a:avLst/>
          </a:prstGeom>
          <a:noFill/>
        </p:spPr>
        <p:txBody>
          <a:bodyPr wrap="square" rtlCol="0">
            <a:spAutoFit/>
          </a:bodyPr>
          <a:lstStyle/>
          <a:p>
            <a:r>
              <a:rPr lang="en-US" altLang="zh-CN" sz="2400" dirty="0"/>
              <a:t>Why what the author wears matters?</a:t>
            </a:r>
            <a:endParaRPr lang="zh-CN" altLang="zh-CN" sz="2400" dirty="0"/>
          </a:p>
        </p:txBody>
      </p:sp>
      <p:sp>
        <p:nvSpPr>
          <p:cNvPr id="44" name="文本框 43"/>
          <p:cNvSpPr txBox="1"/>
          <p:nvPr/>
        </p:nvSpPr>
        <p:spPr>
          <a:xfrm>
            <a:off x="2755557" y="4588692"/>
            <a:ext cx="9436443" cy="830997"/>
          </a:xfrm>
          <a:prstGeom prst="rect">
            <a:avLst/>
          </a:prstGeom>
          <a:noFill/>
        </p:spPr>
        <p:txBody>
          <a:bodyPr wrap="square" rtlCol="0">
            <a:spAutoFit/>
          </a:bodyPr>
          <a:lstStyle/>
          <a:p>
            <a:r>
              <a:rPr lang="en-US" altLang="zh-CN" sz="2400" dirty="0"/>
              <a:t>Because what she wears can allow her </a:t>
            </a:r>
            <a:r>
              <a:rPr lang="en-US" altLang="zh-CN" sz="2400" dirty="0" smtClean="0"/>
              <a:t>to speak </a:t>
            </a:r>
            <a:r>
              <a:rPr lang="en-US" altLang="zh-CN" sz="2400" dirty="0"/>
              <a:t>up without saying a word.</a:t>
            </a:r>
            <a:endParaRPr lang="zh-CN" altLang="zh-CN" sz="2400" dirty="0"/>
          </a:p>
          <a:p>
            <a:r>
              <a:rPr lang="en-US" altLang="zh-CN" sz="2400" dirty="0" smtClean="0"/>
              <a:t> </a:t>
            </a:r>
            <a:endParaRPr lang="zh-CN" altLang="zh-CN" sz="2400" dirty="0"/>
          </a:p>
        </p:txBody>
      </p:sp>
      <p:sp>
        <p:nvSpPr>
          <p:cNvPr id="19" name="文本框 18"/>
          <p:cNvSpPr txBox="1"/>
          <p:nvPr/>
        </p:nvSpPr>
        <p:spPr>
          <a:xfrm>
            <a:off x="292317" y="5281975"/>
            <a:ext cx="8715924" cy="461665"/>
          </a:xfrm>
          <a:prstGeom prst="rect">
            <a:avLst/>
          </a:prstGeom>
          <a:noFill/>
        </p:spPr>
        <p:txBody>
          <a:bodyPr wrap="square" rtlCol="0">
            <a:spAutoFit/>
          </a:bodyPr>
          <a:lstStyle/>
          <a:p>
            <a:r>
              <a:rPr lang="en-US" altLang="zh-CN" sz="2400" dirty="0" smtClean="0"/>
              <a:t>What </a:t>
            </a:r>
            <a:r>
              <a:rPr lang="en-US" altLang="zh-CN" sz="2400" dirty="0"/>
              <a:t>does the author think of the confidence she gets from clothes?</a:t>
            </a:r>
            <a:endParaRPr lang="zh-CN" altLang="zh-CN" sz="2400" dirty="0"/>
          </a:p>
        </p:txBody>
      </p:sp>
      <p:sp>
        <p:nvSpPr>
          <p:cNvPr id="20" name="文本框 19"/>
          <p:cNvSpPr txBox="1"/>
          <p:nvPr/>
        </p:nvSpPr>
        <p:spPr>
          <a:xfrm>
            <a:off x="292317" y="5847125"/>
            <a:ext cx="9383024" cy="461665"/>
          </a:xfrm>
          <a:prstGeom prst="rect">
            <a:avLst/>
          </a:prstGeom>
          <a:noFill/>
        </p:spPr>
        <p:txBody>
          <a:bodyPr wrap="square" rtlCol="0">
            <a:spAutoFit/>
          </a:bodyPr>
          <a:lstStyle/>
          <a:p>
            <a:r>
              <a:rPr lang="en-US" altLang="zh-CN" sz="2400" dirty="0"/>
              <a:t>It’s different from the confidence she gets from a good score on a test.</a:t>
            </a:r>
            <a:endParaRPr lang="zh-CN" altLang="zh-CN" sz="2400" dirty="0"/>
          </a:p>
        </p:txBody>
      </p:sp>
    </p:spTree>
    <p:extLst>
      <p:ext uri="{BB962C8B-B14F-4D97-AF65-F5344CB8AC3E}">
        <p14:creationId xmlns:p14="http://schemas.microsoft.com/office/powerpoint/2010/main" val="3777095612"/>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additive="base">
                                        <p:cTn id="13" dur="500" fill="hold"/>
                                        <p:tgtEl>
                                          <p:spTgt spid="44"/>
                                        </p:tgtEl>
                                        <p:attrNameLst>
                                          <p:attrName>ppt_x</p:attrName>
                                        </p:attrNameLst>
                                      </p:cBhvr>
                                      <p:tavLst>
                                        <p:tav tm="0">
                                          <p:val>
                                            <p:strVal val="#ppt_x"/>
                                          </p:val>
                                        </p:tav>
                                        <p:tav tm="100000">
                                          <p:val>
                                            <p:strVal val="#ppt_x"/>
                                          </p:val>
                                        </p:tav>
                                      </p:tavLst>
                                    </p:anim>
                                    <p:anim calcmode="lin" valueType="num">
                                      <p:cBhvr additive="base">
                                        <p:cTn id="14"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27" fill="hold" display="0">
                  <p:stCondLst>
                    <p:cond delay="indefinite"/>
                  </p:stCondLst>
                  <p:endCondLst>
                    <p:cond evt="onNext" delay="0">
                      <p:tgtEl>
                        <p:sldTgt/>
                      </p:tgtEl>
                    </p:cond>
                    <p:cond evt="onPrev" delay="0">
                      <p:tgtEl>
                        <p:sldTgt/>
                      </p:tgtEl>
                    </p:cond>
                    <p:cond evt="onStopAudio" delay="0">
                      <p:tgtEl>
                        <p:sldTgt/>
                      </p:tgtEl>
                    </p:cond>
                  </p:endCondLst>
                </p:cTn>
                <p:tgtEl>
                  <p:spTgt spid="57"/>
                </p:tgtEl>
              </p:cMediaNode>
            </p:audio>
          </p:childTnLst>
        </p:cTn>
      </p:par>
    </p:tnLst>
    <p:bldLst>
      <p:bldP spid="39" grpId="0"/>
      <p:bldP spid="44" grpId="0"/>
      <p:bldP spid="19" grpId="0"/>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Group 62"/>
          <p:cNvGraphicFramePr>
            <a:graphicFrameLocks noGrp="1"/>
          </p:cNvGraphicFramePr>
          <p:nvPr/>
        </p:nvGraphicFramePr>
        <p:xfrm>
          <a:off x="1776413" y="4652963"/>
          <a:ext cx="720537" cy="334984"/>
        </p:xfrm>
        <a:graphic>
          <a:graphicData uri="http://schemas.openxmlformats.org/drawingml/2006/table">
            <a:tbl>
              <a:tblPr/>
              <a:tblGrid>
                <a:gridCol w="720537"/>
              </a:tblGrid>
              <a:tr h="334921">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smtClean="0">
                          <a:ln>
                            <a:noFill/>
                          </a:ln>
                          <a:solidFill>
                            <a:srgbClr val="000000"/>
                          </a:solidFill>
                          <a:effectLst/>
                          <a:latin typeface="Arial" panose="020B0604020202020204" pitchFamily="34" charset="0"/>
                          <a:ea typeface="宋体" panose="02010600030101010101" pitchFamily="2" charset="-122"/>
                        </a:rPr>
                        <a:t> </a:t>
                      </a:r>
                    </a:p>
                  </a:txBody>
                  <a:tcPr marL="91498" marR="91498" marT="45572" marB="45572" horzOverflow="overflow">
                    <a:lnL>
                      <a:noFill/>
                    </a:lnL>
                    <a:lnR>
                      <a:noFill/>
                    </a:lnR>
                    <a:lnT>
                      <a:noFill/>
                    </a:lnT>
                    <a:lnB>
                      <a:noFill/>
                    </a:lnB>
                    <a:lnTlToBr>
                      <a:noFill/>
                    </a:lnTlToBr>
                    <a:lnBlToTr>
                      <a:noFill/>
                    </a:lnBlToTr>
                    <a:noFill/>
                  </a:tcPr>
                </a:tc>
              </a:tr>
            </a:tbl>
          </a:graphicData>
        </a:graphic>
      </p:graphicFrame>
      <p:graphicFrame>
        <p:nvGraphicFramePr>
          <p:cNvPr id="59" name="Group 80"/>
          <p:cNvGraphicFramePr>
            <a:graphicFrameLocks noGrp="1"/>
          </p:cNvGraphicFramePr>
          <p:nvPr/>
        </p:nvGraphicFramePr>
        <p:xfrm>
          <a:off x="643709" y="5749834"/>
          <a:ext cx="1032934" cy="448734"/>
        </p:xfrm>
        <a:graphic>
          <a:graphicData uri="http://schemas.openxmlformats.org/drawingml/2006/table">
            <a:tbl>
              <a:tblPr/>
              <a:tblGrid>
                <a:gridCol w="1032934"/>
              </a:tblGrid>
              <a:tr h="448734">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sp>
        <p:nvSpPr>
          <p:cNvPr id="43" name="TextBox 42"/>
          <p:cNvSpPr txBox="1"/>
          <p:nvPr/>
        </p:nvSpPr>
        <p:spPr>
          <a:xfrm>
            <a:off x="6803291" y="-137888"/>
            <a:ext cx="5360106" cy="4571636"/>
          </a:xfrm>
          <a:prstGeom prst="rect">
            <a:avLst/>
          </a:prstGeom>
          <a:noFill/>
        </p:spPr>
        <p:txBody>
          <a:bodyPr wrap="square" rtlCol="0">
            <a:spAutoFit/>
          </a:bodyPr>
          <a:lstStyle/>
          <a:p>
            <a:pPr algn="just">
              <a:lnSpc>
                <a:spcPct val="130000"/>
              </a:lnSpc>
            </a:pP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400" b="1" dirty="0" smtClean="0">
                <a:solidFill>
                  <a:srgbClr val="FF0000"/>
                </a:solidFill>
                <a:latin typeface="Comic Sans MS" panose="030F0702030302020204" pitchFamily="66" charset="0"/>
              </a:rPr>
              <a:t>2  </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As</a:t>
            </a:r>
            <a:r>
              <a:rPr lang="en-US" altLang="zh-CN" sz="1700" b="1" kern="100" dirty="0" smtClean="0">
                <a:solidFill>
                  <a:srgbClr val="0070C0"/>
                </a:solidFill>
                <a:latin typeface="Times New Roman" panose="02020603050405020304" pitchFamily="18" charset="0"/>
              </a:rPr>
              <a:t> teens</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4</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we’re </a:t>
            </a:r>
            <a:r>
              <a:rPr lang="en-US" altLang="zh-CN" sz="1700" b="1" kern="100" dirty="0" smtClean="0">
                <a:solidFill>
                  <a:srgbClr val="0070C0"/>
                </a:solidFill>
                <a:latin typeface="Times New Roman" panose="02020603050405020304" pitchFamily="18" charset="0"/>
              </a:rPr>
              <a:t>constantly</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5</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being told by others to act and look a certain way because it’s cool or </a:t>
            </a:r>
            <a:r>
              <a:rPr lang="en-US" altLang="zh-CN" sz="1700" b="1" kern="100" dirty="0" smtClean="0">
                <a:solidFill>
                  <a:srgbClr val="0070C0"/>
                </a:solidFill>
                <a:latin typeface="Times New Roman" panose="02020603050405020304" pitchFamily="18" charset="0"/>
              </a:rPr>
              <a:t>normal</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6</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and sometimes it can be really hard to speak up and voice a totally different opinion. Your style can allow you to </a:t>
            </a:r>
            <a:r>
              <a:rPr lang="en-US" altLang="zh-CN" sz="2000" u="sng"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speak up </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without saying a word, and this is why what I wear means so much to me. I love the way that I feel in my best </a:t>
            </a:r>
            <a:r>
              <a:rPr lang="en-US" altLang="zh-CN" sz="1700" b="1" kern="100" dirty="0" smtClean="0">
                <a:solidFill>
                  <a:srgbClr val="0070C0"/>
                </a:solidFill>
                <a:latin typeface="Times New Roman" panose="02020603050405020304" pitchFamily="18" charset="0"/>
              </a:rPr>
              <a:t>outfits</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7</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The </a:t>
            </a:r>
            <a:r>
              <a:rPr lang="en-US" altLang="zh-CN" sz="1700" b="1" kern="100" dirty="0" smtClean="0">
                <a:solidFill>
                  <a:srgbClr val="0070C0"/>
                </a:solidFill>
                <a:latin typeface="Times New Roman" panose="02020603050405020304" pitchFamily="18" charset="0"/>
              </a:rPr>
              <a:t>confidence</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8</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you get from clothes is different from the confidence you get from a good score on a test. When I wear something that I love, I feel 100% like myself. </a:t>
            </a:r>
            <a:endParaRPr lang="zh-CN" altLang="en-US"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3" name="矩形 32"/>
          <p:cNvSpPr/>
          <p:nvPr/>
        </p:nvSpPr>
        <p:spPr>
          <a:xfrm>
            <a:off x="5971607" y="3244334"/>
            <a:ext cx="248786" cy="369332"/>
          </a:xfrm>
          <a:prstGeom prst="rect">
            <a:avLst/>
          </a:prstGeom>
        </p:spPr>
        <p:txBody>
          <a:bodyPr wrap="none">
            <a:spAutoFit/>
          </a:bodyPr>
          <a:lstStyle/>
          <a:p>
            <a:pPr lvl="0" fontAlgn="base">
              <a:spcBef>
                <a:spcPct val="20000"/>
              </a:spcBef>
              <a:spcAft>
                <a:spcPct val="0"/>
              </a:spcAft>
            </a:pPr>
            <a:r>
              <a:rPr lang="zh-CN" altLang="en-US" dirty="0" smtClean="0">
                <a:solidFill>
                  <a:srgbClr val="000000"/>
                </a:solidFill>
                <a:latin typeface="Arial" panose="020B0604020202020204" pitchFamily="34" charset="0"/>
                <a:ea typeface="宋体" panose="02010600030101010101" pitchFamily="2" charset="-122"/>
              </a:rPr>
              <a:t> </a:t>
            </a:r>
          </a:p>
        </p:txBody>
      </p:sp>
      <p:graphicFrame>
        <p:nvGraphicFramePr>
          <p:cNvPr id="52" name="Group 80"/>
          <p:cNvGraphicFramePr>
            <a:graphicFrameLocks noGrp="1"/>
          </p:cNvGraphicFramePr>
          <p:nvPr/>
        </p:nvGraphicFramePr>
        <p:xfrm>
          <a:off x="1828055" y="1824214"/>
          <a:ext cx="542612" cy="349927"/>
        </p:xfrm>
        <a:graphic>
          <a:graphicData uri="http://schemas.openxmlformats.org/drawingml/2006/table">
            <a:tbl>
              <a:tblPr/>
              <a:tblGrid>
                <a:gridCol w="542612"/>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53" name="Group 80"/>
          <p:cNvGraphicFramePr>
            <a:graphicFrameLocks noGrp="1"/>
          </p:cNvGraphicFramePr>
          <p:nvPr/>
        </p:nvGraphicFramePr>
        <p:xfrm>
          <a:off x="1938120" y="3280480"/>
          <a:ext cx="1643280" cy="349927"/>
        </p:xfrm>
        <a:graphic>
          <a:graphicData uri="http://schemas.openxmlformats.org/drawingml/2006/table">
            <a:tbl>
              <a:tblPr/>
              <a:tblGrid>
                <a:gridCol w="1643280"/>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45" name="Group 80"/>
          <p:cNvGraphicFramePr>
            <a:graphicFrameLocks noGrp="1"/>
          </p:cNvGraphicFramePr>
          <p:nvPr/>
        </p:nvGraphicFramePr>
        <p:xfrm>
          <a:off x="3268133" y="4572000"/>
          <a:ext cx="1007534" cy="413076"/>
        </p:xfrm>
        <a:graphic>
          <a:graphicData uri="http://schemas.openxmlformats.org/drawingml/2006/table">
            <a:tbl>
              <a:tblPr/>
              <a:tblGrid>
                <a:gridCol w="1007534"/>
              </a:tblGrid>
              <a:tr h="413076">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47" name="Group 80"/>
          <p:cNvGraphicFramePr>
            <a:graphicFrameLocks noGrp="1"/>
          </p:cNvGraphicFramePr>
          <p:nvPr/>
        </p:nvGraphicFramePr>
        <p:xfrm>
          <a:off x="1837267" y="4622800"/>
          <a:ext cx="668866" cy="413076"/>
        </p:xfrm>
        <a:graphic>
          <a:graphicData uri="http://schemas.openxmlformats.org/drawingml/2006/table">
            <a:tbl>
              <a:tblPr/>
              <a:tblGrid>
                <a:gridCol w="668866"/>
              </a:tblGrid>
              <a:tr h="413076">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48" name="Group 80"/>
          <p:cNvGraphicFramePr>
            <a:graphicFrameLocks noGrp="1"/>
          </p:cNvGraphicFramePr>
          <p:nvPr/>
        </p:nvGraphicFramePr>
        <p:xfrm>
          <a:off x="1701801" y="2667000"/>
          <a:ext cx="728132" cy="334986"/>
        </p:xfrm>
        <a:graphic>
          <a:graphicData uri="http://schemas.openxmlformats.org/drawingml/2006/table">
            <a:tbl>
              <a:tblPr/>
              <a:tblGrid>
                <a:gridCol w="728132"/>
              </a:tblGrid>
              <a:tr h="270933">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54" name="Group 80"/>
          <p:cNvGraphicFramePr>
            <a:graphicFrameLocks noGrp="1"/>
          </p:cNvGraphicFramePr>
          <p:nvPr/>
        </p:nvGraphicFramePr>
        <p:xfrm>
          <a:off x="3267389" y="1841147"/>
          <a:ext cx="1135278" cy="349927"/>
        </p:xfrm>
        <a:graphic>
          <a:graphicData uri="http://schemas.openxmlformats.org/drawingml/2006/table">
            <a:tbl>
              <a:tblPr/>
              <a:tblGrid>
                <a:gridCol w="1135278"/>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56" name="Group 80"/>
          <p:cNvGraphicFramePr>
            <a:graphicFrameLocks noGrp="1"/>
          </p:cNvGraphicFramePr>
          <p:nvPr/>
        </p:nvGraphicFramePr>
        <p:xfrm>
          <a:off x="4994589" y="3458280"/>
          <a:ext cx="1135278" cy="349927"/>
        </p:xfrm>
        <a:graphic>
          <a:graphicData uri="http://schemas.openxmlformats.org/drawingml/2006/table">
            <a:tbl>
              <a:tblPr/>
              <a:tblGrid>
                <a:gridCol w="1135278"/>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pic>
        <p:nvPicPr>
          <p:cNvPr id="57" name="A-2.wav">
            <a:hlinkClick r:id="" action="ppaction://media"/>
          </p:cNvPr>
          <p:cNvPicPr>
            <a:picLocks noRot="1" noChangeAspect="1"/>
          </p:cNvPicPr>
          <p:nvPr>
            <a:audioFile r:link="rId2"/>
            <p:extLst>
              <p:ext uri="{DAA4B4D4-6D71-4841-9C94-3DE7FCFB9230}">
                <p14:media xmlns:p14="http://schemas.microsoft.com/office/powerpoint/2010/main" r:link="rId1"/>
              </p:ext>
            </p:extLst>
          </p:nvPr>
        </p:nvPicPr>
        <p:blipFill>
          <a:blip r:embed="rId5" cstate="print"/>
          <a:stretch>
            <a:fillRect/>
          </a:stretch>
        </p:blipFill>
        <p:spPr>
          <a:xfrm>
            <a:off x="12192000" y="914399"/>
            <a:ext cx="304800" cy="304800"/>
          </a:xfrm>
          <a:prstGeom prst="rect">
            <a:avLst/>
          </a:prstGeom>
        </p:spPr>
      </p:pic>
      <p:sp>
        <p:nvSpPr>
          <p:cNvPr id="44" name="文本框 43"/>
          <p:cNvSpPr txBox="1"/>
          <p:nvPr/>
        </p:nvSpPr>
        <p:spPr>
          <a:xfrm>
            <a:off x="-38567" y="4255917"/>
            <a:ext cx="10764232" cy="1938992"/>
          </a:xfrm>
          <a:prstGeom prst="rect">
            <a:avLst/>
          </a:prstGeom>
          <a:noFill/>
        </p:spPr>
        <p:txBody>
          <a:bodyPr wrap="square" rtlCol="0">
            <a:spAutoFit/>
          </a:bodyPr>
          <a:lstStyle/>
          <a:p>
            <a:r>
              <a:rPr lang="en-US" altLang="zh-CN" sz="2400" b="1" dirty="0" smtClean="0"/>
              <a:t>Main </a:t>
            </a:r>
            <a:r>
              <a:rPr lang="en-US" altLang="zh-CN" sz="2400" b="1" dirty="0"/>
              <a:t>idea of the parts: </a:t>
            </a:r>
            <a:endParaRPr lang="zh-CN" altLang="zh-CN" sz="2400" dirty="0"/>
          </a:p>
          <a:p>
            <a:r>
              <a:rPr lang="en-US" altLang="zh-CN" sz="2400" dirty="0"/>
              <a:t>The author disagrees with the opinion that teens should act and look a certain way in that sometimes it can’t allow her to</a:t>
            </a:r>
            <a:r>
              <a:rPr lang="en-US" altLang="zh-CN" sz="2400" u="sng" dirty="0"/>
              <a:t>          </a:t>
            </a:r>
            <a:r>
              <a:rPr lang="en-US" altLang="zh-CN" sz="2400" u="sng" dirty="0" smtClean="0"/>
              <a:t>        </a:t>
            </a:r>
            <a:r>
              <a:rPr lang="en-US" altLang="zh-CN" sz="2400" dirty="0" smtClean="0"/>
              <a:t> </a:t>
            </a:r>
            <a:r>
              <a:rPr lang="en-US" altLang="zh-CN" sz="2400" dirty="0"/>
              <a:t>and to</a:t>
            </a:r>
            <a:r>
              <a:rPr lang="en-US" altLang="zh-CN" sz="2400" u="sng" dirty="0"/>
              <a:t>      </a:t>
            </a:r>
            <a:r>
              <a:rPr lang="en-US" altLang="zh-CN" sz="2400" u="sng" dirty="0" smtClean="0"/>
              <a:t>        </a:t>
            </a:r>
            <a:r>
              <a:rPr lang="en-US" altLang="zh-CN" sz="2400" dirty="0" smtClean="0"/>
              <a:t>an </a:t>
            </a:r>
            <a:r>
              <a:rPr lang="en-US" altLang="zh-CN" sz="2400" dirty="0"/>
              <a:t>entirely different opinion.  When the author is in her best</a:t>
            </a:r>
            <a:r>
              <a:rPr lang="en-US" altLang="zh-CN" sz="2400" u="sng" dirty="0"/>
              <a:t>      </a:t>
            </a:r>
            <a:r>
              <a:rPr lang="en-US" altLang="zh-CN" sz="2400" u="sng" dirty="0" smtClean="0"/>
              <a:t>            </a:t>
            </a:r>
            <a:r>
              <a:rPr lang="en-US" altLang="zh-CN" sz="2400" dirty="0" smtClean="0"/>
              <a:t>, </a:t>
            </a:r>
            <a:r>
              <a:rPr lang="en-US" altLang="zh-CN" sz="2400" dirty="0"/>
              <a:t>she can get</a:t>
            </a:r>
            <a:r>
              <a:rPr lang="en-US" altLang="zh-CN" sz="2400" u="sng" dirty="0"/>
              <a:t>      </a:t>
            </a:r>
            <a:r>
              <a:rPr lang="en-US" altLang="zh-CN" sz="2400" u="sng" dirty="0" smtClean="0"/>
              <a:t>         </a:t>
            </a:r>
            <a:r>
              <a:rPr lang="en-US" altLang="zh-CN" sz="2400" dirty="0" smtClean="0"/>
              <a:t> </a:t>
            </a:r>
            <a:r>
              <a:rPr lang="en-US" altLang="zh-CN" sz="2400" dirty="0"/>
              <a:t>, which is different form the one she gets from </a:t>
            </a:r>
            <a:r>
              <a:rPr lang="en-US" altLang="zh-CN" sz="2400" dirty="0" smtClean="0"/>
              <a:t>a good </a:t>
            </a:r>
            <a:r>
              <a:rPr lang="en-US" altLang="zh-CN" sz="2400" dirty="0"/>
              <a:t>score on the test.  </a:t>
            </a:r>
            <a:endParaRPr lang="zh-CN" altLang="zh-CN" sz="2400" dirty="0"/>
          </a:p>
        </p:txBody>
      </p:sp>
      <p:sp>
        <p:nvSpPr>
          <p:cNvPr id="21" name="文本框 20"/>
          <p:cNvSpPr txBox="1"/>
          <p:nvPr/>
        </p:nvSpPr>
        <p:spPr>
          <a:xfrm>
            <a:off x="4495799" y="4881458"/>
            <a:ext cx="11190185" cy="461665"/>
          </a:xfrm>
          <a:prstGeom prst="rect">
            <a:avLst/>
          </a:prstGeom>
          <a:noFill/>
        </p:spPr>
        <p:txBody>
          <a:bodyPr wrap="square" rtlCol="0">
            <a:spAutoFit/>
          </a:bodyPr>
          <a:lstStyle/>
          <a:p>
            <a:r>
              <a:rPr lang="en-US" altLang="zh-CN" sz="2400" dirty="0">
                <a:solidFill>
                  <a:srgbClr val="FF0000"/>
                </a:solidFill>
              </a:rPr>
              <a:t>s</a:t>
            </a:r>
            <a:r>
              <a:rPr lang="en-US" altLang="zh-CN" sz="2400" dirty="0" smtClean="0">
                <a:solidFill>
                  <a:srgbClr val="FF0000"/>
                </a:solidFill>
              </a:rPr>
              <a:t>peak up</a:t>
            </a:r>
            <a:endParaRPr lang="zh-CN" altLang="zh-CN" sz="2400" b="1" dirty="0">
              <a:solidFill>
                <a:srgbClr val="FF0000"/>
              </a:solidFill>
            </a:endParaRPr>
          </a:p>
        </p:txBody>
      </p:sp>
      <p:sp>
        <p:nvSpPr>
          <p:cNvPr id="22" name="文本框 21"/>
          <p:cNvSpPr txBox="1"/>
          <p:nvPr/>
        </p:nvSpPr>
        <p:spPr>
          <a:xfrm>
            <a:off x="6485465" y="4886761"/>
            <a:ext cx="11190185" cy="461665"/>
          </a:xfrm>
          <a:prstGeom prst="rect">
            <a:avLst/>
          </a:prstGeom>
          <a:noFill/>
        </p:spPr>
        <p:txBody>
          <a:bodyPr wrap="square" rtlCol="0">
            <a:spAutoFit/>
          </a:bodyPr>
          <a:lstStyle/>
          <a:p>
            <a:r>
              <a:rPr lang="en-US" altLang="zh-CN" sz="2400" dirty="0" smtClean="0">
                <a:solidFill>
                  <a:srgbClr val="FF0000"/>
                </a:solidFill>
              </a:rPr>
              <a:t>voice</a:t>
            </a:r>
            <a:endParaRPr lang="zh-CN" altLang="zh-CN" sz="2400" b="1" dirty="0">
              <a:solidFill>
                <a:srgbClr val="FF0000"/>
              </a:solidFill>
            </a:endParaRPr>
          </a:p>
        </p:txBody>
      </p:sp>
      <p:sp>
        <p:nvSpPr>
          <p:cNvPr id="23" name="文本框 22"/>
          <p:cNvSpPr txBox="1"/>
          <p:nvPr/>
        </p:nvSpPr>
        <p:spPr>
          <a:xfrm>
            <a:off x="4957748" y="5285101"/>
            <a:ext cx="11190185" cy="461665"/>
          </a:xfrm>
          <a:prstGeom prst="rect">
            <a:avLst/>
          </a:prstGeom>
          <a:noFill/>
        </p:spPr>
        <p:txBody>
          <a:bodyPr wrap="square" rtlCol="0">
            <a:spAutoFit/>
          </a:bodyPr>
          <a:lstStyle/>
          <a:p>
            <a:r>
              <a:rPr lang="en-US" altLang="zh-CN" sz="2400" dirty="0" smtClean="0">
                <a:solidFill>
                  <a:srgbClr val="FF0000"/>
                </a:solidFill>
              </a:rPr>
              <a:t>outfits</a:t>
            </a:r>
            <a:endParaRPr lang="zh-CN" altLang="zh-CN" sz="2400" b="1" dirty="0">
              <a:solidFill>
                <a:srgbClr val="FF0000"/>
              </a:solidFill>
            </a:endParaRPr>
          </a:p>
        </p:txBody>
      </p:sp>
      <p:sp>
        <p:nvSpPr>
          <p:cNvPr id="24" name="文本框 23"/>
          <p:cNvSpPr txBox="1"/>
          <p:nvPr/>
        </p:nvSpPr>
        <p:spPr>
          <a:xfrm>
            <a:off x="7611017" y="5683441"/>
            <a:ext cx="2163177" cy="461665"/>
          </a:xfrm>
          <a:prstGeom prst="rect">
            <a:avLst/>
          </a:prstGeom>
          <a:noFill/>
        </p:spPr>
        <p:txBody>
          <a:bodyPr wrap="square" rtlCol="0">
            <a:spAutoFit/>
          </a:bodyPr>
          <a:lstStyle/>
          <a:p>
            <a:r>
              <a:rPr lang="en-US" altLang="zh-CN" sz="2400" dirty="0" smtClean="0">
                <a:solidFill>
                  <a:srgbClr val="FF0000"/>
                </a:solidFill>
              </a:rPr>
              <a:t>confidence</a:t>
            </a:r>
            <a:endParaRPr lang="zh-CN" altLang="zh-CN" sz="2400" b="1" dirty="0">
              <a:solidFill>
                <a:srgbClr val="FF0000"/>
              </a:solidFill>
            </a:endParaRPr>
          </a:p>
        </p:txBody>
      </p:sp>
    </p:spTree>
    <p:extLst>
      <p:ext uri="{BB962C8B-B14F-4D97-AF65-F5344CB8AC3E}">
        <p14:creationId xmlns:p14="http://schemas.microsoft.com/office/powerpoint/2010/main" val="2993238778"/>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ppt_x"/>
                                          </p:val>
                                        </p:tav>
                                        <p:tav tm="100000">
                                          <p:val>
                                            <p:strVal val="#ppt_x"/>
                                          </p:val>
                                        </p:tav>
                                      </p:tavLst>
                                    </p:anim>
                                    <p:anim calcmode="lin" valueType="num">
                                      <p:cBhvr additive="base">
                                        <p:cTn id="8"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ppt_x"/>
                                          </p:val>
                                        </p:tav>
                                        <p:tav tm="100000">
                                          <p:val>
                                            <p:strVal val="#ppt_x"/>
                                          </p:val>
                                        </p:tav>
                                      </p:tavLst>
                                    </p:anim>
                                    <p:anim calcmode="lin" valueType="num">
                                      <p:cBhvr additive="base">
                                        <p:cTn id="2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ppt_x"/>
                                          </p:val>
                                        </p:tav>
                                        <p:tav tm="100000">
                                          <p:val>
                                            <p:strVal val="#ppt_x"/>
                                          </p:val>
                                        </p:tav>
                                      </p:tavLst>
                                    </p:anim>
                                    <p:anim calcmode="lin" valueType="num">
                                      <p:cBhvr additive="base">
                                        <p:cTn id="3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additive="base">
                                        <p:cTn id="37" dur="500" fill="hold"/>
                                        <p:tgtEl>
                                          <p:spTgt spid="43"/>
                                        </p:tgtEl>
                                        <p:attrNameLst>
                                          <p:attrName>ppt_x</p:attrName>
                                        </p:attrNameLst>
                                      </p:cBhvr>
                                      <p:tavLst>
                                        <p:tav tm="0">
                                          <p:val>
                                            <p:strVal val="#ppt_x"/>
                                          </p:val>
                                        </p:tav>
                                        <p:tav tm="100000">
                                          <p:val>
                                            <p:strVal val="#ppt_x"/>
                                          </p:val>
                                        </p:tav>
                                      </p:tavLst>
                                    </p:anim>
                                    <p:anim calcmode="lin" valueType="num">
                                      <p:cBhvr additive="base">
                                        <p:cTn id="38"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39" fill="hold" display="0">
                  <p:stCondLst>
                    <p:cond delay="indefinite"/>
                  </p:stCondLst>
                  <p:endCondLst>
                    <p:cond evt="onNext" delay="0">
                      <p:tgtEl>
                        <p:sldTgt/>
                      </p:tgtEl>
                    </p:cond>
                    <p:cond evt="onPrev" delay="0">
                      <p:tgtEl>
                        <p:sldTgt/>
                      </p:tgtEl>
                    </p:cond>
                    <p:cond evt="onStopAudio" delay="0">
                      <p:tgtEl>
                        <p:sldTgt/>
                      </p:tgtEl>
                    </p:cond>
                  </p:endCondLst>
                </p:cTn>
                <p:tgtEl>
                  <p:spTgt spid="57"/>
                </p:tgtEl>
              </p:cMediaNode>
            </p:audio>
          </p:childTnLst>
        </p:cTn>
      </p:par>
    </p:tnLst>
    <p:bldLst>
      <p:bldP spid="43" grpId="0"/>
      <p:bldP spid="44" grpId="0"/>
      <p:bldP spid="21" grpId="0"/>
      <p:bldP spid="22" grpId="0"/>
      <p:bldP spid="23" grpId="0"/>
      <p:bldP spid="2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2"/>
          <p:cNvSpPr txBox="1"/>
          <p:nvPr/>
        </p:nvSpPr>
        <p:spPr>
          <a:xfrm>
            <a:off x="0" y="0"/>
            <a:ext cx="5710555" cy="2971800"/>
          </a:xfrm>
          <a:prstGeom prst="rect">
            <a:avLst/>
          </a:prstGeom>
          <a:noFill/>
        </p:spPr>
        <p:txBody>
          <a:bodyPr wrap="square" rtlCol="0">
            <a:spAutoFit/>
          </a:bodyPr>
          <a:lstStyle/>
          <a:p>
            <a:pPr algn="just">
              <a:lnSpc>
                <a:spcPct val="130000"/>
              </a:lnSpc>
            </a:pP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400" b="1" dirty="0" smtClean="0">
                <a:solidFill>
                  <a:srgbClr val="FF0000"/>
                </a:solidFill>
                <a:latin typeface="Comic Sans MS" panose="030F0702030302020204" pitchFamily="66" charset="0"/>
              </a:rPr>
              <a:t>1 </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The thing I’ve always loved most about fashion is the power that it gives me. At moments when I don’t </a:t>
            </a:r>
            <a:r>
              <a:rPr lang="en-US" altLang="zh-CN" sz="2000" u="sng"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feel like </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 have a voice, the clothes that I wear give me one. When I’m </a:t>
            </a:r>
            <a:r>
              <a:rPr lang="en-US" altLang="zh-CN" sz="2000" u="sng"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too afraid to</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speak out, my </a:t>
            </a:r>
            <a:r>
              <a:rPr lang="en-US" altLang="zh-CN" sz="1700" b="1" kern="100" dirty="0" smtClean="0">
                <a:solidFill>
                  <a:srgbClr val="0070C0"/>
                </a:solidFill>
                <a:latin typeface="Times New Roman" panose="02020603050405020304" pitchFamily="18" charset="0"/>
              </a:rPr>
              <a:t>style</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2</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can speak for me. Fashion is more than what’s on the </a:t>
            </a:r>
            <a:r>
              <a:rPr lang="en-US" altLang="zh-CN" sz="1700" b="1" kern="100" dirty="0" smtClean="0">
                <a:solidFill>
                  <a:srgbClr val="0070C0"/>
                </a:solidFill>
                <a:latin typeface="Times New Roman" panose="02020603050405020304" pitchFamily="18" charset="0"/>
              </a:rPr>
              <a:t>surface</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3</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it gives me a chance to share a different part of myself with the world. </a:t>
            </a:r>
            <a:endParaRPr lang="zh-CN" altLang="en-US"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 name="TextBox 42"/>
          <p:cNvSpPr txBox="1"/>
          <p:nvPr/>
        </p:nvSpPr>
        <p:spPr>
          <a:xfrm>
            <a:off x="6690572" y="0"/>
            <a:ext cx="5360106" cy="4571636"/>
          </a:xfrm>
          <a:prstGeom prst="rect">
            <a:avLst/>
          </a:prstGeom>
          <a:noFill/>
        </p:spPr>
        <p:txBody>
          <a:bodyPr wrap="square" rtlCol="0">
            <a:spAutoFit/>
          </a:bodyPr>
          <a:lstStyle/>
          <a:p>
            <a:pPr algn="just">
              <a:lnSpc>
                <a:spcPct val="130000"/>
              </a:lnSpc>
            </a:pP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400" b="1" dirty="0" smtClean="0">
                <a:solidFill>
                  <a:srgbClr val="FF0000"/>
                </a:solidFill>
                <a:latin typeface="Comic Sans MS" panose="030F0702030302020204" pitchFamily="66" charset="0"/>
              </a:rPr>
              <a:t>2  </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As</a:t>
            </a:r>
            <a:r>
              <a:rPr lang="en-US" altLang="zh-CN" sz="1700" b="1" kern="100" dirty="0" smtClean="0">
                <a:solidFill>
                  <a:srgbClr val="0070C0"/>
                </a:solidFill>
                <a:latin typeface="Times New Roman" panose="02020603050405020304" pitchFamily="18" charset="0"/>
              </a:rPr>
              <a:t> teens</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4</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we’re </a:t>
            </a:r>
            <a:r>
              <a:rPr lang="en-US" altLang="zh-CN" sz="1700" b="1" kern="100" dirty="0" smtClean="0">
                <a:solidFill>
                  <a:srgbClr val="0070C0"/>
                </a:solidFill>
                <a:latin typeface="Times New Roman" panose="02020603050405020304" pitchFamily="18" charset="0"/>
              </a:rPr>
              <a:t>constantly</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5</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being told by others to act and look a certain way because it’s cool or </a:t>
            </a:r>
            <a:r>
              <a:rPr lang="en-US" altLang="zh-CN" sz="1700" b="1" kern="100" dirty="0" smtClean="0">
                <a:solidFill>
                  <a:srgbClr val="0070C0"/>
                </a:solidFill>
                <a:latin typeface="Times New Roman" panose="02020603050405020304" pitchFamily="18" charset="0"/>
              </a:rPr>
              <a:t>normal</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6</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and sometimes it can be really hard to speak up and voice a totally different opinion. Your style can allow you to </a:t>
            </a:r>
            <a:r>
              <a:rPr lang="en-US" altLang="zh-CN" sz="2000" u="sng"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speak up </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without saying a word, and this is why what I wear means so much to me. I love the way that I feel in my best </a:t>
            </a:r>
            <a:r>
              <a:rPr lang="en-US" altLang="zh-CN" sz="1700" b="1" kern="100" dirty="0" smtClean="0">
                <a:solidFill>
                  <a:srgbClr val="0070C0"/>
                </a:solidFill>
                <a:latin typeface="Times New Roman" panose="02020603050405020304" pitchFamily="18" charset="0"/>
              </a:rPr>
              <a:t>outfits</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7</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The </a:t>
            </a:r>
            <a:r>
              <a:rPr lang="en-US" altLang="zh-CN" sz="1700" b="1" kern="100" dirty="0" smtClean="0">
                <a:solidFill>
                  <a:srgbClr val="0070C0"/>
                </a:solidFill>
                <a:latin typeface="Times New Roman" panose="02020603050405020304" pitchFamily="18" charset="0"/>
              </a:rPr>
              <a:t>confidence</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8</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you get from clothes is different from the confidence you get from a good score on a test. When I wear something that I love, I feel 100% like myself. </a:t>
            </a:r>
            <a:endParaRPr lang="zh-CN" altLang="en-US"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7" name="文本框 6"/>
          <p:cNvSpPr txBox="1"/>
          <p:nvPr/>
        </p:nvSpPr>
        <p:spPr>
          <a:xfrm>
            <a:off x="308918" y="4204879"/>
            <a:ext cx="5290425" cy="461665"/>
          </a:xfrm>
          <a:prstGeom prst="rect">
            <a:avLst/>
          </a:prstGeom>
          <a:noFill/>
        </p:spPr>
        <p:txBody>
          <a:bodyPr wrap="square" rtlCol="0">
            <a:spAutoFit/>
          </a:bodyPr>
          <a:lstStyle/>
          <a:p>
            <a:r>
              <a:rPr lang="en-US" altLang="zh-CN" sz="2400" dirty="0" smtClean="0">
                <a:solidFill>
                  <a:srgbClr val="FF0000"/>
                </a:solidFill>
              </a:rPr>
              <a:t>Main idea of this part </a:t>
            </a:r>
            <a:endParaRPr lang="zh-CN" altLang="en-US" sz="2400" dirty="0">
              <a:solidFill>
                <a:srgbClr val="FF0000"/>
              </a:solidFill>
            </a:endParaRPr>
          </a:p>
        </p:txBody>
      </p:sp>
      <p:sp>
        <p:nvSpPr>
          <p:cNvPr id="8" name="文本框 7"/>
          <p:cNvSpPr txBox="1"/>
          <p:nvPr/>
        </p:nvSpPr>
        <p:spPr>
          <a:xfrm>
            <a:off x="160637" y="4891043"/>
            <a:ext cx="9366422" cy="478272"/>
          </a:xfrm>
          <a:prstGeom prst="rect">
            <a:avLst/>
          </a:prstGeom>
          <a:noFill/>
        </p:spPr>
        <p:txBody>
          <a:bodyPr wrap="square" rtlCol="0">
            <a:spAutoFit/>
          </a:bodyPr>
          <a:lstStyle/>
          <a:p>
            <a:pPr indent="114300" algn="just">
              <a:lnSpc>
                <a:spcPct val="110000"/>
              </a:lnSpc>
              <a:spcAft>
                <a:spcPts val="0"/>
              </a:spcAft>
            </a:pPr>
            <a:r>
              <a:rPr lang="en-US" altLang="zh-CN" sz="2400" kern="100" dirty="0">
                <a:solidFill>
                  <a:srgbClr val="FF0000"/>
                </a:solidFill>
              </a:rPr>
              <a:t>Fashion is the power that gives the author a voice and confidence. </a:t>
            </a:r>
            <a:endParaRPr lang="zh-CN" altLang="zh-CN" sz="2400" kern="100" dirty="0">
              <a:solidFill>
                <a:srgbClr val="FF0000"/>
              </a:solidFill>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526806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Group 62"/>
          <p:cNvGraphicFramePr>
            <a:graphicFrameLocks noGrp="1"/>
          </p:cNvGraphicFramePr>
          <p:nvPr/>
        </p:nvGraphicFramePr>
        <p:xfrm>
          <a:off x="1776413" y="4652963"/>
          <a:ext cx="720537" cy="334984"/>
        </p:xfrm>
        <a:graphic>
          <a:graphicData uri="http://schemas.openxmlformats.org/drawingml/2006/table">
            <a:tbl>
              <a:tblPr/>
              <a:tblGrid>
                <a:gridCol w="720537">
                  <a:extLst>
                    <a:ext uri="{9D8B030D-6E8A-4147-A177-3AD203B41FA5}"/>
                  </a:extLst>
                </a:gridCol>
              </a:tblGrid>
              <a:tr h="334921">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1600" b="0" i="0" u="none" strike="noStrike" cap="none" normalizeH="0" baseline="0" smtClean="0">
                          <a:ln>
                            <a:noFill/>
                          </a:ln>
                          <a:solidFill>
                            <a:srgbClr val="000000"/>
                          </a:solidFill>
                          <a:effectLst/>
                          <a:latin typeface="Arial" panose="020B0604020202020204" pitchFamily="34" charset="0"/>
                          <a:ea typeface="宋体" panose="02010600030101010101" pitchFamily="2" charset="-122"/>
                        </a:rPr>
                        <a:t> </a:t>
                      </a:r>
                    </a:p>
                  </a:txBody>
                  <a:tcPr marL="91498" marR="91498" marT="45572" marB="45572" horzOverflow="overflow">
                    <a:lnL>
                      <a:noFill/>
                    </a:lnL>
                    <a:lnR>
                      <a:noFill/>
                    </a:lnR>
                    <a:lnT>
                      <a:noFill/>
                    </a:lnT>
                    <a:lnB>
                      <a:noFill/>
                    </a:lnB>
                    <a:lnTlToBr>
                      <a:noFill/>
                    </a:lnTlToBr>
                    <a:lnBlToTr>
                      <a:noFill/>
                    </a:lnBlToTr>
                    <a:noFill/>
                  </a:tcPr>
                </a:tc>
                <a:extLst>
                  <a:ext uri="{0D108BD9-81ED-4DB2-BD59-A6C34878D82A}"/>
                </a:extLst>
              </a:tr>
            </a:tbl>
          </a:graphicData>
        </a:graphic>
      </p:graphicFrame>
      <p:sp>
        <p:nvSpPr>
          <p:cNvPr id="44" name="矩形 43"/>
          <p:cNvSpPr/>
          <p:nvPr/>
        </p:nvSpPr>
        <p:spPr>
          <a:xfrm>
            <a:off x="6700916" y="4702881"/>
            <a:ext cx="3516667" cy="646331"/>
          </a:xfrm>
          <a:prstGeom prst="rect">
            <a:avLst/>
          </a:prstGeom>
          <a:solidFill>
            <a:srgbClr val="D7F9D3"/>
          </a:solidFill>
          <a:ln>
            <a:solidFill>
              <a:srgbClr val="FF0000"/>
            </a:solidFill>
          </a:ln>
        </p:spPr>
        <p:txBody>
          <a:bodyPr wrap="square">
            <a:spAutoFit/>
          </a:bodyPr>
          <a:lstStyle/>
          <a:p>
            <a:r>
              <a:rPr lang="zh-CN" altLang="zh-CN" b="1" kern="100" dirty="0">
                <a:solidFill>
                  <a:srgbClr val="0070C0"/>
                </a:solidFill>
                <a:latin typeface="Times New Roman" panose="02020603050405020304" pitchFamily="18" charset="0"/>
              </a:rPr>
              <a:t>★ </a:t>
            </a:r>
            <a:r>
              <a:rPr lang="arn-CL" altLang="zh-CN" b="1" kern="100" dirty="0" smtClean="0">
                <a:solidFill>
                  <a:srgbClr val="0070C0"/>
                </a:solidFill>
                <a:latin typeface="Times New Roman" panose="02020603050405020304" pitchFamily="18" charset="0"/>
              </a:rPr>
              <a:t>personalize </a:t>
            </a:r>
            <a:r>
              <a:rPr lang="arn-CL" altLang="zh-CN" dirty="0" smtClean="0"/>
              <a:t>/'pɜːsənəlaɪz/ </a:t>
            </a:r>
          </a:p>
          <a:p>
            <a:r>
              <a:rPr lang="arn-CL" altLang="zh-CN" dirty="0" smtClean="0"/>
              <a:t>      v. </a:t>
            </a:r>
            <a:r>
              <a:rPr lang="zh-CN" altLang="en-US" dirty="0" smtClean="0"/>
              <a:t>为个人特制或者专设</a:t>
            </a:r>
          </a:p>
        </p:txBody>
      </p:sp>
      <p:graphicFrame>
        <p:nvGraphicFramePr>
          <p:cNvPr id="59" name="Group 80"/>
          <p:cNvGraphicFramePr>
            <a:graphicFrameLocks noGrp="1"/>
          </p:cNvGraphicFramePr>
          <p:nvPr/>
        </p:nvGraphicFramePr>
        <p:xfrm>
          <a:off x="643709" y="5749834"/>
          <a:ext cx="1032934" cy="448734"/>
        </p:xfrm>
        <a:graphic>
          <a:graphicData uri="http://schemas.openxmlformats.org/drawingml/2006/table">
            <a:tbl>
              <a:tblPr/>
              <a:tblGrid>
                <a:gridCol w="1032934">
                  <a:extLst>
                    <a:ext uri="{9D8B030D-6E8A-4147-A177-3AD203B41FA5}"/>
                  </a:extLst>
                </a:gridCol>
              </a:tblGrid>
              <a:tr h="448734">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extLst>
                  <a:ext uri="{0D108BD9-81ED-4DB2-BD59-A6C34878D82A}"/>
                </a:extLst>
              </a:tr>
            </a:tbl>
          </a:graphicData>
        </a:graphic>
      </p:graphicFrame>
      <p:sp>
        <p:nvSpPr>
          <p:cNvPr id="43" name="TextBox 42"/>
          <p:cNvSpPr txBox="1"/>
          <p:nvPr/>
        </p:nvSpPr>
        <p:spPr>
          <a:xfrm>
            <a:off x="145516" y="52236"/>
            <a:ext cx="4988934" cy="3773341"/>
          </a:xfrm>
          <a:prstGeom prst="rect">
            <a:avLst/>
          </a:prstGeom>
          <a:noFill/>
        </p:spPr>
        <p:txBody>
          <a:bodyPr wrap="square" rtlCol="0">
            <a:spAutoFit/>
          </a:bodyPr>
          <a:lstStyle/>
          <a:p>
            <a:pPr algn="just">
              <a:lnSpc>
                <a:spcPct val="130000"/>
              </a:lnSpc>
            </a:pPr>
            <a:r>
              <a:rPr lang="en-US" altLang="zh-CN" sz="1999"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400" b="1" dirty="0" smtClean="0">
                <a:solidFill>
                  <a:srgbClr val="FF0000"/>
                </a:solidFill>
                <a:latin typeface="Comic Sans MS" pitchFamily="66" charset="0"/>
              </a:rPr>
              <a:t>3  </a:t>
            </a:r>
            <a:r>
              <a:rPr lang="en-US" altLang="zh-CN" sz="1999"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This winter, I took a trip to Los Angeles to do an </a:t>
            </a:r>
            <a:r>
              <a:rPr lang="en-US" altLang="zh-CN" sz="1699" b="1" kern="100" dirty="0" smtClean="0">
                <a:solidFill>
                  <a:srgbClr val="0070C0"/>
                </a:solidFill>
                <a:latin typeface="Times New Roman" panose="02020603050405020304" pitchFamily="18" charset="0"/>
              </a:rPr>
              <a:t>internship</a:t>
            </a:r>
            <a:r>
              <a:rPr lang="en-US" altLang="zh-CN" sz="1999" b="1" baseline="30000" dirty="0" smtClean="0">
                <a:solidFill>
                  <a:schemeClr val="accent5"/>
                </a:solidFill>
                <a:latin typeface="Times New Roman" panose="02020603050405020304" pitchFamily="18" charset="0"/>
                <a:cs typeface="Times New Roman" panose="02020603050405020304" pitchFamily="18" charset="0"/>
              </a:rPr>
              <a:t>9</a:t>
            </a:r>
            <a:r>
              <a:rPr lang="en-US" altLang="zh-CN" sz="1999"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I wanted to find the perfect piece to </a:t>
            </a:r>
            <a:r>
              <a:rPr lang="en-US" altLang="zh-CN" sz="1699" b="1" kern="100" dirty="0" smtClean="0">
                <a:solidFill>
                  <a:srgbClr val="0070C0"/>
                </a:solidFill>
                <a:latin typeface="Times New Roman" panose="02020603050405020304" pitchFamily="18" charset="0"/>
              </a:rPr>
              <a:t>personalize</a:t>
            </a:r>
            <a:r>
              <a:rPr lang="en-US" altLang="zh-CN" sz="1999" b="1" baseline="30000" dirty="0" smtClean="0">
                <a:solidFill>
                  <a:schemeClr val="accent5"/>
                </a:solidFill>
                <a:latin typeface="Times New Roman" panose="02020603050405020304" pitchFamily="18" charset="0"/>
                <a:cs typeface="Times New Roman" panose="02020603050405020304" pitchFamily="18" charset="0"/>
              </a:rPr>
              <a:t>10</a:t>
            </a:r>
            <a:r>
              <a:rPr lang="en-US" altLang="zh-CN" sz="1999"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my “work” outfits. I tried on necklaces, jackets, glasses, and hats, and really liked some of them, but when I tried them on, I didn’t get the </a:t>
            </a:r>
            <a:r>
              <a:rPr lang="en-US" altLang="zh-CN" sz="1699" b="1" kern="100" dirty="0" smtClean="0">
                <a:solidFill>
                  <a:srgbClr val="0070C0"/>
                </a:solidFill>
                <a:latin typeface="Times New Roman" panose="02020603050405020304" pitchFamily="18" charset="0"/>
              </a:rPr>
              <a:t>rush</a:t>
            </a:r>
            <a:r>
              <a:rPr lang="en-US" altLang="zh-CN" sz="1999" b="1" baseline="30000" dirty="0" smtClean="0">
                <a:solidFill>
                  <a:schemeClr val="accent5"/>
                </a:solidFill>
                <a:latin typeface="Times New Roman" panose="02020603050405020304" pitchFamily="18" charset="0"/>
                <a:cs typeface="Times New Roman" panose="02020603050405020304" pitchFamily="18" charset="0"/>
              </a:rPr>
              <a:t>11</a:t>
            </a:r>
            <a:r>
              <a:rPr lang="en-US" altLang="zh-CN" sz="1999"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of excitement and </a:t>
            </a:r>
            <a:r>
              <a:rPr lang="en-US" altLang="zh-CN" sz="1699" b="1" kern="100" dirty="0" smtClean="0">
                <a:solidFill>
                  <a:srgbClr val="0070C0"/>
                </a:solidFill>
                <a:latin typeface="Times New Roman" panose="02020603050405020304" pitchFamily="18" charset="0"/>
              </a:rPr>
              <a:t>empowerment</a:t>
            </a:r>
            <a:r>
              <a:rPr lang="en-US" altLang="zh-CN" sz="1999" b="1" baseline="30000" dirty="0" smtClean="0">
                <a:solidFill>
                  <a:schemeClr val="accent5"/>
                </a:solidFill>
                <a:latin typeface="Times New Roman" panose="02020603050405020304" pitchFamily="18" charset="0"/>
                <a:cs typeface="Times New Roman" panose="02020603050405020304" pitchFamily="18" charset="0"/>
              </a:rPr>
              <a:t>12</a:t>
            </a:r>
            <a:r>
              <a:rPr lang="en-US" altLang="zh-CN" sz="1999"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that I feel when I put together a perfect outfit. There was just something that was missing. </a:t>
            </a:r>
            <a:endParaRPr lang="zh-CN" altLang="en-US" sz="1999"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3" name="矩形 32"/>
          <p:cNvSpPr/>
          <p:nvPr/>
        </p:nvSpPr>
        <p:spPr>
          <a:xfrm>
            <a:off x="5971607" y="3244334"/>
            <a:ext cx="248786" cy="369332"/>
          </a:xfrm>
          <a:prstGeom prst="rect">
            <a:avLst/>
          </a:prstGeom>
        </p:spPr>
        <p:txBody>
          <a:bodyPr wrap="none">
            <a:spAutoFit/>
          </a:bodyPr>
          <a:lstStyle/>
          <a:p>
            <a:pPr lvl="0" fontAlgn="base">
              <a:spcBef>
                <a:spcPct val="20000"/>
              </a:spcBef>
              <a:spcAft>
                <a:spcPct val="0"/>
              </a:spcAft>
            </a:pPr>
            <a:r>
              <a:rPr lang="zh-CN" altLang="en-US" dirty="0" smtClean="0">
                <a:solidFill>
                  <a:srgbClr val="000000"/>
                </a:solidFill>
                <a:latin typeface="Arial" panose="020B0604020202020204" pitchFamily="34" charset="0"/>
                <a:ea typeface="宋体" panose="02010600030101010101" pitchFamily="2" charset="-122"/>
              </a:rPr>
              <a:t> </a:t>
            </a:r>
          </a:p>
        </p:txBody>
      </p:sp>
      <p:sp>
        <p:nvSpPr>
          <p:cNvPr id="46" name="矩形 45"/>
          <p:cNvSpPr/>
          <p:nvPr/>
        </p:nvSpPr>
        <p:spPr>
          <a:xfrm>
            <a:off x="6700916" y="4127512"/>
            <a:ext cx="4575102" cy="369332"/>
          </a:xfrm>
          <a:prstGeom prst="rect">
            <a:avLst/>
          </a:prstGeom>
          <a:solidFill>
            <a:srgbClr val="D7F9D3"/>
          </a:solidFill>
          <a:ln>
            <a:solidFill>
              <a:srgbClr val="FF0000"/>
            </a:solidFill>
          </a:ln>
        </p:spPr>
        <p:txBody>
          <a:bodyPr wrap="square">
            <a:spAutoFit/>
          </a:bodyPr>
          <a:lstStyle/>
          <a:p>
            <a:pPr algn="just"/>
            <a:r>
              <a:rPr lang="zh-CN" altLang="zh-CN" kern="100" smtClean="0">
                <a:solidFill>
                  <a:srgbClr val="0070C0"/>
                </a:solidFill>
                <a:latin typeface="Times New Roman" panose="02020603050405020304" pitchFamily="18" charset="0"/>
              </a:rPr>
              <a:t>★</a:t>
            </a:r>
            <a:r>
              <a:rPr lang="zh-CN" altLang="zh-CN" b="1" kern="100" smtClean="0">
                <a:solidFill>
                  <a:srgbClr val="0070C0"/>
                </a:solidFill>
                <a:latin typeface="Times New Roman" panose="02020603050405020304" pitchFamily="18" charset="0"/>
              </a:rPr>
              <a:t> </a:t>
            </a:r>
            <a:r>
              <a:rPr lang="en-US" altLang="zh-CN" b="1" kern="100" smtClean="0">
                <a:solidFill>
                  <a:srgbClr val="0070C0"/>
                </a:solidFill>
                <a:latin typeface="Times New Roman" panose="02020603050405020304" pitchFamily="18" charset="0"/>
              </a:rPr>
              <a:t>rush </a:t>
            </a:r>
            <a:r>
              <a:rPr lang="en-US" altLang="zh-CN" smtClean="0"/>
              <a:t>/rʌʃ/  n. </a:t>
            </a:r>
            <a:r>
              <a:rPr lang="zh-CN" altLang="en-US" smtClean="0"/>
              <a:t>（强烈感情的）迸发，涌动</a:t>
            </a:r>
            <a:endParaRPr lang="zh-CN" altLang="zh-CN" smtClean="0"/>
          </a:p>
        </p:txBody>
      </p:sp>
      <p:sp>
        <p:nvSpPr>
          <p:cNvPr id="50" name="矩形 49"/>
          <p:cNvSpPr/>
          <p:nvPr/>
        </p:nvSpPr>
        <p:spPr>
          <a:xfrm>
            <a:off x="6700916" y="1032933"/>
            <a:ext cx="5151588" cy="2939523"/>
          </a:xfrm>
          <a:prstGeom prst="rect">
            <a:avLst/>
          </a:prstGeom>
          <a:solidFill>
            <a:srgbClr val="D7F9D3"/>
          </a:solidFill>
          <a:ln>
            <a:solidFill>
              <a:srgbClr val="FF0000"/>
            </a:solidFill>
          </a:ln>
        </p:spPr>
        <p:txBody>
          <a:bodyPr wrap="square">
            <a:spAutoFit/>
          </a:bodyPr>
          <a:lstStyle/>
          <a:p>
            <a:pPr>
              <a:lnSpc>
                <a:spcPct val="130000"/>
              </a:lnSpc>
            </a:pPr>
            <a:r>
              <a:rPr lang="zh-CN" altLang="zh-CN" sz="1699" kern="100" dirty="0">
                <a:solidFill>
                  <a:srgbClr val="0070C0"/>
                </a:solidFill>
                <a:latin typeface="Times New Roman" panose="02020603050405020304" pitchFamily="18" charset="0"/>
              </a:rPr>
              <a:t>★</a:t>
            </a:r>
            <a:r>
              <a:rPr lang="zh-CN" altLang="zh-CN" dirty="0"/>
              <a:t> </a:t>
            </a:r>
            <a:r>
              <a:rPr lang="x-none" altLang="zh-CN" b="1" kern="100" dirty="0" smtClean="0">
                <a:solidFill>
                  <a:srgbClr val="0070C0"/>
                </a:solidFill>
                <a:latin typeface="Times New Roman" panose="02020603050405020304" pitchFamily="18" charset="0"/>
              </a:rPr>
              <a:t>empowerment </a:t>
            </a:r>
            <a:r>
              <a:rPr lang="en-US" altLang="zh-CN" b="1" kern="100" dirty="0" smtClean="0">
                <a:solidFill>
                  <a:srgbClr val="0070C0"/>
                </a:solidFill>
                <a:latin typeface="Times New Roman" panose="02020603050405020304" pitchFamily="18" charset="0"/>
              </a:rPr>
              <a:t>   </a:t>
            </a:r>
            <a:r>
              <a:rPr lang="x-none" altLang="zh-CN" dirty="0" smtClean="0"/>
              <a:t>/ɪm'paʊəmənt/ </a:t>
            </a:r>
            <a:endParaRPr lang="en-US" altLang="zh-CN" dirty="0" smtClean="0"/>
          </a:p>
          <a:p>
            <a:pPr>
              <a:lnSpc>
                <a:spcPct val="130000"/>
              </a:lnSpc>
            </a:pPr>
            <a:r>
              <a:rPr lang="en-US" altLang="zh-CN" i="1" dirty="0" smtClean="0"/>
              <a:t> </a:t>
            </a:r>
            <a:r>
              <a:rPr lang="x-none" altLang="zh-CN" i="1" dirty="0" smtClean="0"/>
              <a:t>n.</a:t>
            </a:r>
            <a:r>
              <a:rPr lang="x-none" altLang="zh-CN" dirty="0" smtClean="0"/>
              <a:t> </a:t>
            </a:r>
            <a:r>
              <a:rPr lang="en-US" altLang="zh-CN" dirty="0" smtClean="0"/>
              <a:t> </a:t>
            </a:r>
            <a:r>
              <a:rPr lang="x-none" altLang="zh-CN" dirty="0" smtClean="0"/>
              <a:t>the empowerment of a person or group of people is the process of giving them power and status in a particular situation </a:t>
            </a:r>
            <a:r>
              <a:rPr lang="zh-CN" altLang="zh-CN" dirty="0" smtClean="0"/>
              <a:t>力量感</a:t>
            </a:r>
          </a:p>
          <a:p>
            <a:pPr>
              <a:lnSpc>
                <a:spcPct val="130000"/>
              </a:lnSpc>
            </a:pPr>
            <a:r>
              <a:rPr lang="x-none" altLang="zh-CN" dirty="0" smtClean="0"/>
              <a:t>［延伸词］empower /ɪm'paʊə/ </a:t>
            </a:r>
            <a:r>
              <a:rPr lang="x-none" altLang="zh-CN" i="1" dirty="0" smtClean="0"/>
              <a:t>v.</a:t>
            </a:r>
            <a:endParaRPr lang="zh-CN" altLang="zh-CN" dirty="0" smtClean="0"/>
          </a:p>
          <a:p>
            <a:pPr>
              <a:lnSpc>
                <a:spcPct val="130000"/>
              </a:lnSpc>
            </a:pPr>
            <a:r>
              <a:rPr lang="x-none" altLang="zh-CN" b="1" i="1" dirty="0" smtClean="0"/>
              <a:t>e.g.</a:t>
            </a:r>
            <a:r>
              <a:rPr lang="en-US" altLang="zh-CN" b="1" i="1" dirty="0" smtClean="0"/>
              <a:t> </a:t>
            </a:r>
            <a:r>
              <a:rPr lang="x-none" altLang="zh-CN" b="1" i="1" dirty="0" smtClean="0"/>
              <a:t> </a:t>
            </a:r>
            <a:r>
              <a:rPr lang="x-none" altLang="zh-CN" dirty="0" smtClean="0"/>
              <a:t>This government believes very strongly in the empowerment of women.  </a:t>
            </a:r>
            <a:endParaRPr lang="zh-CN" altLang="zh-CN" dirty="0" smtClean="0"/>
          </a:p>
          <a:p>
            <a:pPr>
              <a:lnSpc>
                <a:spcPct val="130000"/>
              </a:lnSpc>
            </a:pPr>
            <a:r>
              <a:rPr lang="en-US" altLang="zh-CN" dirty="0" smtClean="0"/>
              <a:t>         </a:t>
            </a:r>
            <a:r>
              <a:rPr lang="x-none" altLang="zh-CN" dirty="0" smtClean="0"/>
              <a:t>这届政府坚决信奉女性应享有更大的权力。</a:t>
            </a:r>
            <a:endParaRPr lang="zh-CN" altLang="zh-CN" dirty="0" smtClean="0"/>
          </a:p>
        </p:txBody>
      </p:sp>
      <p:sp>
        <p:nvSpPr>
          <p:cNvPr id="51" name="矩形 50"/>
          <p:cNvSpPr/>
          <p:nvPr/>
        </p:nvSpPr>
        <p:spPr>
          <a:xfrm>
            <a:off x="6700916" y="178728"/>
            <a:ext cx="3619121" cy="646331"/>
          </a:xfrm>
          <a:prstGeom prst="rect">
            <a:avLst/>
          </a:prstGeom>
          <a:solidFill>
            <a:srgbClr val="D7F9D3"/>
          </a:solidFill>
          <a:ln>
            <a:solidFill>
              <a:srgbClr val="FF0000"/>
            </a:solidFill>
          </a:ln>
        </p:spPr>
        <p:txBody>
          <a:bodyPr wrap="square">
            <a:spAutoFit/>
          </a:bodyPr>
          <a:lstStyle/>
          <a:p>
            <a:r>
              <a:rPr lang="zh-CN" altLang="zh-CN" kern="100" smtClean="0">
                <a:solidFill>
                  <a:srgbClr val="0070C0"/>
                </a:solidFill>
                <a:latin typeface="Times New Roman" panose="02020603050405020304" pitchFamily="18" charset="0"/>
              </a:rPr>
              <a:t>★</a:t>
            </a:r>
            <a:r>
              <a:rPr lang="zh-CN" altLang="zh-CN" b="1" kern="100" smtClean="0">
                <a:solidFill>
                  <a:srgbClr val="0070C0"/>
                </a:solidFill>
                <a:latin typeface="Times New Roman" panose="02020603050405020304" pitchFamily="18" charset="0"/>
              </a:rPr>
              <a:t> </a:t>
            </a:r>
            <a:r>
              <a:rPr lang="arn-CL" altLang="zh-CN" b="1" kern="100" smtClean="0">
                <a:solidFill>
                  <a:srgbClr val="0070C0"/>
                </a:solidFill>
                <a:latin typeface="Times New Roman" panose="02020603050405020304" pitchFamily="18" charset="0"/>
              </a:rPr>
              <a:t>internship </a:t>
            </a:r>
            <a:r>
              <a:rPr lang="arn-CL" altLang="zh-CN" smtClean="0"/>
              <a:t>/'ɪntɜːnʃɪp/ </a:t>
            </a:r>
          </a:p>
          <a:p>
            <a:r>
              <a:rPr lang="arn-CL" altLang="zh-CN" smtClean="0"/>
              <a:t>      n. </a:t>
            </a:r>
            <a:r>
              <a:rPr lang="zh-CN" altLang="arn-CL" smtClean="0"/>
              <a:t>（</a:t>
            </a:r>
            <a:r>
              <a:rPr lang="zh-CN" altLang="en-US" smtClean="0"/>
              <a:t>学校或毕业生的）实习期</a:t>
            </a:r>
          </a:p>
        </p:txBody>
      </p:sp>
      <p:graphicFrame>
        <p:nvGraphicFramePr>
          <p:cNvPr id="52" name="Group 80"/>
          <p:cNvGraphicFramePr>
            <a:graphicFrameLocks noGrp="1"/>
          </p:cNvGraphicFramePr>
          <p:nvPr/>
        </p:nvGraphicFramePr>
        <p:xfrm>
          <a:off x="1463987" y="4702881"/>
          <a:ext cx="1380812" cy="349927"/>
        </p:xfrm>
        <a:graphic>
          <a:graphicData uri="http://schemas.openxmlformats.org/drawingml/2006/table">
            <a:tbl>
              <a:tblPr/>
              <a:tblGrid>
                <a:gridCol w="1380812">
                  <a:extLst>
                    <a:ext uri="{9D8B030D-6E8A-4147-A177-3AD203B41FA5}"/>
                  </a:extLst>
                </a:gridCol>
              </a:tblGrid>
              <a:tr h="349927">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extLst>
                  <a:ext uri="{0D108BD9-81ED-4DB2-BD59-A6C34878D82A}"/>
                </a:extLst>
              </a:tr>
            </a:tbl>
          </a:graphicData>
        </a:graphic>
      </p:graphicFrame>
      <p:graphicFrame>
        <p:nvGraphicFramePr>
          <p:cNvPr id="45" name="Group 80"/>
          <p:cNvGraphicFramePr>
            <a:graphicFrameLocks noGrp="1"/>
          </p:cNvGraphicFramePr>
          <p:nvPr/>
        </p:nvGraphicFramePr>
        <p:xfrm>
          <a:off x="1802653" y="2677355"/>
          <a:ext cx="1042147" cy="334986"/>
        </p:xfrm>
        <a:graphic>
          <a:graphicData uri="http://schemas.openxmlformats.org/drawingml/2006/table">
            <a:tbl>
              <a:tblPr/>
              <a:tblGrid>
                <a:gridCol w="1042147">
                  <a:extLst>
                    <a:ext uri="{9D8B030D-6E8A-4147-A177-3AD203B41FA5}"/>
                  </a:extLst>
                </a:gridCol>
              </a:tblGrid>
              <a:tr h="277608">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extLst>
                  <a:ext uri="{0D108BD9-81ED-4DB2-BD59-A6C34878D82A}"/>
                </a:extLst>
              </a:tr>
            </a:tbl>
          </a:graphicData>
        </a:graphic>
      </p:graphicFrame>
      <p:graphicFrame>
        <p:nvGraphicFramePr>
          <p:cNvPr id="47" name="Group 80"/>
          <p:cNvGraphicFramePr>
            <a:graphicFrameLocks noGrp="1"/>
          </p:cNvGraphicFramePr>
          <p:nvPr/>
        </p:nvGraphicFramePr>
        <p:xfrm>
          <a:off x="1760321" y="3102681"/>
          <a:ext cx="1211479" cy="349927"/>
        </p:xfrm>
        <a:graphic>
          <a:graphicData uri="http://schemas.openxmlformats.org/drawingml/2006/table">
            <a:tbl>
              <a:tblPr/>
              <a:tblGrid>
                <a:gridCol w="1211479">
                  <a:extLst>
                    <a:ext uri="{9D8B030D-6E8A-4147-A177-3AD203B41FA5}"/>
                  </a:extLst>
                </a:gridCol>
              </a:tblGrid>
              <a:tr h="349927">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extLst>
                  <a:ext uri="{0D108BD9-81ED-4DB2-BD59-A6C34878D82A}"/>
                </a:extLst>
              </a:tr>
            </a:tbl>
          </a:graphicData>
        </a:graphic>
      </p:graphicFrame>
      <p:graphicFrame>
        <p:nvGraphicFramePr>
          <p:cNvPr id="49" name="Group 80"/>
          <p:cNvGraphicFramePr>
            <a:graphicFrameLocks noGrp="1"/>
          </p:cNvGraphicFramePr>
          <p:nvPr/>
        </p:nvGraphicFramePr>
        <p:xfrm>
          <a:off x="3589121" y="4321881"/>
          <a:ext cx="618812" cy="349927"/>
        </p:xfrm>
        <a:graphic>
          <a:graphicData uri="http://schemas.openxmlformats.org/drawingml/2006/table">
            <a:tbl>
              <a:tblPr/>
              <a:tblGrid>
                <a:gridCol w="618812">
                  <a:extLst>
                    <a:ext uri="{9D8B030D-6E8A-4147-A177-3AD203B41FA5}"/>
                  </a:extLst>
                </a:gridCol>
              </a:tblGrid>
              <a:tr h="349927">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extLst>
                  <a:ext uri="{0D108BD9-81ED-4DB2-BD59-A6C34878D82A}"/>
                </a:extLst>
              </a:tr>
            </a:tbl>
          </a:graphicData>
        </a:graphic>
      </p:graphicFrame>
      <p:pic>
        <p:nvPicPr>
          <p:cNvPr id="54" name="A-3.wav">
            <a:hlinkClick r:id="" action="ppaction://media"/>
          </p:cNvPr>
          <p:cNvPicPr>
            <a:picLocks noRot="1" noChangeAspect="1"/>
          </p:cNvPicPr>
          <p:nvPr>
            <a:audioFile r:link="rId1"/>
          </p:nvPr>
        </p:nvPicPr>
        <p:blipFill>
          <a:blip r:embed="rId4" cstate="print"/>
          <a:stretch>
            <a:fillRect/>
          </a:stretch>
        </p:blipFill>
        <p:spPr>
          <a:xfrm>
            <a:off x="12192000" y="1032933"/>
            <a:ext cx="304800" cy="304800"/>
          </a:xfrm>
          <a:prstGeom prst="rect">
            <a:avLst/>
          </a:prstGeom>
        </p:spPr>
      </p:pic>
    </p:spTree>
    <p:extLst>
      <p:ext uri="{BB962C8B-B14F-4D97-AF65-F5344CB8AC3E}">
        <p14:creationId xmlns:p14="http://schemas.microsoft.com/office/powerpoint/2010/main" val="3340693240"/>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60" fill="hold"/>
                                        <p:tgtEl>
                                          <p:spTgt spid="54"/>
                                        </p:tgtEl>
                                      </p:cBhvr>
                                    </p:cmd>
                                  </p:childTnLst>
                                </p:cTn>
                              </p:par>
                            </p:childTnLst>
                          </p:cTn>
                        </p:par>
                      </p:childTnLst>
                    </p:cTn>
                  </p:par>
                  <p:par>
                    <p:cTn id="7" fill="hold">
                      <p:stCondLst>
                        <p:cond delay="indefinite"/>
                      </p:stCondLst>
                      <p:childTnLst>
                        <p:par>
                          <p:cTn id="8" fill="hold">
                            <p:stCondLst>
                              <p:cond delay="0"/>
                            </p:stCondLst>
                            <p:childTnLst>
                              <p:par>
                                <p:cTn id="9" presetID="2" presetClass="mediacall" presetSubtype="0" fill="hold" nodeType="clickEffect">
                                  <p:stCondLst>
                                    <p:cond delay="0"/>
                                  </p:stCondLst>
                                  <p:childTnLst>
                                    <p:cmd type="call" cmd="togglePause">
                                      <p:cBhvr>
                                        <p:cTn id="10" dur="1" fill="hold"/>
                                        <p:tgtEl>
                                          <p:spTgt spid="54"/>
                                        </p:tgtEl>
                                      </p:cBhvr>
                                    </p:cmd>
                                  </p:childTnLst>
                                </p:cTn>
                              </p:par>
                            </p:childTnLst>
                          </p:cTn>
                        </p:par>
                      </p:childTnLst>
                    </p:cTn>
                  </p:par>
                  <p:par>
                    <p:cTn id="11" fill="hold">
                      <p:stCondLst>
                        <p:cond delay="indefinite"/>
                      </p:stCondLst>
                      <p:childTnLst>
                        <p:par>
                          <p:cTn id="12" fill="hold">
                            <p:stCondLst>
                              <p:cond delay="0"/>
                            </p:stCondLst>
                            <p:childTnLst>
                              <p:par>
                                <p:cTn id="13" presetID="3" presetClass="mediacall" presetSubtype="0" fill="hold" nodeType="clickEffect">
                                  <p:stCondLst>
                                    <p:cond delay="0"/>
                                  </p:stCondLst>
                                  <p:childTnLst>
                                    <p:cmd type="call" cmd="stop">
                                      <p:cBhvr>
                                        <p:cTn id="14" dur="1" fill="hold"/>
                                        <p:tgtEl>
                                          <p:spTgt spid="5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5" fill="hold" display="0">
                  <p:stCondLst>
                    <p:cond delay="indefinite"/>
                  </p:stCondLst>
                  <p:endCondLst>
                    <p:cond evt="onNext" delay="0">
                      <p:tgtEl>
                        <p:sldTgt/>
                      </p:tgtEl>
                    </p:cond>
                    <p:cond evt="onPrev" delay="0">
                      <p:tgtEl>
                        <p:sldTgt/>
                      </p:tgtEl>
                    </p:cond>
                    <p:cond evt="onStopAudio" delay="0">
                      <p:tgtEl>
                        <p:sldTgt/>
                      </p:tgtEl>
                    </p:cond>
                  </p:endCondLst>
                </p:cTn>
                <p:tgtEl>
                  <p:spTgt spid="5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https://upload.wikimedia.org/wikipedia/commons/thumb/6/69/Los_Angeles_with_Mount_Baldy.jpg/1280px-Los_Angeles_with_Mount_Baldy.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1257" y="994367"/>
            <a:ext cx="5274310" cy="2472055"/>
          </a:xfrm>
          <a:prstGeom prst="rect">
            <a:avLst/>
          </a:prstGeom>
          <a:noFill/>
          <a:ln>
            <a:noFill/>
          </a:ln>
        </p:spPr>
      </p:pic>
      <p:sp>
        <p:nvSpPr>
          <p:cNvPr id="4" name="文本框 3"/>
          <p:cNvSpPr txBox="1"/>
          <p:nvPr/>
        </p:nvSpPr>
        <p:spPr>
          <a:xfrm>
            <a:off x="3842951" y="407773"/>
            <a:ext cx="5140411" cy="830997"/>
          </a:xfrm>
          <a:prstGeom prst="rect">
            <a:avLst/>
          </a:prstGeom>
          <a:noFill/>
        </p:spPr>
        <p:txBody>
          <a:bodyPr wrap="square" rtlCol="0">
            <a:spAutoFit/>
          </a:bodyPr>
          <a:lstStyle/>
          <a:p>
            <a:r>
              <a:rPr lang="en-US" altLang="zh-CN" sz="2400" dirty="0" smtClean="0"/>
              <a:t>Los Angeles: </a:t>
            </a:r>
            <a:r>
              <a:rPr lang="en-US" altLang="zh-CN" sz="2400" dirty="0"/>
              <a:t>City of Angels</a:t>
            </a:r>
            <a:endParaRPr lang="zh-CN" altLang="zh-CN" sz="2400" dirty="0"/>
          </a:p>
          <a:p>
            <a:endParaRPr lang="zh-CN" altLang="en-US" sz="2400" dirty="0"/>
          </a:p>
        </p:txBody>
      </p:sp>
      <p:sp>
        <p:nvSpPr>
          <p:cNvPr id="5" name="文本框 4"/>
          <p:cNvSpPr txBox="1"/>
          <p:nvPr/>
        </p:nvSpPr>
        <p:spPr>
          <a:xfrm>
            <a:off x="3365156" y="3871784"/>
            <a:ext cx="5140411" cy="584775"/>
          </a:xfrm>
          <a:prstGeom prst="rect">
            <a:avLst/>
          </a:prstGeom>
          <a:noFill/>
        </p:spPr>
        <p:txBody>
          <a:bodyPr wrap="square" rtlCol="0">
            <a:spAutoFit/>
          </a:bodyPr>
          <a:lstStyle/>
          <a:p>
            <a:r>
              <a:rPr lang="zh-CN" altLang="en-US" sz="3200" dirty="0" smtClean="0"/>
              <a:t>你见过凌晨四点的洛杉矶吗？</a:t>
            </a:r>
            <a:endParaRPr lang="zh-CN" altLang="en-US" sz="3200" dirty="0"/>
          </a:p>
        </p:txBody>
      </p:sp>
    </p:spTree>
    <p:extLst>
      <p:ext uri="{BB962C8B-B14F-4D97-AF65-F5344CB8AC3E}">
        <p14:creationId xmlns:p14="http://schemas.microsoft.com/office/powerpoint/2010/main" val="37968450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https://n.sinaimg.cn/sinacn/w600h453/20180103/043d-fyqefvx4349439.jpg"/>
          <p:cNvPicPr/>
          <p:nvPr/>
        </p:nvPicPr>
        <p:blipFill>
          <a:blip r:embed="rId2">
            <a:extLst>
              <a:ext uri="{28A0092B-C50C-407E-A947-70E740481C1C}">
                <a14:useLocalDpi xmlns:a14="http://schemas.microsoft.com/office/drawing/2010/main" val="0"/>
              </a:ext>
            </a:extLst>
          </a:blip>
          <a:srcRect/>
          <a:stretch>
            <a:fillRect/>
          </a:stretch>
        </p:blipFill>
        <p:spPr bwMode="auto">
          <a:xfrm>
            <a:off x="5274310" y="0"/>
            <a:ext cx="5624349" cy="4229220"/>
          </a:xfrm>
          <a:prstGeom prst="rect">
            <a:avLst/>
          </a:prstGeom>
          <a:noFill/>
          <a:ln>
            <a:noFill/>
          </a:ln>
        </p:spPr>
      </p:pic>
      <p:pic>
        <p:nvPicPr>
          <p:cNvPr id="3" name="图片 2" descr="https://ss2.baidu.com/6ONYsjip0QIZ8tyhnq/it/u=4090045772,3916341060&amp;fm=173&amp;app=25&amp;f=JPEG?w=600&amp;h=463&amp;s=36D339CC8E3B9FDC00FF079A0300C08E"/>
          <p:cNvPicPr/>
          <p:nvPr/>
        </p:nvPicPr>
        <p:blipFill>
          <a:blip r:embed="rId3">
            <a:extLst>
              <a:ext uri="{28A0092B-C50C-407E-A947-70E740481C1C}">
                <a14:useLocalDpi xmlns:a14="http://schemas.microsoft.com/office/drawing/2010/main" val="0"/>
              </a:ext>
            </a:extLst>
          </a:blip>
          <a:srcRect/>
          <a:stretch>
            <a:fillRect/>
          </a:stretch>
        </p:blipFill>
        <p:spPr bwMode="auto">
          <a:xfrm>
            <a:off x="0" y="2681416"/>
            <a:ext cx="5274310" cy="4069715"/>
          </a:xfrm>
          <a:prstGeom prst="rect">
            <a:avLst/>
          </a:prstGeom>
          <a:noFill/>
          <a:ln>
            <a:noFill/>
          </a:ln>
        </p:spPr>
      </p:pic>
    </p:spTree>
    <p:extLst>
      <p:ext uri="{BB962C8B-B14F-4D97-AF65-F5344CB8AC3E}">
        <p14:creationId xmlns:p14="http://schemas.microsoft.com/office/powerpoint/2010/main" val="42478389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12224" y="332328"/>
            <a:ext cx="6367517" cy="461665"/>
          </a:xfrm>
          <a:prstGeom prst="rect">
            <a:avLst/>
          </a:prstGeom>
          <a:noFill/>
        </p:spPr>
        <p:txBody>
          <a:bodyPr wrap="square" rtlCol="0">
            <a:spAutoFit/>
          </a:bodyPr>
          <a:lstStyle/>
          <a:p>
            <a:r>
              <a:rPr lang="zh-CN" altLang="zh-CN" sz="2400" dirty="0"/>
              <a:t>Los Angeles Lakers</a:t>
            </a:r>
          </a:p>
        </p:txBody>
      </p:sp>
      <p:sp>
        <p:nvSpPr>
          <p:cNvPr id="4" name="文本框 3"/>
          <p:cNvSpPr txBox="1"/>
          <p:nvPr/>
        </p:nvSpPr>
        <p:spPr>
          <a:xfrm>
            <a:off x="325726" y="2202316"/>
            <a:ext cx="7075972" cy="461665"/>
          </a:xfrm>
          <a:prstGeom prst="rect">
            <a:avLst/>
          </a:prstGeom>
          <a:noFill/>
        </p:spPr>
        <p:txBody>
          <a:bodyPr wrap="square" rtlCol="0">
            <a:spAutoFit/>
          </a:bodyPr>
          <a:lstStyle/>
          <a:p>
            <a:r>
              <a:rPr lang="en-US" altLang="zh-CN" sz="2400" dirty="0"/>
              <a:t>There are three public universities within the city </a:t>
            </a:r>
            <a:r>
              <a:rPr lang="en-US" altLang="zh-CN" sz="2400" dirty="0" smtClean="0"/>
              <a:t>limits.</a:t>
            </a:r>
            <a:endParaRPr lang="zh-CN" altLang="zh-CN" sz="2400" dirty="0"/>
          </a:p>
        </p:txBody>
      </p:sp>
      <p:sp>
        <p:nvSpPr>
          <p:cNvPr id="5" name="文本框 4"/>
          <p:cNvSpPr txBox="1"/>
          <p:nvPr/>
        </p:nvSpPr>
        <p:spPr>
          <a:xfrm>
            <a:off x="412224" y="1267322"/>
            <a:ext cx="7075972" cy="461665"/>
          </a:xfrm>
          <a:prstGeom prst="rect">
            <a:avLst/>
          </a:prstGeom>
          <a:noFill/>
        </p:spPr>
        <p:txBody>
          <a:bodyPr wrap="square" rtlCol="0">
            <a:spAutoFit/>
          </a:bodyPr>
          <a:lstStyle/>
          <a:p>
            <a:r>
              <a:rPr lang="en-US" altLang="zh-CN" sz="2400" dirty="0"/>
              <a:t>Hollywood </a:t>
            </a:r>
            <a:endParaRPr lang="zh-CN" altLang="zh-CN" sz="2400" dirty="0"/>
          </a:p>
        </p:txBody>
      </p:sp>
    </p:spTree>
    <p:extLst>
      <p:ext uri="{BB962C8B-B14F-4D97-AF65-F5344CB8AC3E}">
        <p14:creationId xmlns:p14="http://schemas.microsoft.com/office/powerpoint/2010/main" val="14876384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Group 62"/>
          <p:cNvGraphicFramePr>
            <a:graphicFrameLocks noGrp="1"/>
          </p:cNvGraphicFramePr>
          <p:nvPr/>
        </p:nvGraphicFramePr>
        <p:xfrm>
          <a:off x="1776413" y="4652963"/>
          <a:ext cx="720537" cy="334984"/>
        </p:xfrm>
        <a:graphic>
          <a:graphicData uri="http://schemas.openxmlformats.org/drawingml/2006/table">
            <a:tbl>
              <a:tblPr/>
              <a:tblGrid>
                <a:gridCol w="720537">
                  <a:extLst>
                    <a:ext uri="{9D8B030D-6E8A-4147-A177-3AD203B41FA5}"/>
                  </a:extLst>
                </a:gridCol>
              </a:tblGrid>
              <a:tr h="334921">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1600" b="0" i="0" u="none" strike="noStrike" cap="none" normalizeH="0" baseline="0" smtClean="0">
                          <a:ln>
                            <a:noFill/>
                          </a:ln>
                          <a:solidFill>
                            <a:srgbClr val="000000"/>
                          </a:solidFill>
                          <a:effectLst/>
                          <a:latin typeface="Arial" panose="020B0604020202020204" pitchFamily="34" charset="0"/>
                          <a:ea typeface="宋体" panose="02010600030101010101" pitchFamily="2" charset="-122"/>
                        </a:rPr>
                        <a:t> </a:t>
                      </a:r>
                    </a:p>
                  </a:txBody>
                  <a:tcPr marL="91498" marR="91498" marT="45572" marB="45572" horzOverflow="overflow">
                    <a:lnL>
                      <a:noFill/>
                    </a:lnL>
                    <a:lnR>
                      <a:noFill/>
                    </a:lnR>
                    <a:lnT>
                      <a:noFill/>
                    </a:lnT>
                    <a:lnB>
                      <a:noFill/>
                    </a:lnB>
                    <a:lnTlToBr>
                      <a:noFill/>
                    </a:lnTlToBr>
                    <a:lnBlToTr>
                      <a:noFill/>
                    </a:lnBlToTr>
                    <a:noFill/>
                  </a:tcPr>
                </a:tc>
                <a:extLst>
                  <a:ext uri="{0D108BD9-81ED-4DB2-BD59-A6C34878D82A}"/>
                </a:extLst>
              </a:tr>
            </a:tbl>
          </a:graphicData>
        </a:graphic>
      </p:graphicFrame>
      <p:sp>
        <p:nvSpPr>
          <p:cNvPr id="44" name="矩形 43"/>
          <p:cNvSpPr/>
          <p:nvPr/>
        </p:nvSpPr>
        <p:spPr>
          <a:xfrm>
            <a:off x="6700916" y="1683239"/>
            <a:ext cx="3516667" cy="646331"/>
          </a:xfrm>
          <a:prstGeom prst="rect">
            <a:avLst/>
          </a:prstGeom>
          <a:solidFill>
            <a:srgbClr val="D7F9D3"/>
          </a:solidFill>
          <a:ln>
            <a:solidFill>
              <a:srgbClr val="FF0000"/>
            </a:solidFill>
          </a:ln>
        </p:spPr>
        <p:txBody>
          <a:bodyPr wrap="square">
            <a:spAutoFit/>
          </a:bodyPr>
          <a:lstStyle/>
          <a:p>
            <a:r>
              <a:rPr lang="zh-CN" altLang="zh-CN" b="1" kern="100" dirty="0">
                <a:solidFill>
                  <a:srgbClr val="0070C0"/>
                </a:solidFill>
                <a:latin typeface="Times New Roman" panose="02020603050405020304" pitchFamily="18" charset="0"/>
              </a:rPr>
              <a:t>★ </a:t>
            </a:r>
            <a:r>
              <a:rPr lang="arn-CL" altLang="zh-CN" b="1" kern="100" dirty="0" smtClean="0">
                <a:solidFill>
                  <a:srgbClr val="0070C0"/>
                </a:solidFill>
                <a:latin typeface="Times New Roman" panose="02020603050405020304" pitchFamily="18" charset="0"/>
              </a:rPr>
              <a:t>personalize </a:t>
            </a:r>
            <a:r>
              <a:rPr lang="arn-CL" altLang="zh-CN" dirty="0" smtClean="0"/>
              <a:t>/'pɜːsənəlaɪz/ </a:t>
            </a:r>
          </a:p>
          <a:p>
            <a:r>
              <a:rPr lang="arn-CL" altLang="zh-CN" dirty="0" smtClean="0"/>
              <a:t>      v. </a:t>
            </a:r>
            <a:r>
              <a:rPr lang="zh-CN" altLang="en-US" dirty="0" smtClean="0"/>
              <a:t>为个人特制或者专设</a:t>
            </a:r>
          </a:p>
        </p:txBody>
      </p:sp>
      <p:graphicFrame>
        <p:nvGraphicFramePr>
          <p:cNvPr id="59" name="Group 80"/>
          <p:cNvGraphicFramePr>
            <a:graphicFrameLocks noGrp="1"/>
          </p:cNvGraphicFramePr>
          <p:nvPr/>
        </p:nvGraphicFramePr>
        <p:xfrm>
          <a:off x="643709" y="5749834"/>
          <a:ext cx="1032934" cy="448734"/>
        </p:xfrm>
        <a:graphic>
          <a:graphicData uri="http://schemas.openxmlformats.org/drawingml/2006/table">
            <a:tbl>
              <a:tblPr/>
              <a:tblGrid>
                <a:gridCol w="1032934">
                  <a:extLst>
                    <a:ext uri="{9D8B030D-6E8A-4147-A177-3AD203B41FA5}"/>
                  </a:extLst>
                </a:gridCol>
              </a:tblGrid>
              <a:tr h="448734">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extLst>
                  <a:ext uri="{0D108BD9-81ED-4DB2-BD59-A6C34878D82A}"/>
                </a:extLst>
              </a:tr>
            </a:tbl>
          </a:graphicData>
        </a:graphic>
      </p:graphicFrame>
      <p:sp>
        <p:nvSpPr>
          <p:cNvPr id="43" name="TextBox 42"/>
          <p:cNvSpPr txBox="1"/>
          <p:nvPr/>
        </p:nvSpPr>
        <p:spPr>
          <a:xfrm>
            <a:off x="145516" y="52236"/>
            <a:ext cx="4988934" cy="3773341"/>
          </a:xfrm>
          <a:prstGeom prst="rect">
            <a:avLst/>
          </a:prstGeom>
          <a:noFill/>
        </p:spPr>
        <p:txBody>
          <a:bodyPr wrap="square" rtlCol="0">
            <a:spAutoFit/>
          </a:bodyPr>
          <a:lstStyle/>
          <a:p>
            <a:pPr algn="just">
              <a:lnSpc>
                <a:spcPct val="130000"/>
              </a:lnSpc>
            </a:pPr>
            <a:r>
              <a:rPr lang="en-US" altLang="zh-CN" sz="1999"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400" b="1" dirty="0" smtClean="0">
                <a:solidFill>
                  <a:srgbClr val="FF0000"/>
                </a:solidFill>
                <a:latin typeface="Comic Sans MS" pitchFamily="66" charset="0"/>
              </a:rPr>
              <a:t>3  </a:t>
            </a:r>
            <a:r>
              <a:rPr lang="en-US" altLang="zh-CN" sz="1999"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This winter, I took a trip to Los Angeles to do an </a:t>
            </a:r>
            <a:r>
              <a:rPr lang="en-US" altLang="zh-CN" sz="1699" b="1" kern="100" dirty="0" smtClean="0">
                <a:solidFill>
                  <a:srgbClr val="0070C0"/>
                </a:solidFill>
                <a:latin typeface="Times New Roman" panose="02020603050405020304" pitchFamily="18" charset="0"/>
              </a:rPr>
              <a:t>internship</a:t>
            </a:r>
            <a:r>
              <a:rPr lang="en-US" altLang="zh-CN" sz="1999" b="1" baseline="30000" dirty="0" smtClean="0">
                <a:solidFill>
                  <a:schemeClr val="accent5"/>
                </a:solidFill>
                <a:latin typeface="Times New Roman" panose="02020603050405020304" pitchFamily="18" charset="0"/>
                <a:cs typeface="Times New Roman" panose="02020603050405020304" pitchFamily="18" charset="0"/>
              </a:rPr>
              <a:t>9</a:t>
            </a:r>
            <a:r>
              <a:rPr lang="en-US" altLang="zh-CN" sz="1999"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I wanted to find the perfect piece to </a:t>
            </a:r>
            <a:r>
              <a:rPr lang="en-US" altLang="zh-CN" sz="1699" b="1" kern="100" dirty="0" smtClean="0">
                <a:solidFill>
                  <a:srgbClr val="0070C0"/>
                </a:solidFill>
                <a:latin typeface="Times New Roman" panose="02020603050405020304" pitchFamily="18" charset="0"/>
              </a:rPr>
              <a:t>personalize</a:t>
            </a:r>
            <a:r>
              <a:rPr lang="en-US" altLang="zh-CN" sz="1999" b="1" baseline="30000" dirty="0" smtClean="0">
                <a:solidFill>
                  <a:schemeClr val="accent5"/>
                </a:solidFill>
                <a:latin typeface="Times New Roman" panose="02020603050405020304" pitchFamily="18" charset="0"/>
                <a:cs typeface="Times New Roman" panose="02020603050405020304" pitchFamily="18" charset="0"/>
              </a:rPr>
              <a:t>10</a:t>
            </a:r>
            <a:r>
              <a:rPr lang="en-US" altLang="zh-CN" sz="1999"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my “work” outfits. I tried on necklaces, jackets, glasses, and hats, and really liked some of them, but when I tried them on, I didn’t get the </a:t>
            </a:r>
            <a:r>
              <a:rPr lang="en-US" altLang="zh-CN" sz="1699" b="1" kern="100" dirty="0" smtClean="0">
                <a:solidFill>
                  <a:srgbClr val="0070C0"/>
                </a:solidFill>
                <a:latin typeface="Times New Roman" panose="02020603050405020304" pitchFamily="18" charset="0"/>
              </a:rPr>
              <a:t>rush</a:t>
            </a:r>
            <a:r>
              <a:rPr lang="en-US" altLang="zh-CN" sz="1999" b="1" baseline="30000" dirty="0" smtClean="0">
                <a:solidFill>
                  <a:schemeClr val="accent5"/>
                </a:solidFill>
                <a:latin typeface="Times New Roman" panose="02020603050405020304" pitchFamily="18" charset="0"/>
                <a:cs typeface="Times New Roman" panose="02020603050405020304" pitchFamily="18" charset="0"/>
              </a:rPr>
              <a:t>11</a:t>
            </a:r>
            <a:r>
              <a:rPr lang="en-US" altLang="zh-CN" sz="1999"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of excitement and </a:t>
            </a:r>
            <a:r>
              <a:rPr lang="en-US" altLang="zh-CN" sz="1699" b="1" kern="100" dirty="0" smtClean="0">
                <a:solidFill>
                  <a:srgbClr val="0070C0"/>
                </a:solidFill>
                <a:latin typeface="Times New Roman" panose="02020603050405020304" pitchFamily="18" charset="0"/>
              </a:rPr>
              <a:t>empowerment</a:t>
            </a:r>
            <a:r>
              <a:rPr lang="en-US" altLang="zh-CN" sz="1999" b="1" baseline="30000" dirty="0" smtClean="0">
                <a:solidFill>
                  <a:schemeClr val="accent5"/>
                </a:solidFill>
                <a:latin typeface="Times New Roman" panose="02020603050405020304" pitchFamily="18" charset="0"/>
                <a:cs typeface="Times New Roman" panose="02020603050405020304" pitchFamily="18" charset="0"/>
              </a:rPr>
              <a:t>12</a:t>
            </a:r>
            <a:r>
              <a:rPr lang="en-US" altLang="zh-CN" sz="1999"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that I feel when I put together a perfect outfit. There was just something that was missing. </a:t>
            </a:r>
            <a:endParaRPr lang="zh-CN" altLang="en-US" sz="1999"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3" name="矩形 32"/>
          <p:cNvSpPr/>
          <p:nvPr/>
        </p:nvSpPr>
        <p:spPr>
          <a:xfrm>
            <a:off x="5971607" y="3244334"/>
            <a:ext cx="248786" cy="369332"/>
          </a:xfrm>
          <a:prstGeom prst="rect">
            <a:avLst/>
          </a:prstGeom>
        </p:spPr>
        <p:txBody>
          <a:bodyPr wrap="none">
            <a:spAutoFit/>
          </a:bodyPr>
          <a:lstStyle/>
          <a:p>
            <a:pPr lvl="0" fontAlgn="base">
              <a:spcBef>
                <a:spcPct val="20000"/>
              </a:spcBef>
              <a:spcAft>
                <a:spcPct val="0"/>
              </a:spcAft>
            </a:pPr>
            <a:r>
              <a:rPr lang="zh-CN" altLang="en-US" dirty="0" smtClean="0">
                <a:solidFill>
                  <a:srgbClr val="000000"/>
                </a:solidFill>
                <a:latin typeface="Arial" panose="020B0604020202020204" pitchFamily="34" charset="0"/>
                <a:ea typeface="宋体" panose="02010600030101010101" pitchFamily="2" charset="-122"/>
              </a:rPr>
              <a:t> </a:t>
            </a:r>
          </a:p>
        </p:txBody>
      </p:sp>
      <p:sp>
        <p:nvSpPr>
          <p:cNvPr id="46" name="矩形 45"/>
          <p:cNvSpPr/>
          <p:nvPr/>
        </p:nvSpPr>
        <p:spPr>
          <a:xfrm>
            <a:off x="6700916" y="1138733"/>
            <a:ext cx="4575102" cy="369332"/>
          </a:xfrm>
          <a:prstGeom prst="rect">
            <a:avLst/>
          </a:prstGeom>
          <a:solidFill>
            <a:srgbClr val="D7F9D3"/>
          </a:solidFill>
          <a:ln>
            <a:solidFill>
              <a:srgbClr val="FF0000"/>
            </a:solidFill>
          </a:ln>
        </p:spPr>
        <p:txBody>
          <a:bodyPr wrap="square">
            <a:spAutoFit/>
          </a:bodyPr>
          <a:lstStyle/>
          <a:p>
            <a:pPr algn="just"/>
            <a:r>
              <a:rPr lang="zh-CN" altLang="zh-CN" kern="100" dirty="0" smtClean="0">
                <a:solidFill>
                  <a:srgbClr val="0070C0"/>
                </a:solidFill>
                <a:latin typeface="Times New Roman" panose="02020603050405020304" pitchFamily="18" charset="0"/>
              </a:rPr>
              <a:t>★</a:t>
            </a:r>
            <a:r>
              <a:rPr lang="zh-CN" altLang="zh-CN" b="1" kern="100" dirty="0" smtClean="0">
                <a:solidFill>
                  <a:srgbClr val="0070C0"/>
                </a:solidFill>
                <a:latin typeface="Times New Roman" panose="02020603050405020304" pitchFamily="18" charset="0"/>
              </a:rPr>
              <a:t> </a:t>
            </a:r>
            <a:r>
              <a:rPr lang="en-US" altLang="zh-CN" b="1" kern="100" dirty="0" smtClean="0">
                <a:solidFill>
                  <a:srgbClr val="0070C0"/>
                </a:solidFill>
                <a:latin typeface="Times New Roman" panose="02020603050405020304" pitchFamily="18" charset="0"/>
              </a:rPr>
              <a:t>rush </a:t>
            </a:r>
            <a:r>
              <a:rPr lang="en-US" altLang="zh-CN" dirty="0" smtClean="0"/>
              <a:t>/</a:t>
            </a:r>
            <a:r>
              <a:rPr lang="en-US" altLang="zh-CN" dirty="0" err="1" smtClean="0"/>
              <a:t>rʌʃ</a:t>
            </a:r>
            <a:r>
              <a:rPr lang="en-US" altLang="zh-CN" dirty="0" smtClean="0"/>
              <a:t>/  n. </a:t>
            </a:r>
            <a:r>
              <a:rPr lang="zh-CN" altLang="en-US" dirty="0" smtClean="0"/>
              <a:t>（强烈感情的）迸发，涌动</a:t>
            </a:r>
            <a:endParaRPr lang="zh-CN" altLang="zh-CN" dirty="0" smtClean="0"/>
          </a:p>
        </p:txBody>
      </p:sp>
      <p:sp>
        <p:nvSpPr>
          <p:cNvPr id="51" name="矩形 50"/>
          <p:cNvSpPr/>
          <p:nvPr/>
        </p:nvSpPr>
        <p:spPr>
          <a:xfrm>
            <a:off x="6700916" y="178728"/>
            <a:ext cx="3619121" cy="646331"/>
          </a:xfrm>
          <a:prstGeom prst="rect">
            <a:avLst/>
          </a:prstGeom>
          <a:solidFill>
            <a:srgbClr val="D7F9D3"/>
          </a:solidFill>
          <a:ln>
            <a:solidFill>
              <a:srgbClr val="FF0000"/>
            </a:solidFill>
          </a:ln>
        </p:spPr>
        <p:txBody>
          <a:bodyPr wrap="square">
            <a:spAutoFit/>
          </a:bodyPr>
          <a:lstStyle/>
          <a:p>
            <a:r>
              <a:rPr lang="zh-CN" altLang="zh-CN" kern="100" smtClean="0">
                <a:solidFill>
                  <a:srgbClr val="0070C0"/>
                </a:solidFill>
                <a:latin typeface="Times New Roman" panose="02020603050405020304" pitchFamily="18" charset="0"/>
              </a:rPr>
              <a:t>★</a:t>
            </a:r>
            <a:r>
              <a:rPr lang="zh-CN" altLang="zh-CN" b="1" kern="100" smtClean="0">
                <a:solidFill>
                  <a:srgbClr val="0070C0"/>
                </a:solidFill>
                <a:latin typeface="Times New Roman" panose="02020603050405020304" pitchFamily="18" charset="0"/>
              </a:rPr>
              <a:t> </a:t>
            </a:r>
            <a:r>
              <a:rPr lang="arn-CL" altLang="zh-CN" b="1" kern="100" smtClean="0">
                <a:solidFill>
                  <a:srgbClr val="0070C0"/>
                </a:solidFill>
                <a:latin typeface="Times New Roman" panose="02020603050405020304" pitchFamily="18" charset="0"/>
              </a:rPr>
              <a:t>internship </a:t>
            </a:r>
            <a:r>
              <a:rPr lang="arn-CL" altLang="zh-CN" smtClean="0"/>
              <a:t>/'ɪntɜːnʃɪp/ </a:t>
            </a:r>
          </a:p>
          <a:p>
            <a:r>
              <a:rPr lang="arn-CL" altLang="zh-CN" smtClean="0"/>
              <a:t>      n. </a:t>
            </a:r>
            <a:r>
              <a:rPr lang="zh-CN" altLang="arn-CL" smtClean="0"/>
              <a:t>（</a:t>
            </a:r>
            <a:r>
              <a:rPr lang="zh-CN" altLang="en-US" smtClean="0"/>
              <a:t>学校或毕业生的）实习期</a:t>
            </a:r>
          </a:p>
        </p:txBody>
      </p:sp>
      <p:graphicFrame>
        <p:nvGraphicFramePr>
          <p:cNvPr id="52" name="Group 80"/>
          <p:cNvGraphicFramePr>
            <a:graphicFrameLocks noGrp="1"/>
          </p:cNvGraphicFramePr>
          <p:nvPr/>
        </p:nvGraphicFramePr>
        <p:xfrm>
          <a:off x="1463987" y="4702881"/>
          <a:ext cx="1380812" cy="349927"/>
        </p:xfrm>
        <a:graphic>
          <a:graphicData uri="http://schemas.openxmlformats.org/drawingml/2006/table">
            <a:tbl>
              <a:tblPr/>
              <a:tblGrid>
                <a:gridCol w="1380812">
                  <a:extLst>
                    <a:ext uri="{9D8B030D-6E8A-4147-A177-3AD203B41FA5}"/>
                  </a:extLst>
                </a:gridCol>
              </a:tblGrid>
              <a:tr h="349927">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extLst>
                  <a:ext uri="{0D108BD9-81ED-4DB2-BD59-A6C34878D82A}"/>
                </a:extLst>
              </a:tr>
            </a:tbl>
          </a:graphicData>
        </a:graphic>
      </p:graphicFrame>
      <p:graphicFrame>
        <p:nvGraphicFramePr>
          <p:cNvPr id="45" name="Group 80"/>
          <p:cNvGraphicFramePr>
            <a:graphicFrameLocks noGrp="1"/>
          </p:cNvGraphicFramePr>
          <p:nvPr/>
        </p:nvGraphicFramePr>
        <p:xfrm>
          <a:off x="1802653" y="2677355"/>
          <a:ext cx="1042147" cy="334986"/>
        </p:xfrm>
        <a:graphic>
          <a:graphicData uri="http://schemas.openxmlformats.org/drawingml/2006/table">
            <a:tbl>
              <a:tblPr/>
              <a:tblGrid>
                <a:gridCol w="1042147">
                  <a:extLst>
                    <a:ext uri="{9D8B030D-6E8A-4147-A177-3AD203B41FA5}"/>
                  </a:extLst>
                </a:gridCol>
              </a:tblGrid>
              <a:tr h="277608">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extLst>
                  <a:ext uri="{0D108BD9-81ED-4DB2-BD59-A6C34878D82A}"/>
                </a:extLst>
              </a:tr>
            </a:tbl>
          </a:graphicData>
        </a:graphic>
      </p:graphicFrame>
      <p:graphicFrame>
        <p:nvGraphicFramePr>
          <p:cNvPr id="47" name="Group 80"/>
          <p:cNvGraphicFramePr>
            <a:graphicFrameLocks noGrp="1"/>
          </p:cNvGraphicFramePr>
          <p:nvPr/>
        </p:nvGraphicFramePr>
        <p:xfrm>
          <a:off x="1760321" y="3102681"/>
          <a:ext cx="1211479" cy="349927"/>
        </p:xfrm>
        <a:graphic>
          <a:graphicData uri="http://schemas.openxmlformats.org/drawingml/2006/table">
            <a:tbl>
              <a:tblPr/>
              <a:tblGrid>
                <a:gridCol w="1211479">
                  <a:extLst>
                    <a:ext uri="{9D8B030D-6E8A-4147-A177-3AD203B41FA5}"/>
                  </a:extLst>
                </a:gridCol>
              </a:tblGrid>
              <a:tr h="349927">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extLst>
                  <a:ext uri="{0D108BD9-81ED-4DB2-BD59-A6C34878D82A}"/>
                </a:extLst>
              </a:tr>
            </a:tbl>
          </a:graphicData>
        </a:graphic>
      </p:graphicFrame>
      <p:graphicFrame>
        <p:nvGraphicFramePr>
          <p:cNvPr id="49" name="Group 80"/>
          <p:cNvGraphicFramePr>
            <a:graphicFrameLocks noGrp="1"/>
          </p:cNvGraphicFramePr>
          <p:nvPr/>
        </p:nvGraphicFramePr>
        <p:xfrm>
          <a:off x="3589121" y="4321881"/>
          <a:ext cx="618812" cy="349927"/>
        </p:xfrm>
        <a:graphic>
          <a:graphicData uri="http://schemas.openxmlformats.org/drawingml/2006/table">
            <a:tbl>
              <a:tblPr/>
              <a:tblGrid>
                <a:gridCol w="618812">
                  <a:extLst>
                    <a:ext uri="{9D8B030D-6E8A-4147-A177-3AD203B41FA5}"/>
                  </a:extLst>
                </a:gridCol>
              </a:tblGrid>
              <a:tr h="349927">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extLst>
                  <a:ext uri="{0D108BD9-81ED-4DB2-BD59-A6C34878D82A}"/>
                </a:extLst>
              </a:tr>
            </a:tbl>
          </a:graphicData>
        </a:graphic>
      </p:graphicFrame>
      <p:pic>
        <p:nvPicPr>
          <p:cNvPr id="54" name="A-3.wav">
            <a:hlinkClick r:id="" action="ppaction://media"/>
          </p:cNvPr>
          <p:cNvPicPr>
            <a:picLocks noRot="1" noChangeAspect="1"/>
          </p:cNvPicPr>
          <p:nvPr>
            <a:audioFile r:link="rId1"/>
          </p:nvPr>
        </p:nvPicPr>
        <p:blipFill>
          <a:blip r:embed="rId4" cstate="print"/>
          <a:stretch>
            <a:fillRect/>
          </a:stretch>
        </p:blipFill>
        <p:spPr>
          <a:xfrm>
            <a:off x="12192000" y="1032933"/>
            <a:ext cx="304800" cy="304800"/>
          </a:xfrm>
          <a:prstGeom prst="rect">
            <a:avLst/>
          </a:prstGeom>
        </p:spPr>
      </p:pic>
      <p:sp>
        <p:nvSpPr>
          <p:cNvPr id="15" name="文本框 14"/>
          <p:cNvSpPr txBox="1"/>
          <p:nvPr/>
        </p:nvSpPr>
        <p:spPr>
          <a:xfrm>
            <a:off x="333399" y="4112006"/>
            <a:ext cx="9341942" cy="461665"/>
          </a:xfrm>
          <a:prstGeom prst="rect">
            <a:avLst/>
          </a:prstGeom>
          <a:noFill/>
        </p:spPr>
        <p:txBody>
          <a:bodyPr wrap="square" rtlCol="0">
            <a:spAutoFit/>
          </a:bodyPr>
          <a:lstStyle/>
          <a:p>
            <a:r>
              <a:rPr lang="en-US" altLang="zh-CN" sz="2400" dirty="0"/>
              <a:t>How would the author feel when she didn’t have a perfect outfit?</a:t>
            </a:r>
            <a:endParaRPr lang="zh-CN" altLang="zh-CN" sz="2400" dirty="0"/>
          </a:p>
        </p:txBody>
      </p:sp>
      <p:sp>
        <p:nvSpPr>
          <p:cNvPr id="16" name="文本框 15"/>
          <p:cNvSpPr txBox="1"/>
          <p:nvPr/>
        </p:nvSpPr>
        <p:spPr>
          <a:xfrm>
            <a:off x="333399" y="4573671"/>
            <a:ext cx="9341942" cy="830997"/>
          </a:xfrm>
          <a:prstGeom prst="rect">
            <a:avLst/>
          </a:prstGeom>
          <a:noFill/>
        </p:spPr>
        <p:txBody>
          <a:bodyPr wrap="square" rtlCol="0">
            <a:spAutoFit/>
          </a:bodyPr>
          <a:lstStyle/>
          <a:p>
            <a:r>
              <a:rPr lang="en-US" altLang="zh-CN" sz="2400" dirty="0"/>
              <a:t>She would fail to get the rush of excitement and empowerment and felt that there was something that was missing.</a:t>
            </a:r>
            <a:endParaRPr lang="zh-CN" altLang="zh-CN" sz="2400" dirty="0"/>
          </a:p>
        </p:txBody>
      </p:sp>
    </p:spTree>
    <p:extLst>
      <p:ext uri="{BB962C8B-B14F-4D97-AF65-F5344CB8AC3E}">
        <p14:creationId xmlns:p14="http://schemas.microsoft.com/office/powerpoint/2010/main" val="2586092707"/>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60" fill="hold"/>
                                        <p:tgtEl>
                                          <p:spTgt spid="54"/>
                                        </p:tgtEl>
                                      </p:cBhvr>
                                    </p:cmd>
                                  </p:childTnLst>
                                </p:cTn>
                              </p:par>
                            </p:childTnLst>
                          </p:cTn>
                        </p:par>
                      </p:childTnLst>
                    </p:cTn>
                  </p:par>
                  <p:par>
                    <p:cTn id="7" fill="hold">
                      <p:stCondLst>
                        <p:cond delay="indefinite"/>
                      </p:stCondLst>
                      <p:childTnLst>
                        <p:par>
                          <p:cTn id="8" fill="hold">
                            <p:stCondLst>
                              <p:cond delay="0"/>
                            </p:stCondLst>
                            <p:childTnLst>
                              <p:par>
                                <p:cTn id="9" presetID="2" presetClass="mediacall" presetSubtype="0" fill="hold" nodeType="clickEffect">
                                  <p:stCondLst>
                                    <p:cond delay="0"/>
                                  </p:stCondLst>
                                  <p:childTnLst>
                                    <p:cmd type="call" cmd="togglePause">
                                      <p:cBhvr>
                                        <p:cTn id="10" dur="1" fill="hold"/>
                                        <p:tgtEl>
                                          <p:spTgt spid="54"/>
                                        </p:tgtEl>
                                      </p:cBhvr>
                                    </p:cmd>
                                  </p:childTnLst>
                                </p:cTn>
                              </p:par>
                            </p:childTnLst>
                          </p:cTn>
                        </p:par>
                      </p:childTnLst>
                    </p:cTn>
                  </p:par>
                  <p:par>
                    <p:cTn id="11" fill="hold">
                      <p:stCondLst>
                        <p:cond delay="indefinite"/>
                      </p:stCondLst>
                      <p:childTnLst>
                        <p:par>
                          <p:cTn id="12" fill="hold">
                            <p:stCondLst>
                              <p:cond delay="0"/>
                            </p:stCondLst>
                            <p:childTnLst>
                              <p:par>
                                <p:cTn id="13" presetID="3" presetClass="mediacall" presetSubtype="0" fill="hold" nodeType="clickEffect">
                                  <p:stCondLst>
                                    <p:cond delay="0"/>
                                  </p:stCondLst>
                                  <p:childTnLst>
                                    <p:cmd type="call" cmd="stop">
                                      <p:cBhvr>
                                        <p:cTn id="14" dur="1" fill="hold"/>
                                        <p:tgtEl>
                                          <p:spTgt spid="54"/>
                                        </p:tgtEl>
                                      </p:cBhvr>
                                    </p:cmd>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27" fill="hold" display="0">
                  <p:stCondLst>
                    <p:cond delay="indefinite"/>
                  </p:stCondLst>
                  <p:endCondLst>
                    <p:cond evt="onNext" delay="0">
                      <p:tgtEl>
                        <p:sldTgt/>
                      </p:tgtEl>
                    </p:cond>
                    <p:cond evt="onPrev" delay="0">
                      <p:tgtEl>
                        <p:sldTgt/>
                      </p:tgtEl>
                    </p:cond>
                    <p:cond evt="onStopAudio" delay="0">
                      <p:tgtEl>
                        <p:sldTgt/>
                      </p:tgtEl>
                    </p:cond>
                  </p:endCondLst>
                </p:cTn>
                <p:tgtEl>
                  <p:spTgt spid="54"/>
                </p:tgtEl>
              </p:cMediaNode>
            </p:audio>
          </p:childTnLst>
        </p:cTn>
      </p:par>
    </p:tnLst>
    <p:bldLst>
      <p:bldP spid="15" grpId="0"/>
      <p:bldP spid="1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Group 62"/>
          <p:cNvGraphicFramePr>
            <a:graphicFrameLocks noGrp="1"/>
          </p:cNvGraphicFramePr>
          <p:nvPr/>
        </p:nvGraphicFramePr>
        <p:xfrm>
          <a:off x="1776413" y="4652963"/>
          <a:ext cx="720537" cy="334984"/>
        </p:xfrm>
        <a:graphic>
          <a:graphicData uri="http://schemas.openxmlformats.org/drawingml/2006/table">
            <a:tbl>
              <a:tblPr/>
              <a:tblGrid>
                <a:gridCol w="720537">
                  <a:extLst>
                    <a:ext uri="{9D8B030D-6E8A-4147-A177-3AD203B41FA5}"/>
                  </a:extLst>
                </a:gridCol>
              </a:tblGrid>
              <a:tr h="334921">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1600" b="0" i="0" u="none" strike="noStrike" cap="none" normalizeH="0" baseline="0" smtClean="0">
                          <a:ln>
                            <a:noFill/>
                          </a:ln>
                          <a:solidFill>
                            <a:srgbClr val="000000"/>
                          </a:solidFill>
                          <a:effectLst/>
                          <a:latin typeface="Arial" panose="020B0604020202020204" pitchFamily="34" charset="0"/>
                          <a:ea typeface="宋体" panose="02010600030101010101" pitchFamily="2" charset="-122"/>
                        </a:rPr>
                        <a:t> </a:t>
                      </a:r>
                    </a:p>
                  </a:txBody>
                  <a:tcPr marL="91498" marR="91498" marT="45572" marB="45572" horzOverflow="overflow">
                    <a:lnL>
                      <a:noFill/>
                    </a:lnL>
                    <a:lnR>
                      <a:noFill/>
                    </a:lnR>
                    <a:lnT>
                      <a:noFill/>
                    </a:lnT>
                    <a:lnB>
                      <a:noFill/>
                    </a:lnB>
                    <a:lnTlToBr>
                      <a:noFill/>
                    </a:lnTlToBr>
                    <a:lnBlToTr>
                      <a:noFill/>
                    </a:lnBlToTr>
                    <a:noFill/>
                  </a:tcPr>
                </a:tc>
                <a:extLst>
                  <a:ext uri="{0D108BD9-81ED-4DB2-BD59-A6C34878D82A}"/>
                </a:extLst>
              </a:tr>
            </a:tbl>
          </a:graphicData>
        </a:graphic>
      </p:graphicFrame>
      <p:graphicFrame>
        <p:nvGraphicFramePr>
          <p:cNvPr id="59" name="Group 80"/>
          <p:cNvGraphicFramePr>
            <a:graphicFrameLocks noGrp="1"/>
          </p:cNvGraphicFramePr>
          <p:nvPr/>
        </p:nvGraphicFramePr>
        <p:xfrm>
          <a:off x="643709" y="5749834"/>
          <a:ext cx="1032934" cy="448734"/>
        </p:xfrm>
        <a:graphic>
          <a:graphicData uri="http://schemas.openxmlformats.org/drawingml/2006/table">
            <a:tbl>
              <a:tblPr/>
              <a:tblGrid>
                <a:gridCol w="1032934">
                  <a:extLst>
                    <a:ext uri="{9D8B030D-6E8A-4147-A177-3AD203B41FA5}"/>
                  </a:extLst>
                </a:gridCol>
              </a:tblGrid>
              <a:tr h="448734">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extLst>
                  <a:ext uri="{0D108BD9-81ED-4DB2-BD59-A6C34878D82A}"/>
                </a:extLst>
              </a:tr>
            </a:tbl>
          </a:graphicData>
        </a:graphic>
      </p:graphicFrame>
      <p:sp>
        <p:nvSpPr>
          <p:cNvPr id="43" name="TextBox 42"/>
          <p:cNvSpPr txBox="1"/>
          <p:nvPr/>
        </p:nvSpPr>
        <p:spPr>
          <a:xfrm>
            <a:off x="145516" y="52236"/>
            <a:ext cx="4988934" cy="3773341"/>
          </a:xfrm>
          <a:prstGeom prst="rect">
            <a:avLst/>
          </a:prstGeom>
          <a:noFill/>
        </p:spPr>
        <p:txBody>
          <a:bodyPr wrap="square" rtlCol="0">
            <a:spAutoFit/>
          </a:bodyPr>
          <a:lstStyle/>
          <a:p>
            <a:pPr algn="just">
              <a:lnSpc>
                <a:spcPct val="130000"/>
              </a:lnSpc>
            </a:pPr>
            <a:r>
              <a:rPr lang="en-US" altLang="zh-CN" sz="1999"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400" b="1" dirty="0" smtClean="0">
                <a:solidFill>
                  <a:srgbClr val="FF0000"/>
                </a:solidFill>
                <a:latin typeface="Comic Sans MS" pitchFamily="66" charset="0"/>
              </a:rPr>
              <a:t>3  </a:t>
            </a:r>
            <a:r>
              <a:rPr lang="en-US" altLang="zh-CN" sz="1999"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This winter, I took a trip to Los Angeles to do an </a:t>
            </a:r>
            <a:r>
              <a:rPr lang="en-US" altLang="zh-CN" sz="1699" b="1" kern="100" dirty="0" smtClean="0">
                <a:solidFill>
                  <a:srgbClr val="0070C0"/>
                </a:solidFill>
                <a:latin typeface="Times New Roman" panose="02020603050405020304" pitchFamily="18" charset="0"/>
              </a:rPr>
              <a:t>internship</a:t>
            </a:r>
            <a:r>
              <a:rPr lang="en-US" altLang="zh-CN" sz="1999" b="1" baseline="30000" dirty="0" smtClean="0">
                <a:solidFill>
                  <a:schemeClr val="accent5"/>
                </a:solidFill>
                <a:latin typeface="Times New Roman" panose="02020603050405020304" pitchFamily="18" charset="0"/>
                <a:cs typeface="Times New Roman" panose="02020603050405020304" pitchFamily="18" charset="0"/>
              </a:rPr>
              <a:t>9</a:t>
            </a:r>
            <a:r>
              <a:rPr lang="en-US" altLang="zh-CN" sz="1999"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I wanted to find the perfect piece to </a:t>
            </a:r>
            <a:r>
              <a:rPr lang="en-US" altLang="zh-CN" sz="1699" b="1" kern="100" dirty="0" smtClean="0">
                <a:solidFill>
                  <a:srgbClr val="0070C0"/>
                </a:solidFill>
                <a:latin typeface="Times New Roman" panose="02020603050405020304" pitchFamily="18" charset="0"/>
              </a:rPr>
              <a:t>personalize</a:t>
            </a:r>
            <a:r>
              <a:rPr lang="en-US" altLang="zh-CN" sz="1999" b="1" baseline="30000" dirty="0" smtClean="0">
                <a:solidFill>
                  <a:schemeClr val="accent5"/>
                </a:solidFill>
                <a:latin typeface="Times New Roman" panose="02020603050405020304" pitchFamily="18" charset="0"/>
                <a:cs typeface="Times New Roman" panose="02020603050405020304" pitchFamily="18" charset="0"/>
              </a:rPr>
              <a:t>10</a:t>
            </a:r>
            <a:r>
              <a:rPr lang="en-US" altLang="zh-CN" sz="1999"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my “work” outfits. I tried on necklaces, jackets, glasses, and hats, and really liked some of them, but when I tried them on, I didn’t get the </a:t>
            </a:r>
            <a:r>
              <a:rPr lang="en-US" altLang="zh-CN" sz="1699" b="1" kern="100" dirty="0" smtClean="0">
                <a:solidFill>
                  <a:srgbClr val="0070C0"/>
                </a:solidFill>
                <a:latin typeface="Times New Roman" panose="02020603050405020304" pitchFamily="18" charset="0"/>
              </a:rPr>
              <a:t>rush</a:t>
            </a:r>
            <a:r>
              <a:rPr lang="en-US" altLang="zh-CN" sz="1999" b="1" baseline="30000" dirty="0" smtClean="0">
                <a:solidFill>
                  <a:schemeClr val="accent5"/>
                </a:solidFill>
                <a:latin typeface="Times New Roman" panose="02020603050405020304" pitchFamily="18" charset="0"/>
                <a:cs typeface="Times New Roman" panose="02020603050405020304" pitchFamily="18" charset="0"/>
              </a:rPr>
              <a:t>11</a:t>
            </a:r>
            <a:r>
              <a:rPr lang="en-US" altLang="zh-CN" sz="1999"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of excitement and </a:t>
            </a:r>
            <a:r>
              <a:rPr lang="en-US" altLang="zh-CN" sz="1699" b="1" kern="100" dirty="0" smtClean="0">
                <a:solidFill>
                  <a:srgbClr val="0070C0"/>
                </a:solidFill>
                <a:latin typeface="Times New Roman" panose="02020603050405020304" pitchFamily="18" charset="0"/>
              </a:rPr>
              <a:t>empowerment</a:t>
            </a:r>
            <a:r>
              <a:rPr lang="en-US" altLang="zh-CN" sz="1999" b="1" baseline="30000" dirty="0" smtClean="0">
                <a:solidFill>
                  <a:schemeClr val="accent5"/>
                </a:solidFill>
                <a:latin typeface="Times New Roman" panose="02020603050405020304" pitchFamily="18" charset="0"/>
                <a:cs typeface="Times New Roman" panose="02020603050405020304" pitchFamily="18" charset="0"/>
              </a:rPr>
              <a:t>12</a:t>
            </a:r>
            <a:r>
              <a:rPr lang="en-US" altLang="zh-CN" sz="1999"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that I feel when I put together a perfect outfit. There was just something that was missing. </a:t>
            </a:r>
            <a:endParaRPr lang="zh-CN" altLang="en-US" sz="1999"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3" name="矩形 32"/>
          <p:cNvSpPr/>
          <p:nvPr/>
        </p:nvSpPr>
        <p:spPr>
          <a:xfrm>
            <a:off x="5971607" y="3244334"/>
            <a:ext cx="248786" cy="369332"/>
          </a:xfrm>
          <a:prstGeom prst="rect">
            <a:avLst/>
          </a:prstGeom>
        </p:spPr>
        <p:txBody>
          <a:bodyPr wrap="none">
            <a:spAutoFit/>
          </a:bodyPr>
          <a:lstStyle/>
          <a:p>
            <a:pPr lvl="0" fontAlgn="base">
              <a:spcBef>
                <a:spcPct val="20000"/>
              </a:spcBef>
              <a:spcAft>
                <a:spcPct val="0"/>
              </a:spcAft>
            </a:pPr>
            <a:r>
              <a:rPr lang="zh-CN" altLang="en-US" dirty="0" smtClean="0">
                <a:solidFill>
                  <a:srgbClr val="000000"/>
                </a:solidFill>
                <a:latin typeface="Arial" panose="020B0604020202020204" pitchFamily="34" charset="0"/>
                <a:ea typeface="宋体" panose="02010600030101010101" pitchFamily="2" charset="-122"/>
              </a:rPr>
              <a:t> </a:t>
            </a:r>
          </a:p>
        </p:txBody>
      </p:sp>
      <p:graphicFrame>
        <p:nvGraphicFramePr>
          <p:cNvPr id="52" name="Group 80"/>
          <p:cNvGraphicFramePr>
            <a:graphicFrameLocks noGrp="1"/>
          </p:cNvGraphicFramePr>
          <p:nvPr/>
        </p:nvGraphicFramePr>
        <p:xfrm>
          <a:off x="1463987" y="4702881"/>
          <a:ext cx="1380812" cy="349927"/>
        </p:xfrm>
        <a:graphic>
          <a:graphicData uri="http://schemas.openxmlformats.org/drawingml/2006/table">
            <a:tbl>
              <a:tblPr/>
              <a:tblGrid>
                <a:gridCol w="1380812">
                  <a:extLst>
                    <a:ext uri="{9D8B030D-6E8A-4147-A177-3AD203B41FA5}"/>
                  </a:extLst>
                </a:gridCol>
              </a:tblGrid>
              <a:tr h="349927">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extLst>
                  <a:ext uri="{0D108BD9-81ED-4DB2-BD59-A6C34878D82A}"/>
                </a:extLst>
              </a:tr>
            </a:tbl>
          </a:graphicData>
        </a:graphic>
      </p:graphicFrame>
      <p:graphicFrame>
        <p:nvGraphicFramePr>
          <p:cNvPr id="45" name="Group 80"/>
          <p:cNvGraphicFramePr>
            <a:graphicFrameLocks noGrp="1"/>
          </p:cNvGraphicFramePr>
          <p:nvPr/>
        </p:nvGraphicFramePr>
        <p:xfrm>
          <a:off x="1802653" y="2677355"/>
          <a:ext cx="1042147" cy="334986"/>
        </p:xfrm>
        <a:graphic>
          <a:graphicData uri="http://schemas.openxmlformats.org/drawingml/2006/table">
            <a:tbl>
              <a:tblPr/>
              <a:tblGrid>
                <a:gridCol w="1042147">
                  <a:extLst>
                    <a:ext uri="{9D8B030D-6E8A-4147-A177-3AD203B41FA5}"/>
                  </a:extLst>
                </a:gridCol>
              </a:tblGrid>
              <a:tr h="277608">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extLst>
                  <a:ext uri="{0D108BD9-81ED-4DB2-BD59-A6C34878D82A}"/>
                </a:extLst>
              </a:tr>
            </a:tbl>
          </a:graphicData>
        </a:graphic>
      </p:graphicFrame>
      <p:graphicFrame>
        <p:nvGraphicFramePr>
          <p:cNvPr id="47" name="Group 80"/>
          <p:cNvGraphicFramePr>
            <a:graphicFrameLocks noGrp="1"/>
          </p:cNvGraphicFramePr>
          <p:nvPr/>
        </p:nvGraphicFramePr>
        <p:xfrm>
          <a:off x="1760321" y="3102681"/>
          <a:ext cx="1211479" cy="349927"/>
        </p:xfrm>
        <a:graphic>
          <a:graphicData uri="http://schemas.openxmlformats.org/drawingml/2006/table">
            <a:tbl>
              <a:tblPr/>
              <a:tblGrid>
                <a:gridCol w="1211479">
                  <a:extLst>
                    <a:ext uri="{9D8B030D-6E8A-4147-A177-3AD203B41FA5}"/>
                  </a:extLst>
                </a:gridCol>
              </a:tblGrid>
              <a:tr h="349927">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extLst>
                  <a:ext uri="{0D108BD9-81ED-4DB2-BD59-A6C34878D82A}"/>
                </a:extLst>
              </a:tr>
            </a:tbl>
          </a:graphicData>
        </a:graphic>
      </p:graphicFrame>
      <p:graphicFrame>
        <p:nvGraphicFramePr>
          <p:cNvPr id="49" name="Group 80"/>
          <p:cNvGraphicFramePr>
            <a:graphicFrameLocks noGrp="1"/>
          </p:cNvGraphicFramePr>
          <p:nvPr/>
        </p:nvGraphicFramePr>
        <p:xfrm>
          <a:off x="3589121" y="4321881"/>
          <a:ext cx="618812" cy="349927"/>
        </p:xfrm>
        <a:graphic>
          <a:graphicData uri="http://schemas.openxmlformats.org/drawingml/2006/table">
            <a:tbl>
              <a:tblPr/>
              <a:tblGrid>
                <a:gridCol w="618812">
                  <a:extLst>
                    <a:ext uri="{9D8B030D-6E8A-4147-A177-3AD203B41FA5}"/>
                  </a:extLst>
                </a:gridCol>
              </a:tblGrid>
              <a:tr h="349927">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extLst>
                  <a:ext uri="{0D108BD9-81ED-4DB2-BD59-A6C34878D82A}"/>
                </a:extLst>
              </a:tr>
            </a:tbl>
          </a:graphicData>
        </a:graphic>
      </p:graphicFrame>
      <p:pic>
        <p:nvPicPr>
          <p:cNvPr id="54" name="A-3.wav">
            <a:hlinkClick r:id="" action="ppaction://media"/>
          </p:cNvPr>
          <p:cNvPicPr>
            <a:picLocks noRot="1" noChangeAspect="1"/>
          </p:cNvPicPr>
          <p:nvPr>
            <a:audioFile r:link="rId1"/>
          </p:nvPr>
        </p:nvPicPr>
        <p:blipFill>
          <a:blip r:embed="rId4" cstate="print"/>
          <a:stretch>
            <a:fillRect/>
          </a:stretch>
        </p:blipFill>
        <p:spPr>
          <a:xfrm>
            <a:off x="12192000" y="1032933"/>
            <a:ext cx="304800" cy="304800"/>
          </a:xfrm>
          <a:prstGeom prst="rect">
            <a:avLst/>
          </a:prstGeom>
        </p:spPr>
      </p:pic>
      <p:sp>
        <p:nvSpPr>
          <p:cNvPr id="15" name="文本框 14"/>
          <p:cNvSpPr txBox="1"/>
          <p:nvPr/>
        </p:nvSpPr>
        <p:spPr>
          <a:xfrm>
            <a:off x="275025" y="4123536"/>
            <a:ext cx="9341942" cy="461665"/>
          </a:xfrm>
          <a:prstGeom prst="rect">
            <a:avLst/>
          </a:prstGeom>
          <a:noFill/>
        </p:spPr>
        <p:txBody>
          <a:bodyPr wrap="square" rtlCol="0">
            <a:spAutoFit/>
          </a:bodyPr>
          <a:lstStyle/>
          <a:p>
            <a:r>
              <a:rPr lang="en-US" altLang="zh-CN" sz="2400" b="1" dirty="0"/>
              <a:t>Main idea of the parts: </a:t>
            </a:r>
            <a:endParaRPr lang="zh-CN" altLang="zh-CN" sz="2400" dirty="0"/>
          </a:p>
        </p:txBody>
      </p:sp>
      <p:sp>
        <p:nvSpPr>
          <p:cNvPr id="17" name="文本框 16"/>
          <p:cNvSpPr txBox="1"/>
          <p:nvPr/>
        </p:nvSpPr>
        <p:spPr>
          <a:xfrm>
            <a:off x="0" y="4703835"/>
            <a:ext cx="11887200" cy="1200329"/>
          </a:xfrm>
          <a:prstGeom prst="rect">
            <a:avLst/>
          </a:prstGeom>
          <a:noFill/>
        </p:spPr>
        <p:txBody>
          <a:bodyPr wrap="square" rtlCol="0">
            <a:spAutoFit/>
          </a:bodyPr>
          <a:lstStyle/>
          <a:p>
            <a:r>
              <a:rPr lang="en-US" altLang="zh-CN" sz="2400" dirty="0"/>
              <a:t>The author did an</a:t>
            </a:r>
            <a:r>
              <a:rPr lang="en-US" altLang="zh-CN" sz="2400" u="sng" dirty="0"/>
              <a:t>     </a:t>
            </a:r>
            <a:r>
              <a:rPr lang="en-US" altLang="zh-CN" sz="2400" u="sng" dirty="0" smtClean="0"/>
              <a:t>           </a:t>
            </a:r>
            <a:r>
              <a:rPr lang="en-US" altLang="zh-CN" sz="2400" dirty="0" smtClean="0"/>
              <a:t>in </a:t>
            </a:r>
            <a:r>
              <a:rPr lang="en-US" altLang="zh-CN" sz="2400" dirty="0"/>
              <a:t>Los Angeles this winter and wanted to find the perfect piece </a:t>
            </a:r>
            <a:endParaRPr lang="zh-CN" altLang="zh-CN" sz="2400" dirty="0"/>
          </a:p>
          <a:p>
            <a:r>
              <a:rPr lang="en-US" altLang="zh-CN" sz="2400" dirty="0"/>
              <a:t>to </a:t>
            </a:r>
            <a:r>
              <a:rPr lang="en-US" altLang="zh-CN" sz="2400" u="sng" dirty="0"/>
              <a:t>      </a:t>
            </a:r>
            <a:r>
              <a:rPr lang="en-US" altLang="zh-CN" sz="2400" u="sng" dirty="0" smtClean="0"/>
              <a:t>              </a:t>
            </a:r>
            <a:r>
              <a:rPr lang="en-US" altLang="zh-CN" sz="2400" dirty="0" smtClean="0"/>
              <a:t> </a:t>
            </a:r>
            <a:r>
              <a:rPr lang="en-US" altLang="zh-CN" sz="2400" dirty="0"/>
              <a:t>her “work” outfits. However, she failed to do that. She didn’t get the feeling of excitement and empowerment because she couldn’t find a </a:t>
            </a:r>
            <a:r>
              <a:rPr lang="en-US" altLang="zh-CN" sz="2400" smtClean="0"/>
              <a:t>perfect piece.</a:t>
            </a:r>
            <a:endParaRPr lang="zh-CN" altLang="zh-CN" sz="2400" dirty="0"/>
          </a:p>
        </p:txBody>
      </p:sp>
      <p:sp>
        <p:nvSpPr>
          <p:cNvPr id="2" name="文本框 1"/>
          <p:cNvSpPr txBox="1"/>
          <p:nvPr/>
        </p:nvSpPr>
        <p:spPr>
          <a:xfrm>
            <a:off x="2134790" y="4496844"/>
            <a:ext cx="1927654" cy="461665"/>
          </a:xfrm>
          <a:prstGeom prst="rect">
            <a:avLst/>
          </a:prstGeom>
          <a:noFill/>
        </p:spPr>
        <p:txBody>
          <a:bodyPr wrap="square" rtlCol="0">
            <a:spAutoFit/>
          </a:bodyPr>
          <a:lstStyle/>
          <a:p>
            <a:r>
              <a:rPr lang="en-US" altLang="zh-CN" sz="2400" b="1" dirty="0" smtClean="0">
                <a:solidFill>
                  <a:srgbClr val="FF0000"/>
                </a:solidFill>
              </a:rPr>
              <a:t>internship</a:t>
            </a:r>
            <a:endParaRPr lang="zh-CN" altLang="en-US" sz="2400" b="1" dirty="0">
              <a:solidFill>
                <a:srgbClr val="FF0000"/>
              </a:solidFill>
            </a:endParaRPr>
          </a:p>
        </p:txBody>
      </p:sp>
      <p:sp>
        <p:nvSpPr>
          <p:cNvPr id="18" name="文本框 17"/>
          <p:cNvSpPr txBox="1"/>
          <p:nvPr/>
        </p:nvSpPr>
        <p:spPr>
          <a:xfrm>
            <a:off x="275025" y="4987947"/>
            <a:ext cx="1927654" cy="461665"/>
          </a:xfrm>
          <a:prstGeom prst="rect">
            <a:avLst/>
          </a:prstGeom>
          <a:noFill/>
        </p:spPr>
        <p:txBody>
          <a:bodyPr wrap="square" rtlCol="0">
            <a:spAutoFit/>
          </a:bodyPr>
          <a:lstStyle/>
          <a:p>
            <a:r>
              <a:rPr lang="en-US" altLang="zh-CN" sz="2400" b="1" dirty="0" smtClean="0">
                <a:solidFill>
                  <a:srgbClr val="FF0000"/>
                </a:solidFill>
              </a:rPr>
              <a:t>personalize</a:t>
            </a:r>
            <a:endParaRPr lang="zh-CN" altLang="en-US" sz="2400" b="1" dirty="0">
              <a:solidFill>
                <a:srgbClr val="FF0000"/>
              </a:solidFill>
            </a:endParaRPr>
          </a:p>
        </p:txBody>
      </p:sp>
    </p:spTree>
    <p:extLst>
      <p:ext uri="{BB962C8B-B14F-4D97-AF65-F5344CB8AC3E}">
        <p14:creationId xmlns:p14="http://schemas.microsoft.com/office/powerpoint/2010/main" val="3701074506"/>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ppt_x"/>
                                          </p:val>
                                        </p:tav>
                                        <p:tav tm="100000">
                                          <p:val>
                                            <p:strVal val="#ppt_x"/>
                                          </p:val>
                                        </p:tav>
                                      </p:tavLst>
                                    </p:anim>
                                    <p:anim calcmode="lin" valueType="num">
                                      <p:cBhvr additive="base">
                                        <p:cTn id="2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additive="base">
                                        <p:cTn id="31" dur="500" fill="hold"/>
                                        <p:tgtEl>
                                          <p:spTgt spid="43"/>
                                        </p:tgtEl>
                                        <p:attrNameLst>
                                          <p:attrName>ppt_x</p:attrName>
                                        </p:attrNameLst>
                                      </p:cBhvr>
                                      <p:tavLst>
                                        <p:tav tm="0">
                                          <p:val>
                                            <p:strVal val="#ppt_x"/>
                                          </p:val>
                                        </p:tav>
                                        <p:tav tm="100000">
                                          <p:val>
                                            <p:strVal val="#ppt_x"/>
                                          </p:val>
                                        </p:tav>
                                      </p:tavLst>
                                    </p:anim>
                                    <p:anim calcmode="lin" valueType="num">
                                      <p:cBhvr additive="base">
                                        <p:cTn id="32"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33" fill="hold" display="0">
                  <p:stCondLst>
                    <p:cond delay="indefinite"/>
                  </p:stCondLst>
                  <p:endCondLst>
                    <p:cond evt="onNext" delay="0">
                      <p:tgtEl>
                        <p:sldTgt/>
                      </p:tgtEl>
                    </p:cond>
                    <p:cond evt="onPrev" delay="0">
                      <p:tgtEl>
                        <p:sldTgt/>
                      </p:tgtEl>
                    </p:cond>
                    <p:cond evt="onStopAudio" delay="0">
                      <p:tgtEl>
                        <p:sldTgt/>
                      </p:tgtEl>
                    </p:cond>
                  </p:endCondLst>
                </p:cTn>
                <p:tgtEl>
                  <p:spTgt spid="54"/>
                </p:tgtEl>
              </p:cMediaNode>
            </p:audio>
          </p:childTnLst>
        </p:cTn>
      </p:par>
    </p:tnLst>
    <p:bldLst>
      <p:bldP spid="43" grpId="0"/>
      <p:bldP spid="15" grpId="0"/>
      <p:bldP spid="17" grpId="0"/>
      <p:bldP spid="2" grpId="0"/>
      <p:bldP spid="1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Group 62"/>
          <p:cNvGraphicFramePr>
            <a:graphicFrameLocks noGrp="1"/>
          </p:cNvGraphicFramePr>
          <p:nvPr/>
        </p:nvGraphicFramePr>
        <p:xfrm>
          <a:off x="1776413" y="4652963"/>
          <a:ext cx="720537" cy="334984"/>
        </p:xfrm>
        <a:graphic>
          <a:graphicData uri="http://schemas.openxmlformats.org/drawingml/2006/table">
            <a:tbl>
              <a:tblPr/>
              <a:tblGrid>
                <a:gridCol w="720537"/>
              </a:tblGrid>
              <a:tr h="334921">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smtClean="0">
                          <a:ln>
                            <a:noFill/>
                          </a:ln>
                          <a:solidFill>
                            <a:srgbClr val="000000"/>
                          </a:solidFill>
                          <a:effectLst/>
                          <a:latin typeface="Arial" panose="020B0604020202020204" pitchFamily="34" charset="0"/>
                          <a:ea typeface="宋体" panose="02010600030101010101" pitchFamily="2" charset="-122"/>
                        </a:rPr>
                        <a:t> </a:t>
                      </a:r>
                    </a:p>
                  </a:txBody>
                  <a:tcPr marL="91498" marR="91498" marT="45572" marB="45572" horzOverflow="overflow">
                    <a:lnL>
                      <a:noFill/>
                    </a:lnL>
                    <a:lnR>
                      <a:noFill/>
                    </a:lnR>
                    <a:lnT>
                      <a:noFill/>
                    </a:lnT>
                    <a:lnB>
                      <a:noFill/>
                    </a:lnB>
                    <a:lnTlToBr>
                      <a:noFill/>
                    </a:lnTlToBr>
                    <a:lnBlToTr>
                      <a:noFill/>
                    </a:lnBlToTr>
                    <a:noFill/>
                  </a:tcPr>
                </a:tc>
              </a:tr>
            </a:tbl>
          </a:graphicData>
        </a:graphic>
      </p:graphicFrame>
      <p:graphicFrame>
        <p:nvGraphicFramePr>
          <p:cNvPr id="59" name="Group 80"/>
          <p:cNvGraphicFramePr>
            <a:graphicFrameLocks noGrp="1"/>
          </p:cNvGraphicFramePr>
          <p:nvPr/>
        </p:nvGraphicFramePr>
        <p:xfrm>
          <a:off x="643709" y="5749834"/>
          <a:ext cx="1032934" cy="448734"/>
        </p:xfrm>
        <a:graphic>
          <a:graphicData uri="http://schemas.openxmlformats.org/drawingml/2006/table">
            <a:tbl>
              <a:tblPr/>
              <a:tblGrid>
                <a:gridCol w="1032934"/>
              </a:tblGrid>
              <a:tr h="448734">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sp>
        <p:nvSpPr>
          <p:cNvPr id="43" name="TextBox 42"/>
          <p:cNvSpPr txBox="1"/>
          <p:nvPr/>
        </p:nvSpPr>
        <p:spPr>
          <a:xfrm>
            <a:off x="73298" y="1021025"/>
            <a:ext cx="5770245" cy="2971800"/>
          </a:xfrm>
          <a:prstGeom prst="rect">
            <a:avLst/>
          </a:prstGeom>
          <a:noFill/>
        </p:spPr>
        <p:txBody>
          <a:bodyPr wrap="square" rtlCol="0">
            <a:spAutoFit/>
          </a:bodyPr>
          <a:lstStyle/>
          <a:p>
            <a:pPr algn="just">
              <a:lnSpc>
                <a:spcPct val="130000"/>
              </a:lnSpc>
            </a:pP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400" b="1" dirty="0" smtClean="0">
                <a:solidFill>
                  <a:srgbClr val="FF0000"/>
                </a:solidFill>
                <a:latin typeface="Comic Sans MS" panose="030F0702030302020204" pitchFamily="66" charset="0"/>
              </a:rPr>
              <a:t>4  </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After </a:t>
            </a:r>
            <a:r>
              <a:rPr lang="en-US" altLang="zh-CN" sz="2000" u="sng"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trying on </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almost everything from the jewelry section, I was about to </a:t>
            </a:r>
            <a:r>
              <a:rPr lang="en-US" altLang="zh-CN" sz="2000" u="sng"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give up</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and then a </a:t>
            </a:r>
            <a:r>
              <a:rPr lang="en-US" altLang="zh-CN" sz="1700" b="1" kern="100" dirty="0" smtClean="0">
                <a:solidFill>
                  <a:srgbClr val="0070C0"/>
                </a:solidFill>
                <a:latin typeface="Times New Roman" panose="02020603050405020304" pitchFamily="18" charset="0"/>
              </a:rPr>
              <a:t>quirky</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13</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flower </a:t>
            </a:r>
            <a:r>
              <a:rPr lang="en-US" altLang="zh-CN" sz="1700" b="1" kern="100" dirty="0" smtClean="0">
                <a:solidFill>
                  <a:srgbClr val="0070C0"/>
                </a:solidFill>
                <a:latin typeface="Times New Roman" panose="02020603050405020304" pitchFamily="18" charset="0"/>
              </a:rPr>
              <a:t>crown</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14</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caught my eye. I think a part of me knew right away that it was going to go to LA with me. I placed it on my head and it was like putting down the last piece of a </a:t>
            </a:r>
            <a:r>
              <a:rPr lang="en-US" altLang="zh-CN" sz="1700" b="1" kern="100" dirty="0" smtClean="0">
                <a:solidFill>
                  <a:srgbClr val="0070C0"/>
                </a:solidFill>
                <a:latin typeface="Times New Roman" panose="02020603050405020304" pitchFamily="18" charset="0"/>
              </a:rPr>
              <a:t>puzzle</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15</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I felt complete; I felt happy, strong and </a:t>
            </a:r>
            <a:r>
              <a:rPr lang="en-US" altLang="zh-CN" sz="1700" b="1" kern="100" dirty="0" smtClean="0">
                <a:solidFill>
                  <a:srgbClr val="0070C0"/>
                </a:solidFill>
                <a:latin typeface="Times New Roman" panose="02020603050405020304" pitchFamily="18" charset="0"/>
              </a:rPr>
              <a:t>powerful</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16</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I felt like me! </a:t>
            </a:r>
            <a:endParaRPr lang="zh-CN" altLang="en-US"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3" name="矩形 32"/>
          <p:cNvSpPr/>
          <p:nvPr/>
        </p:nvSpPr>
        <p:spPr>
          <a:xfrm>
            <a:off x="5971607" y="3244334"/>
            <a:ext cx="248786" cy="369332"/>
          </a:xfrm>
          <a:prstGeom prst="rect">
            <a:avLst/>
          </a:prstGeom>
        </p:spPr>
        <p:txBody>
          <a:bodyPr wrap="none">
            <a:spAutoFit/>
          </a:bodyPr>
          <a:lstStyle/>
          <a:p>
            <a:pPr lvl="0" fontAlgn="base">
              <a:spcBef>
                <a:spcPct val="20000"/>
              </a:spcBef>
              <a:spcAft>
                <a:spcPct val="0"/>
              </a:spcAft>
            </a:pPr>
            <a:r>
              <a:rPr lang="zh-CN" altLang="en-US" dirty="0" smtClean="0">
                <a:solidFill>
                  <a:srgbClr val="000000"/>
                </a:solidFill>
                <a:latin typeface="Arial" panose="020B0604020202020204" pitchFamily="34" charset="0"/>
                <a:ea typeface="宋体" panose="02010600030101010101" pitchFamily="2" charset="-122"/>
              </a:rPr>
              <a:t> </a:t>
            </a:r>
          </a:p>
        </p:txBody>
      </p:sp>
      <p:graphicFrame>
        <p:nvGraphicFramePr>
          <p:cNvPr id="52" name="Group 80"/>
          <p:cNvGraphicFramePr>
            <a:graphicFrameLocks noGrp="1"/>
          </p:cNvGraphicFramePr>
          <p:nvPr>
            <p:extLst/>
          </p:nvPr>
        </p:nvGraphicFramePr>
        <p:xfrm>
          <a:off x="4850655" y="579614"/>
          <a:ext cx="1380812" cy="3176840"/>
        </p:xfrm>
        <a:graphic>
          <a:graphicData uri="http://schemas.openxmlformats.org/drawingml/2006/table">
            <a:tbl>
              <a:tblPr/>
              <a:tblGrid>
                <a:gridCol w="1380812"/>
              </a:tblGrid>
              <a:tr h="3176840">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47" name="Group 80"/>
          <p:cNvGraphicFramePr>
            <a:graphicFrameLocks noGrp="1"/>
          </p:cNvGraphicFramePr>
          <p:nvPr/>
        </p:nvGraphicFramePr>
        <p:xfrm>
          <a:off x="2142066" y="2408415"/>
          <a:ext cx="1024467" cy="349927"/>
        </p:xfrm>
        <a:graphic>
          <a:graphicData uri="http://schemas.openxmlformats.org/drawingml/2006/table">
            <a:tbl>
              <a:tblPr/>
              <a:tblGrid>
                <a:gridCol w="1024467"/>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48" name="Group 80"/>
          <p:cNvGraphicFramePr>
            <a:graphicFrameLocks noGrp="1"/>
          </p:cNvGraphicFramePr>
          <p:nvPr/>
        </p:nvGraphicFramePr>
        <p:xfrm>
          <a:off x="4428067" y="2857148"/>
          <a:ext cx="804334" cy="349927"/>
        </p:xfrm>
        <a:graphic>
          <a:graphicData uri="http://schemas.openxmlformats.org/drawingml/2006/table">
            <a:tbl>
              <a:tblPr/>
              <a:tblGrid>
                <a:gridCol w="804334"/>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49" name="Group 80"/>
          <p:cNvGraphicFramePr>
            <a:graphicFrameLocks noGrp="1"/>
          </p:cNvGraphicFramePr>
          <p:nvPr/>
        </p:nvGraphicFramePr>
        <p:xfrm>
          <a:off x="2065867" y="5295548"/>
          <a:ext cx="804334" cy="349927"/>
        </p:xfrm>
        <a:graphic>
          <a:graphicData uri="http://schemas.openxmlformats.org/drawingml/2006/table">
            <a:tbl>
              <a:tblPr/>
              <a:tblGrid>
                <a:gridCol w="804334"/>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55" name="Group 80"/>
          <p:cNvGraphicFramePr>
            <a:graphicFrameLocks noGrp="1"/>
          </p:cNvGraphicFramePr>
          <p:nvPr/>
        </p:nvGraphicFramePr>
        <p:xfrm>
          <a:off x="1617132" y="3314348"/>
          <a:ext cx="778935" cy="334986"/>
        </p:xfrm>
        <a:graphic>
          <a:graphicData uri="http://schemas.openxmlformats.org/drawingml/2006/table">
            <a:tbl>
              <a:tblPr/>
              <a:tblGrid>
                <a:gridCol w="778935"/>
              </a:tblGrid>
              <a:tr h="250119">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56" name="Group 80"/>
          <p:cNvGraphicFramePr>
            <a:graphicFrameLocks noGrp="1"/>
          </p:cNvGraphicFramePr>
          <p:nvPr/>
        </p:nvGraphicFramePr>
        <p:xfrm>
          <a:off x="3191934" y="3246615"/>
          <a:ext cx="635000" cy="349927"/>
        </p:xfrm>
        <a:graphic>
          <a:graphicData uri="http://schemas.openxmlformats.org/drawingml/2006/table">
            <a:tbl>
              <a:tblPr/>
              <a:tblGrid>
                <a:gridCol w="635000"/>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57" name="Group 80"/>
          <p:cNvGraphicFramePr>
            <a:graphicFrameLocks noGrp="1"/>
          </p:cNvGraphicFramePr>
          <p:nvPr/>
        </p:nvGraphicFramePr>
        <p:xfrm>
          <a:off x="1998134" y="4804482"/>
          <a:ext cx="635000" cy="349927"/>
        </p:xfrm>
        <a:graphic>
          <a:graphicData uri="http://schemas.openxmlformats.org/drawingml/2006/table">
            <a:tbl>
              <a:tblPr/>
              <a:tblGrid>
                <a:gridCol w="635000"/>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sp>
        <p:nvSpPr>
          <p:cNvPr id="51" name="矩形 50"/>
          <p:cNvSpPr/>
          <p:nvPr/>
        </p:nvSpPr>
        <p:spPr>
          <a:xfrm>
            <a:off x="6323330" y="1022350"/>
            <a:ext cx="5709920" cy="2973122"/>
          </a:xfrm>
          <a:prstGeom prst="rect">
            <a:avLst/>
          </a:prstGeom>
          <a:solidFill>
            <a:srgbClr val="D7F9D3"/>
          </a:solidFill>
          <a:ln>
            <a:solidFill>
              <a:srgbClr val="FF0000"/>
            </a:solidFill>
          </a:ln>
        </p:spPr>
        <p:txBody>
          <a:bodyPr wrap="square">
            <a:spAutoFit/>
          </a:bodyPr>
          <a:lstStyle/>
          <a:p>
            <a:pPr>
              <a:lnSpc>
                <a:spcPct val="130000"/>
              </a:lnSpc>
            </a:pPr>
            <a:r>
              <a:rPr lang="zh-CN" altLang="zh-CN" kern="100" dirty="0" smtClean="0">
                <a:solidFill>
                  <a:srgbClr val="0070C0"/>
                </a:solidFill>
                <a:latin typeface="Times New Roman" panose="02020603050405020304" pitchFamily="18" charset="0"/>
              </a:rPr>
              <a:t>★ </a:t>
            </a:r>
            <a:r>
              <a:rPr lang="en-US" altLang="zh-CN" b="1" kern="100" dirty="0" smtClean="0">
                <a:solidFill>
                  <a:srgbClr val="0070C0"/>
                </a:solidFill>
                <a:latin typeface="Times New Roman" panose="02020603050405020304" pitchFamily="18" charset="0"/>
              </a:rPr>
              <a:t>powerful   </a:t>
            </a:r>
            <a:r>
              <a:rPr lang="en-US" altLang="zh-CN" dirty="0" smtClean="0"/>
              <a:t>/'</a:t>
            </a:r>
            <a:r>
              <a:rPr lang="en-US" altLang="zh-CN" dirty="0" err="1" smtClean="0"/>
              <a:t>paʊəfl</a:t>
            </a:r>
            <a:r>
              <a:rPr lang="en-US" altLang="zh-CN" dirty="0" smtClean="0"/>
              <a:t>/   </a:t>
            </a:r>
            <a:r>
              <a:rPr lang="en-US" altLang="zh-CN" i="1" dirty="0" smtClean="0"/>
              <a:t>adj.</a:t>
            </a:r>
            <a:endParaRPr lang="zh-CN" altLang="zh-CN" dirty="0" smtClean="0"/>
          </a:p>
          <a:p>
            <a:pPr>
              <a:lnSpc>
                <a:spcPct val="130000"/>
              </a:lnSpc>
            </a:pPr>
            <a:r>
              <a:rPr lang="en-US" altLang="zh-CN" b="1" dirty="0" smtClean="0"/>
              <a:t>(a)</a:t>
            </a:r>
            <a:r>
              <a:rPr lang="en-US" altLang="zh-CN" dirty="0" smtClean="0"/>
              <a:t> </a:t>
            </a:r>
            <a:r>
              <a:rPr lang="zh-CN" altLang="zh-CN" dirty="0" smtClean="0"/>
              <a:t>（人或组织）有权势的；有影响力的</a:t>
            </a:r>
          </a:p>
          <a:p>
            <a:pPr>
              <a:lnSpc>
                <a:spcPct val="130000"/>
              </a:lnSpc>
            </a:pPr>
            <a:r>
              <a:rPr lang="en-US" altLang="zh-CN" b="1" i="1" dirty="0" smtClean="0"/>
              <a:t>e.g.  </a:t>
            </a:r>
            <a:r>
              <a:rPr lang="en-US" altLang="zh-CN" dirty="0" smtClean="0"/>
              <a:t>an immensely powerful organization  </a:t>
            </a:r>
            <a:r>
              <a:rPr lang="zh-CN" altLang="zh-CN" dirty="0" smtClean="0"/>
              <a:t>有巨大影响力的组织</a:t>
            </a:r>
          </a:p>
          <a:p>
            <a:pPr>
              <a:lnSpc>
                <a:spcPct val="130000"/>
              </a:lnSpc>
            </a:pPr>
            <a:r>
              <a:rPr lang="en-US" altLang="zh-CN" dirty="0" smtClean="0"/>
              <a:t>        a rich and powerful man  </a:t>
            </a:r>
            <a:r>
              <a:rPr lang="zh-CN" altLang="zh-CN" dirty="0" smtClean="0"/>
              <a:t>一个有钱有势的人</a:t>
            </a:r>
          </a:p>
          <a:p>
            <a:pPr>
              <a:lnSpc>
                <a:spcPct val="130000"/>
              </a:lnSpc>
            </a:pPr>
            <a:r>
              <a:rPr lang="en-US" altLang="zh-CN" b="1" dirty="0" smtClean="0"/>
              <a:t>(b)</a:t>
            </a:r>
            <a:r>
              <a:rPr lang="en-US" altLang="zh-CN" dirty="0" smtClean="0"/>
              <a:t> </a:t>
            </a:r>
            <a:r>
              <a:rPr lang="zh-CN" altLang="zh-CN" dirty="0" smtClean="0"/>
              <a:t>强有力的；力量大的</a:t>
            </a:r>
          </a:p>
          <a:p>
            <a:pPr>
              <a:lnSpc>
                <a:spcPct val="130000"/>
              </a:lnSpc>
            </a:pPr>
            <a:r>
              <a:rPr lang="en-US" altLang="zh-CN" b="1" i="1" dirty="0" smtClean="0"/>
              <a:t>e.g.</a:t>
            </a:r>
            <a:r>
              <a:rPr lang="en-US" altLang="zh-CN" dirty="0" smtClean="0"/>
              <a:t>  powerful weapons  </a:t>
            </a:r>
            <a:r>
              <a:rPr lang="zh-CN" altLang="zh-CN" dirty="0" smtClean="0"/>
              <a:t>威力强大的武器</a:t>
            </a:r>
          </a:p>
          <a:p>
            <a:pPr>
              <a:lnSpc>
                <a:spcPct val="130000"/>
              </a:lnSpc>
            </a:pPr>
            <a:r>
              <a:rPr lang="en-US" altLang="zh-CN" dirty="0" smtClean="0"/>
              <a:t>        a powerful voice  </a:t>
            </a:r>
            <a:r>
              <a:rPr lang="zh-CN" altLang="zh-CN" dirty="0" smtClean="0"/>
              <a:t>洪亮的嗓音</a:t>
            </a:r>
            <a:endParaRPr lang="zh-CN" altLang="zh-CN" dirty="0"/>
          </a:p>
        </p:txBody>
      </p:sp>
      <p:sp>
        <p:nvSpPr>
          <p:cNvPr id="45" name="矩形 44"/>
          <p:cNvSpPr/>
          <p:nvPr/>
        </p:nvSpPr>
        <p:spPr>
          <a:xfrm>
            <a:off x="6334404" y="5173271"/>
            <a:ext cx="3365121" cy="646331"/>
          </a:xfrm>
          <a:prstGeom prst="rect">
            <a:avLst/>
          </a:prstGeom>
          <a:solidFill>
            <a:srgbClr val="D7F9D3"/>
          </a:solidFill>
          <a:ln>
            <a:solidFill>
              <a:srgbClr val="FF0000"/>
            </a:solidFill>
          </a:ln>
        </p:spPr>
        <p:txBody>
          <a:bodyPr wrap="square">
            <a:spAutoFit/>
          </a:bodyPr>
          <a:lstStyle/>
          <a:p>
            <a:r>
              <a:rPr lang="zh-CN" altLang="zh-CN" kern="100" smtClean="0">
                <a:solidFill>
                  <a:srgbClr val="0070C0"/>
                </a:solidFill>
                <a:latin typeface="Times New Roman" panose="02020603050405020304" pitchFamily="18" charset="0"/>
              </a:rPr>
              <a:t>★ </a:t>
            </a:r>
            <a:r>
              <a:rPr lang="en-US" altLang="zh-CN" b="1" kern="100" smtClean="0">
                <a:solidFill>
                  <a:srgbClr val="0070C0"/>
                </a:solidFill>
                <a:latin typeface="Times New Roman" panose="02020603050405020304" pitchFamily="18" charset="0"/>
              </a:rPr>
              <a:t>give </a:t>
            </a:r>
            <a:r>
              <a:rPr lang="en-US" altLang="zh-CN" b="1" kern="100" dirty="0" smtClean="0">
                <a:solidFill>
                  <a:srgbClr val="0070C0"/>
                </a:solidFill>
                <a:latin typeface="Times New Roman" panose="02020603050405020304" pitchFamily="18" charset="0"/>
              </a:rPr>
              <a:t>up </a:t>
            </a:r>
            <a:r>
              <a:rPr lang="zh-CN" altLang="en-US" smtClean="0"/>
              <a:t>放弃</a:t>
            </a:r>
          </a:p>
          <a:p>
            <a:r>
              <a:rPr lang="en-US" altLang="zh-CN" smtClean="0"/>
              <a:t>e.g. She doesn’t give up easily </a:t>
            </a:r>
          </a:p>
        </p:txBody>
      </p:sp>
      <p:sp>
        <p:nvSpPr>
          <p:cNvPr id="50" name="矩形 49"/>
          <p:cNvSpPr/>
          <p:nvPr/>
        </p:nvSpPr>
        <p:spPr>
          <a:xfrm>
            <a:off x="6334404" y="297935"/>
            <a:ext cx="4889121" cy="646331"/>
          </a:xfrm>
          <a:prstGeom prst="rect">
            <a:avLst/>
          </a:prstGeom>
          <a:solidFill>
            <a:srgbClr val="D7F9D3"/>
          </a:solidFill>
          <a:ln>
            <a:solidFill>
              <a:srgbClr val="FF0000"/>
            </a:solidFill>
          </a:ln>
        </p:spPr>
        <p:txBody>
          <a:bodyPr wrap="square">
            <a:spAutoFit/>
          </a:bodyPr>
          <a:lstStyle/>
          <a:p>
            <a:r>
              <a:rPr lang="zh-CN" altLang="zh-CN" sz="1700" kern="100">
                <a:solidFill>
                  <a:srgbClr val="0070C0"/>
                </a:solidFill>
                <a:latin typeface="Times New Roman" panose="02020603050405020304" pitchFamily="18" charset="0"/>
              </a:rPr>
              <a:t>★</a:t>
            </a:r>
            <a:r>
              <a:rPr lang="zh-CN" altLang="zh-CN"/>
              <a:t> </a:t>
            </a:r>
            <a:r>
              <a:rPr lang="en-US" altLang="zh-CN" b="1" kern="100" dirty="0" smtClean="0">
                <a:solidFill>
                  <a:srgbClr val="0070C0"/>
                </a:solidFill>
                <a:latin typeface="Times New Roman" panose="02020603050405020304" pitchFamily="18" charset="0"/>
              </a:rPr>
              <a:t>try on </a:t>
            </a:r>
            <a:r>
              <a:rPr lang="zh-CN" altLang="en-US" smtClean="0"/>
              <a:t>试穿</a:t>
            </a:r>
          </a:p>
          <a:p>
            <a:r>
              <a:rPr lang="en-US" altLang="zh-CN" smtClean="0"/>
              <a:t>e.g. Let the little girl try on as many as she likes. </a:t>
            </a:r>
          </a:p>
        </p:txBody>
      </p:sp>
      <p:sp>
        <p:nvSpPr>
          <p:cNvPr id="44" name="矩形 43"/>
          <p:cNvSpPr/>
          <p:nvPr/>
        </p:nvSpPr>
        <p:spPr>
          <a:xfrm>
            <a:off x="6334404" y="4788174"/>
            <a:ext cx="3516667" cy="382541"/>
          </a:xfrm>
          <a:prstGeom prst="rect">
            <a:avLst/>
          </a:prstGeom>
          <a:solidFill>
            <a:srgbClr val="D7F9D3"/>
          </a:solidFill>
          <a:ln>
            <a:solidFill>
              <a:srgbClr val="FF0000"/>
            </a:solidFill>
          </a:ln>
        </p:spPr>
        <p:txBody>
          <a:bodyPr wrap="square">
            <a:spAutoFit/>
          </a:bodyPr>
          <a:lstStyle/>
          <a:p>
            <a:pPr>
              <a:lnSpc>
                <a:spcPct val="130000"/>
              </a:lnSpc>
            </a:pPr>
            <a:r>
              <a:rPr lang="zh-CN" altLang="zh-CN" sz="1600" kern="100" smtClean="0">
                <a:solidFill>
                  <a:srgbClr val="0070C0"/>
                </a:solidFill>
                <a:latin typeface="Times New Roman" panose="02020603050405020304" pitchFamily="18" charset="0"/>
              </a:rPr>
              <a:t>★</a:t>
            </a:r>
            <a:r>
              <a:rPr lang="en-US" altLang="zh-CN" sz="1600" b="1" kern="100" smtClean="0">
                <a:solidFill>
                  <a:srgbClr val="0070C0"/>
                </a:solidFill>
                <a:latin typeface="Times New Roman" panose="02020603050405020304" pitchFamily="18" charset="0"/>
              </a:rPr>
              <a:t> crown </a:t>
            </a:r>
            <a:r>
              <a:rPr lang="en-US" altLang="zh-CN" sz="1600" smtClean="0"/>
              <a:t>/kraʊn/ n. </a:t>
            </a:r>
            <a:r>
              <a:rPr lang="zh-CN" altLang="en-US" sz="1600" smtClean="0"/>
              <a:t>王冠；帽子</a:t>
            </a:r>
          </a:p>
        </p:txBody>
      </p:sp>
      <p:sp>
        <p:nvSpPr>
          <p:cNvPr id="46" name="矩形 45"/>
          <p:cNvSpPr/>
          <p:nvPr/>
        </p:nvSpPr>
        <p:spPr>
          <a:xfrm>
            <a:off x="6334404" y="4347469"/>
            <a:ext cx="4126368" cy="418833"/>
          </a:xfrm>
          <a:prstGeom prst="rect">
            <a:avLst/>
          </a:prstGeom>
          <a:solidFill>
            <a:srgbClr val="D7F9D3"/>
          </a:solidFill>
          <a:ln>
            <a:solidFill>
              <a:srgbClr val="FF0000"/>
            </a:solidFill>
          </a:ln>
        </p:spPr>
        <p:txBody>
          <a:bodyPr wrap="square">
            <a:spAutoFit/>
          </a:bodyPr>
          <a:lstStyle/>
          <a:p>
            <a:pPr>
              <a:lnSpc>
                <a:spcPct val="130000"/>
              </a:lnSpc>
            </a:pPr>
            <a:r>
              <a:rPr lang="zh-CN" altLang="zh-CN" kern="100" smtClean="0">
                <a:solidFill>
                  <a:srgbClr val="0070C0"/>
                </a:solidFill>
                <a:latin typeface="Times New Roman" panose="02020603050405020304" pitchFamily="18" charset="0"/>
              </a:rPr>
              <a:t>★ </a:t>
            </a:r>
            <a:r>
              <a:rPr lang="en-US" altLang="zh-CN" b="1" kern="100" smtClean="0">
                <a:solidFill>
                  <a:srgbClr val="0070C0"/>
                </a:solidFill>
                <a:latin typeface="Times New Roman" panose="02020603050405020304" pitchFamily="18" charset="0"/>
              </a:rPr>
              <a:t>quirky </a:t>
            </a:r>
            <a:r>
              <a:rPr lang="en-US" altLang="zh-CN" smtClean="0"/>
              <a:t>/'kwɜːki/ adj. </a:t>
            </a:r>
            <a:r>
              <a:rPr lang="zh-CN" altLang="en-US" smtClean="0"/>
              <a:t>奇特的；离奇的</a:t>
            </a:r>
          </a:p>
        </p:txBody>
      </p:sp>
      <p:sp>
        <p:nvSpPr>
          <p:cNvPr id="54" name="矩形 53"/>
          <p:cNvSpPr/>
          <p:nvPr/>
        </p:nvSpPr>
        <p:spPr>
          <a:xfrm>
            <a:off x="6323496" y="3982512"/>
            <a:ext cx="3516667" cy="382541"/>
          </a:xfrm>
          <a:prstGeom prst="rect">
            <a:avLst/>
          </a:prstGeom>
          <a:solidFill>
            <a:srgbClr val="D7F9D3"/>
          </a:solidFill>
          <a:ln>
            <a:solidFill>
              <a:srgbClr val="FF0000"/>
            </a:solidFill>
          </a:ln>
        </p:spPr>
        <p:txBody>
          <a:bodyPr wrap="square">
            <a:spAutoFit/>
          </a:bodyPr>
          <a:lstStyle/>
          <a:p>
            <a:pPr>
              <a:lnSpc>
                <a:spcPct val="130000"/>
              </a:lnSpc>
            </a:pPr>
            <a:r>
              <a:rPr lang="zh-CN" altLang="zh-CN" sz="1600" kern="100" smtClean="0">
                <a:solidFill>
                  <a:srgbClr val="0070C0"/>
                </a:solidFill>
                <a:latin typeface="Times New Roman" panose="02020603050405020304" pitchFamily="18" charset="0"/>
              </a:rPr>
              <a:t>★</a:t>
            </a:r>
            <a:r>
              <a:rPr lang="en-US" altLang="zh-CN" sz="1600" b="1" kern="100" smtClean="0">
                <a:solidFill>
                  <a:srgbClr val="0070C0"/>
                </a:solidFill>
                <a:latin typeface="Times New Roman" panose="02020603050405020304" pitchFamily="18" charset="0"/>
              </a:rPr>
              <a:t> puzzle </a:t>
            </a:r>
            <a:r>
              <a:rPr lang="en-US" altLang="zh-CN" sz="1600" smtClean="0"/>
              <a:t>/'pʌzl/ n. </a:t>
            </a:r>
            <a:r>
              <a:rPr lang="zh-CN" altLang="en-US" sz="1600" smtClean="0"/>
              <a:t>谜语；智力游戏</a:t>
            </a:r>
            <a:endParaRPr lang="zh-CN" altLang="zh-CN" sz="1600" smtClean="0"/>
          </a:p>
        </p:txBody>
      </p:sp>
      <p:sp>
        <p:nvSpPr>
          <p:cNvPr id="39" name="文本框 38"/>
          <p:cNvSpPr txBox="1"/>
          <p:nvPr/>
        </p:nvSpPr>
        <p:spPr>
          <a:xfrm>
            <a:off x="159263" y="4483766"/>
            <a:ext cx="9341942" cy="830997"/>
          </a:xfrm>
          <a:prstGeom prst="rect">
            <a:avLst/>
          </a:prstGeom>
          <a:noFill/>
        </p:spPr>
        <p:txBody>
          <a:bodyPr wrap="square" rtlCol="0">
            <a:spAutoFit/>
          </a:bodyPr>
          <a:lstStyle/>
          <a:p>
            <a:r>
              <a:rPr lang="en-US" altLang="zh-CN" sz="2400" dirty="0"/>
              <a:t>How </a:t>
            </a:r>
            <a:r>
              <a:rPr lang="en-US" altLang="zh-CN" sz="2400" dirty="0" smtClean="0"/>
              <a:t>did </a:t>
            </a:r>
            <a:r>
              <a:rPr lang="en-US" altLang="zh-CN" sz="2400" dirty="0"/>
              <a:t>the author feel when </a:t>
            </a:r>
            <a:endParaRPr lang="en-US" altLang="zh-CN" sz="2400" dirty="0" smtClean="0"/>
          </a:p>
          <a:p>
            <a:r>
              <a:rPr lang="en-US" altLang="zh-CN" sz="2400" dirty="0" smtClean="0"/>
              <a:t>she placed the flower crown on her head?</a:t>
            </a:r>
            <a:endParaRPr lang="zh-CN" altLang="zh-CN" sz="2400" dirty="0"/>
          </a:p>
        </p:txBody>
      </p:sp>
    </p:spTree>
    <p:extLst>
      <p:ext uri="{BB962C8B-B14F-4D97-AF65-F5344CB8AC3E}">
        <p14:creationId xmlns:p14="http://schemas.microsoft.com/office/powerpoint/2010/main" val="2977797601"/>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Group 62"/>
          <p:cNvGraphicFramePr>
            <a:graphicFrameLocks noGrp="1"/>
          </p:cNvGraphicFramePr>
          <p:nvPr/>
        </p:nvGraphicFramePr>
        <p:xfrm>
          <a:off x="1776413" y="4652963"/>
          <a:ext cx="720537" cy="334984"/>
        </p:xfrm>
        <a:graphic>
          <a:graphicData uri="http://schemas.openxmlformats.org/drawingml/2006/table">
            <a:tbl>
              <a:tblPr/>
              <a:tblGrid>
                <a:gridCol w="720537"/>
              </a:tblGrid>
              <a:tr h="334921">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smtClean="0">
                          <a:ln>
                            <a:noFill/>
                          </a:ln>
                          <a:solidFill>
                            <a:srgbClr val="000000"/>
                          </a:solidFill>
                          <a:effectLst/>
                          <a:latin typeface="Arial" panose="020B0604020202020204" pitchFamily="34" charset="0"/>
                          <a:ea typeface="宋体" panose="02010600030101010101" pitchFamily="2" charset="-122"/>
                        </a:rPr>
                        <a:t> </a:t>
                      </a:r>
                    </a:p>
                  </a:txBody>
                  <a:tcPr marL="91498" marR="91498" marT="45572" marB="45572" horzOverflow="overflow">
                    <a:lnL>
                      <a:noFill/>
                    </a:lnL>
                    <a:lnR>
                      <a:noFill/>
                    </a:lnR>
                    <a:lnT>
                      <a:noFill/>
                    </a:lnT>
                    <a:lnB>
                      <a:noFill/>
                    </a:lnB>
                    <a:lnTlToBr>
                      <a:noFill/>
                    </a:lnTlToBr>
                    <a:lnBlToTr>
                      <a:noFill/>
                    </a:lnBlToTr>
                    <a:noFill/>
                  </a:tcPr>
                </a:tc>
              </a:tr>
            </a:tbl>
          </a:graphicData>
        </a:graphic>
      </p:graphicFrame>
      <p:graphicFrame>
        <p:nvGraphicFramePr>
          <p:cNvPr id="59" name="Group 80"/>
          <p:cNvGraphicFramePr>
            <a:graphicFrameLocks noGrp="1"/>
          </p:cNvGraphicFramePr>
          <p:nvPr/>
        </p:nvGraphicFramePr>
        <p:xfrm>
          <a:off x="643709" y="5749834"/>
          <a:ext cx="1032934" cy="448734"/>
        </p:xfrm>
        <a:graphic>
          <a:graphicData uri="http://schemas.openxmlformats.org/drawingml/2006/table">
            <a:tbl>
              <a:tblPr/>
              <a:tblGrid>
                <a:gridCol w="1032934"/>
              </a:tblGrid>
              <a:tr h="448734">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sp>
        <p:nvSpPr>
          <p:cNvPr id="43" name="TextBox 42"/>
          <p:cNvSpPr txBox="1"/>
          <p:nvPr/>
        </p:nvSpPr>
        <p:spPr>
          <a:xfrm>
            <a:off x="8696" y="510041"/>
            <a:ext cx="5770245" cy="2971800"/>
          </a:xfrm>
          <a:prstGeom prst="rect">
            <a:avLst/>
          </a:prstGeom>
          <a:noFill/>
        </p:spPr>
        <p:txBody>
          <a:bodyPr wrap="square" rtlCol="0">
            <a:spAutoFit/>
          </a:bodyPr>
          <a:lstStyle/>
          <a:p>
            <a:pPr algn="just">
              <a:lnSpc>
                <a:spcPct val="130000"/>
              </a:lnSpc>
            </a:pP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400" b="1" dirty="0" smtClean="0">
                <a:solidFill>
                  <a:srgbClr val="FF0000"/>
                </a:solidFill>
                <a:latin typeface="Comic Sans MS" panose="030F0702030302020204" pitchFamily="66" charset="0"/>
              </a:rPr>
              <a:t>4  </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After </a:t>
            </a:r>
            <a:r>
              <a:rPr lang="en-US" altLang="zh-CN" sz="2000" u="sng"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trying on </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almost everything from the jewelry section, I was about to </a:t>
            </a:r>
            <a:r>
              <a:rPr lang="en-US" altLang="zh-CN" sz="2000" u="sng"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give up</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and then a </a:t>
            </a:r>
            <a:r>
              <a:rPr lang="en-US" altLang="zh-CN" sz="1700" b="1" kern="100" dirty="0" smtClean="0">
                <a:solidFill>
                  <a:srgbClr val="0070C0"/>
                </a:solidFill>
                <a:latin typeface="Times New Roman" panose="02020603050405020304" pitchFamily="18" charset="0"/>
              </a:rPr>
              <a:t>quirky</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13</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flower </a:t>
            </a:r>
            <a:r>
              <a:rPr lang="en-US" altLang="zh-CN" sz="1700" b="1" kern="100" dirty="0" smtClean="0">
                <a:solidFill>
                  <a:srgbClr val="0070C0"/>
                </a:solidFill>
                <a:latin typeface="Times New Roman" panose="02020603050405020304" pitchFamily="18" charset="0"/>
              </a:rPr>
              <a:t>crown</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14</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caught my eye. I think a part of me knew right away that it was going to go to LA with me. I placed it on my head and it was like putting down the last piece of a </a:t>
            </a:r>
            <a:r>
              <a:rPr lang="en-US" altLang="zh-CN" sz="1700" b="1" kern="100" dirty="0" smtClean="0">
                <a:solidFill>
                  <a:srgbClr val="0070C0"/>
                </a:solidFill>
                <a:latin typeface="Times New Roman" panose="02020603050405020304" pitchFamily="18" charset="0"/>
              </a:rPr>
              <a:t>puzzle</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15</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I felt complete; I felt happy, strong and </a:t>
            </a:r>
            <a:r>
              <a:rPr lang="en-US" altLang="zh-CN" sz="1700" b="1" kern="100" dirty="0" smtClean="0">
                <a:solidFill>
                  <a:srgbClr val="0070C0"/>
                </a:solidFill>
                <a:latin typeface="Times New Roman" panose="02020603050405020304" pitchFamily="18" charset="0"/>
              </a:rPr>
              <a:t>powerful</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16</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I felt like me! </a:t>
            </a:r>
            <a:endParaRPr lang="zh-CN" altLang="en-US"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3" name="矩形 32"/>
          <p:cNvSpPr/>
          <p:nvPr/>
        </p:nvSpPr>
        <p:spPr>
          <a:xfrm>
            <a:off x="5971607" y="3244334"/>
            <a:ext cx="248786" cy="369332"/>
          </a:xfrm>
          <a:prstGeom prst="rect">
            <a:avLst/>
          </a:prstGeom>
        </p:spPr>
        <p:txBody>
          <a:bodyPr wrap="none">
            <a:spAutoFit/>
          </a:bodyPr>
          <a:lstStyle/>
          <a:p>
            <a:pPr lvl="0" fontAlgn="base">
              <a:spcBef>
                <a:spcPct val="20000"/>
              </a:spcBef>
              <a:spcAft>
                <a:spcPct val="0"/>
              </a:spcAft>
            </a:pPr>
            <a:r>
              <a:rPr lang="zh-CN" altLang="en-US" dirty="0" smtClean="0">
                <a:solidFill>
                  <a:srgbClr val="000000"/>
                </a:solidFill>
                <a:latin typeface="Arial" panose="020B0604020202020204" pitchFamily="34" charset="0"/>
                <a:ea typeface="宋体" panose="02010600030101010101" pitchFamily="2" charset="-122"/>
              </a:rPr>
              <a:t> </a:t>
            </a:r>
          </a:p>
        </p:txBody>
      </p:sp>
      <p:graphicFrame>
        <p:nvGraphicFramePr>
          <p:cNvPr id="52" name="Group 80"/>
          <p:cNvGraphicFramePr>
            <a:graphicFrameLocks noGrp="1"/>
          </p:cNvGraphicFramePr>
          <p:nvPr/>
        </p:nvGraphicFramePr>
        <p:xfrm>
          <a:off x="4850655" y="579614"/>
          <a:ext cx="1380812" cy="3176840"/>
        </p:xfrm>
        <a:graphic>
          <a:graphicData uri="http://schemas.openxmlformats.org/drawingml/2006/table">
            <a:tbl>
              <a:tblPr/>
              <a:tblGrid>
                <a:gridCol w="1380812"/>
              </a:tblGrid>
              <a:tr h="3176840">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47" name="Group 80"/>
          <p:cNvGraphicFramePr>
            <a:graphicFrameLocks noGrp="1"/>
          </p:cNvGraphicFramePr>
          <p:nvPr/>
        </p:nvGraphicFramePr>
        <p:xfrm>
          <a:off x="2142066" y="2408415"/>
          <a:ext cx="1024467" cy="349927"/>
        </p:xfrm>
        <a:graphic>
          <a:graphicData uri="http://schemas.openxmlformats.org/drawingml/2006/table">
            <a:tbl>
              <a:tblPr/>
              <a:tblGrid>
                <a:gridCol w="1024467"/>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48" name="Group 80"/>
          <p:cNvGraphicFramePr>
            <a:graphicFrameLocks noGrp="1"/>
          </p:cNvGraphicFramePr>
          <p:nvPr/>
        </p:nvGraphicFramePr>
        <p:xfrm>
          <a:off x="4428067" y="2857148"/>
          <a:ext cx="804334" cy="349927"/>
        </p:xfrm>
        <a:graphic>
          <a:graphicData uri="http://schemas.openxmlformats.org/drawingml/2006/table">
            <a:tbl>
              <a:tblPr/>
              <a:tblGrid>
                <a:gridCol w="804334"/>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49" name="Group 80"/>
          <p:cNvGraphicFramePr>
            <a:graphicFrameLocks noGrp="1"/>
          </p:cNvGraphicFramePr>
          <p:nvPr/>
        </p:nvGraphicFramePr>
        <p:xfrm>
          <a:off x="2065867" y="5295548"/>
          <a:ext cx="804334" cy="349927"/>
        </p:xfrm>
        <a:graphic>
          <a:graphicData uri="http://schemas.openxmlformats.org/drawingml/2006/table">
            <a:tbl>
              <a:tblPr/>
              <a:tblGrid>
                <a:gridCol w="804334"/>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55" name="Group 80"/>
          <p:cNvGraphicFramePr>
            <a:graphicFrameLocks noGrp="1"/>
          </p:cNvGraphicFramePr>
          <p:nvPr/>
        </p:nvGraphicFramePr>
        <p:xfrm>
          <a:off x="1617132" y="3314348"/>
          <a:ext cx="778935" cy="334986"/>
        </p:xfrm>
        <a:graphic>
          <a:graphicData uri="http://schemas.openxmlformats.org/drawingml/2006/table">
            <a:tbl>
              <a:tblPr/>
              <a:tblGrid>
                <a:gridCol w="778935"/>
              </a:tblGrid>
              <a:tr h="250119">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56" name="Group 80"/>
          <p:cNvGraphicFramePr>
            <a:graphicFrameLocks noGrp="1"/>
          </p:cNvGraphicFramePr>
          <p:nvPr/>
        </p:nvGraphicFramePr>
        <p:xfrm>
          <a:off x="3191934" y="3246615"/>
          <a:ext cx="635000" cy="349927"/>
        </p:xfrm>
        <a:graphic>
          <a:graphicData uri="http://schemas.openxmlformats.org/drawingml/2006/table">
            <a:tbl>
              <a:tblPr/>
              <a:tblGrid>
                <a:gridCol w="635000"/>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57" name="Group 80"/>
          <p:cNvGraphicFramePr>
            <a:graphicFrameLocks noGrp="1"/>
          </p:cNvGraphicFramePr>
          <p:nvPr/>
        </p:nvGraphicFramePr>
        <p:xfrm>
          <a:off x="1998134" y="4804482"/>
          <a:ext cx="635000" cy="349927"/>
        </p:xfrm>
        <a:graphic>
          <a:graphicData uri="http://schemas.openxmlformats.org/drawingml/2006/table">
            <a:tbl>
              <a:tblPr/>
              <a:tblGrid>
                <a:gridCol w="635000"/>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sp>
        <p:nvSpPr>
          <p:cNvPr id="20" name="文本框 19"/>
          <p:cNvSpPr txBox="1"/>
          <p:nvPr/>
        </p:nvSpPr>
        <p:spPr>
          <a:xfrm>
            <a:off x="643709" y="4064065"/>
            <a:ext cx="10217880" cy="830997"/>
          </a:xfrm>
          <a:prstGeom prst="rect">
            <a:avLst/>
          </a:prstGeom>
          <a:noFill/>
        </p:spPr>
        <p:txBody>
          <a:bodyPr wrap="square" rtlCol="0">
            <a:spAutoFit/>
          </a:bodyPr>
          <a:lstStyle/>
          <a:p>
            <a:r>
              <a:rPr lang="en-US" altLang="zh-CN" sz="2400" dirty="0" smtClean="0"/>
              <a:t>The author placed the flower  </a:t>
            </a:r>
            <a:r>
              <a:rPr lang="en-US" altLang="zh-CN" sz="2400" u="sng" dirty="0" smtClean="0"/>
              <a:t>                 </a:t>
            </a:r>
            <a:r>
              <a:rPr lang="en-US" altLang="zh-CN" sz="2400" dirty="0" smtClean="0"/>
              <a:t> which  is from the </a:t>
            </a:r>
            <a:r>
              <a:rPr lang="en-US" altLang="zh-CN" sz="2400" u="sng" dirty="0" smtClean="0"/>
              <a:t>                          </a:t>
            </a:r>
            <a:r>
              <a:rPr lang="en-US" altLang="zh-CN" sz="2400" dirty="0" smtClean="0"/>
              <a:t> on her head and it was just like putting down the last piece of a  </a:t>
            </a:r>
            <a:r>
              <a:rPr lang="en-US" altLang="zh-CN" sz="2400" u="sng" dirty="0" smtClean="0"/>
              <a:t>              </a:t>
            </a:r>
            <a:r>
              <a:rPr lang="en-US" altLang="zh-CN" sz="2400" dirty="0" smtClean="0"/>
              <a:t>.</a:t>
            </a:r>
            <a:endParaRPr lang="zh-CN" altLang="zh-CN" sz="2400" dirty="0"/>
          </a:p>
        </p:txBody>
      </p:sp>
      <p:sp>
        <p:nvSpPr>
          <p:cNvPr id="21" name="文本框 20"/>
          <p:cNvSpPr txBox="1"/>
          <p:nvPr/>
        </p:nvSpPr>
        <p:spPr>
          <a:xfrm>
            <a:off x="4577234" y="4025687"/>
            <a:ext cx="1927654" cy="461665"/>
          </a:xfrm>
          <a:prstGeom prst="rect">
            <a:avLst/>
          </a:prstGeom>
          <a:noFill/>
        </p:spPr>
        <p:txBody>
          <a:bodyPr wrap="square" rtlCol="0">
            <a:spAutoFit/>
          </a:bodyPr>
          <a:lstStyle/>
          <a:p>
            <a:r>
              <a:rPr lang="en-US" altLang="zh-CN" sz="2400" b="1" dirty="0" smtClean="0">
                <a:solidFill>
                  <a:srgbClr val="FF0000"/>
                </a:solidFill>
              </a:rPr>
              <a:t>crown</a:t>
            </a:r>
            <a:endParaRPr lang="zh-CN" altLang="en-US" sz="2400" b="1" dirty="0">
              <a:solidFill>
                <a:srgbClr val="FF0000"/>
              </a:solidFill>
            </a:endParaRPr>
          </a:p>
        </p:txBody>
      </p:sp>
      <p:sp>
        <p:nvSpPr>
          <p:cNvPr id="22" name="文本框 21"/>
          <p:cNvSpPr txBox="1"/>
          <p:nvPr/>
        </p:nvSpPr>
        <p:spPr>
          <a:xfrm>
            <a:off x="7893760" y="3842167"/>
            <a:ext cx="2522824" cy="461665"/>
          </a:xfrm>
          <a:prstGeom prst="rect">
            <a:avLst/>
          </a:prstGeom>
          <a:noFill/>
        </p:spPr>
        <p:txBody>
          <a:bodyPr wrap="square" rtlCol="0">
            <a:spAutoFit/>
          </a:bodyPr>
          <a:lstStyle/>
          <a:p>
            <a:r>
              <a:rPr lang="en-US" altLang="zh-CN" sz="2400" b="1" dirty="0">
                <a:solidFill>
                  <a:srgbClr val="FF0000"/>
                </a:solidFill>
              </a:rPr>
              <a:t>j</a:t>
            </a:r>
            <a:r>
              <a:rPr lang="en-US" altLang="zh-CN" sz="2400" b="1" dirty="0" smtClean="0">
                <a:solidFill>
                  <a:srgbClr val="FF0000"/>
                </a:solidFill>
              </a:rPr>
              <a:t>ewelry section</a:t>
            </a:r>
            <a:endParaRPr lang="zh-CN" altLang="en-US" sz="2400" b="1" dirty="0">
              <a:solidFill>
                <a:srgbClr val="FF0000"/>
              </a:solidFill>
            </a:endParaRPr>
          </a:p>
        </p:txBody>
      </p:sp>
      <p:sp>
        <p:nvSpPr>
          <p:cNvPr id="23" name="文本框 22"/>
          <p:cNvSpPr txBox="1"/>
          <p:nvPr/>
        </p:nvSpPr>
        <p:spPr>
          <a:xfrm>
            <a:off x="7638930" y="4820455"/>
            <a:ext cx="1927654" cy="461665"/>
          </a:xfrm>
          <a:prstGeom prst="rect">
            <a:avLst/>
          </a:prstGeom>
          <a:noFill/>
        </p:spPr>
        <p:txBody>
          <a:bodyPr wrap="square" rtlCol="0">
            <a:spAutoFit/>
          </a:bodyPr>
          <a:lstStyle/>
          <a:p>
            <a:r>
              <a:rPr lang="en-US" altLang="zh-CN" sz="2400" b="1" dirty="0" smtClean="0">
                <a:solidFill>
                  <a:srgbClr val="FF0000"/>
                </a:solidFill>
              </a:rPr>
              <a:t>puzzle</a:t>
            </a:r>
            <a:endParaRPr lang="zh-CN" altLang="en-US" sz="2400" b="1" dirty="0">
              <a:solidFill>
                <a:srgbClr val="FF0000"/>
              </a:solidFill>
            </a:endParaRPr>
          </a:p>
        </p:txBody>
      </p:sp>
    </p:spTree>
    <p:extLst>
      <p:ext uri="{BB962C8B-B14F-4D97-AF65-F5344CB8AC3E}">
        <p14:creationId xmlns:p14="http://schemas.microsoft.com/office/powerpoint/2010/main" val="33384109"/>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ppt_x"/>
                                          </p:val>
                                        </p:tav>
                                        <p:tav tm="100000">
                                          <p:val>
                                            <p:strVal val="#ppt_x"/>
                                          </p:val>
                                        </p:tav>
                                      </p:tavLst>
                                    </p:anim>
                                    <p:anim calcmode="lin" valueType="num">
                                      <p:cBhvr additive="base">
                                        <p:cTn id="2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ppt_x"/>
                                          </p:val>
                                        </p:tav>
                                        <p:tav tm="100000">
                                          <p:val>
                                            <p:strVal val="#ppt_x"/>
                                          </p:val>
                                        </p:tav>
                                      </p:tavLst>
                                    </p:anim>
                                    <p:anim calcmode="lin" valueType="num">
                                      <p:cBhvr additive="base">
                                        <p:cTn id="32"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additive="base">
                                        <p:cTn id="37" dur="500" fill="hold"/>
                                        <p:tgtEl>
                                          <p:spTgt spid="43"/>
                                        </p:tgtEl>
                                        <p:attrNameLst>
                                          <p:attrName>ppt_x</p:attrName>
                                        </p:attrNameLst>
                                      </p:cBhvr>
                                      <p:tavLst>
                                        <p:tav tm="0">
                                          <p:val>
                                            <p:strVal val="#ppt_x"/>
                                          </p:val>
                                        </p:tav>
                                        <p:tav tm="100000">
                                          <p:val>
                                            <p:strVal val="#ppt_x"/>
                                          </p:val>
                                        </p:tav>
                                      </p:tavLst>
                                    </p:anim>
                                    <p:anim calcmode="lin" valueType="num">
                                      <p:cBhvr additive="base">
                                        <p:cTn id="38"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20" grpId="0"/>
      <p:bldP spid="21" grpId="0"/>
      <p:bldP spid="22" grpId="0"/>
      <p:bldP spid="2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2"/>
          <p:cNvSpPr txBox="1"/>
          <p:nvPr/>
        </p:nvSpPr>
        <p:spPr>
          <a:xfrm>
            <a:off x="145516" y="52236"/>
            <a:ext cx="4988934" cy="3773341"/>
          </a:xfrm>
          <a:prstGeom prst="rect">
            <a:avLst/>
          </a:prstGeom>
          <a:noFill/>
        </p:spPr>
        <p:txBody>
          <a:bodyPr wrap="square" rtlCol="0">
            <a:spAutoFit/>
          </a:bodyPr>
          <a:lstStyle/>
          <a:p>
            <a:pPr algn="just">
              <a:lnSpc>
                <a:spcPct val="130000"/>
              </a:lnSpc>
            </a:pPr>
            <a:r>
              <a:rPr lang="en-US" altLang="zh-CN" sz="1999"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400" b="1" dirty="0" smtClean="0">
                <a:solidFill>
                  <a:srgbClr val="FF0000"/>
                </a:solidFill>
                <a:latin typeface="Comic Sans MS" pitchFamily="66" charset="0"/>
              </a:rPr>
              <a:t>3  </a:t>
            </a:r>
            <a:r>
              <a:rPr lang="en-US" altLang="zh-CN" sz="1999"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This winter, I took a trip to Los Angeles to do an </a:t>
            </a:r>
            <a:r>
              <a:rPr lang="en-US" altLang="zh-CN" sz="1699" b="1" kern="100" dirty="0" smtClean="0">
                <a:solidFill>
                  <a:srgbClr val="0070C0"/>
                </a:solidFill>
                <a:latin typeface="Times New Roman" panose="02020603050405020304" pitchFamily="18" charset="0"/>
              </a:rPr>
              <a:t>internship</a:t>
            </a:r>
            <a:r>
              <a:rPr lang="en-US" altLang="zh-CN" sz="1999" b="1" baseline="30000" dirty="0" smtClean="0">
                <a:solidFill>
                  <a:schemeClr val="accent5"/>
                </a:solidFill>
                <a:latin typeface="Times New Roman" panose="02020603050405020304" pitchFamily="18" charset="0"/>
                <a:cs typeface="Times New Roman" panose="02020603050405020304" pitchFamily="18" charset="0"/>
              </a:rPr>
              <a:t>9</a:t>
            </a:r>
            <a:r>
              <a:rPr lang="en-US" altLang="zh-CN" sz="1999"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I wanted to find the perfect piece to </a:t>
            </a:r>
            <a:r>
              <a:rPr lang="en-US" altLang="zh-CN" sz="1699" b="1" kern="100" dirty="0" smtClean="0">
                <a:solidFill>
                  <a:srgbClr val="0070C0"/>
                </a:solidFill>
                <a:latin typeface="Times New Roman" panose="02020603050405020304" pitchFamily="18" charset="0"/>
              </a:rPr>
              <a:t>personalize</a:t>
            </a:r>
            <a:r>
              <a:rPr lang="en-US" altLang="zh-CN" sz="1999" b="1" baseline="30000" dirty="0" smtClean="0">
                <a:solidFill>
                  <a:schemeClr val="accent5"/>
                </a:solidFill>
                <a:latin typeface="Times New Roman" panose="02020603050405020304" pitchFamily="18" charset="0"/>
                <a:cs typeface="Times New Roman" panose="02020603050405020304" pitchFamily="18" charset="0"/>
              </a:rPr>
              <a:t>10</a:t>
            </a:r>
            <a:r>
              <a:rPr lang="en-US" altLang="zh-CN" sz="1999"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my “work” outfits. I tried on necklaces, jackets, glasses, and hats, and really liked some of them, but when I tried them on, I didn’t get the </a:t>
            </a:r>
            <a:r>
              <a:rPr lang="en-US" altLang="zh-CN" sz="1699" b="1" kern="100" dirty="0" smtClean="0">
                <a:solidFill>
                  <a:srgbClr val="0070C0"/>
                </a:solidFill>
                <a:latin typeface="Times New Roman" panose="02020603050405020304" pitchFamily="18" charset="0"/>
              </a:rPr>
              <a:t>rush</a:t>
            </a:r>
            <a:r>
              <a:rPr lang="en-US" altLang="zh-CN" sz="1999" b="1" baseline="30000" dirty="0" smtClean="0">
                <a:solidFill>
                  <a:schemeClr val="accent5"/>
                </a:solidFill>
                <a:latin typeface="Times New Roman" panose="02020603050405020304" pitchFamily="18" charset="0"/>
                <a:cs typeface="Times New Roman" panose="02020603050405020304" pitchFamily="18" charset="0"/>
              </a:rPr>
              <a:t>11</a:t>
            </a:r>
            <a:r>
              <a:rPr lang="en-US" altLang="zh-CN" sz="1999"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of excitement and </a:t>
            </a:r>
            <a:r>
              <a:rPr lang="en-US" altLang="zh-CN" sz="1699" b="1" kern="100" dirty="0" smtClean="0">
                <a:solidFill>
                  <a:srgbClr val="0070C0"/>
                </a:solidFill>
                <a:latin typeface="Times New Roman" panose="02020603050405020304" pitchFamily="18" charset="0"/>
              </a:rPr>
              <a:t>empowerment</a:t>
            </a:r>
            <a:r>
              <a:rPr lang="en-US" altLang="zh-CN" sz="1999" b="1" baseline="30000" dirty="0" smtClean="0">
                <a:solidFill>
                  <a:schemeClr val="accent5"/>
                </a:solidFill>
                <a:latin typeface="Times New Roman" panose="02020603050405020304" pitchFamily="18" charset="0"/>
                <a:cs typeface="Times New Roman" panose="02020603050405020304" pitchFamily="18" charset="0"/>
              </a:rPr>
              <a:t>12</a:t>
            </a:r>
            <a:r>
              <a:rPr lang="en-US" altLang="zh-CN" sz="1999"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that I feel when I put together a perfect outfit. There was just something that was missing. </a:t>
            </a:r>
            <a:endParaRPr lang="zh-CN" altLang="en-US" sz="1999"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 name="TextBox 42"/>
          <p:cNvSpPr txBox="1"/>
          <p:nvPr/>
        </p:nvSpPr>
        <p:spPr>
          <a:xfrm>
            <a:off x="5831547" y="52236"/>
            <a:ext cx="5770245" cy="2971800"/>
          </a:xfrm>
          <a:prstGeom prst="rect">
            <a:avLst/>
          </a:prstGeom>
          <a:noFill/>
        </p:spPr>
        <p:txBody>
          <a:bodyPr wrap="square" rtlCol="0">
            <a:spAutoFit/>
          </a:bodyPr>
          <a:lstStyle/>
          <a:p>
            <a:pPr algn="just">
              <a:lnSpc>
                <a:spcPct val="130000"/>
              </a:lnSpc>
            </a:pP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400" b="1" dirty="0" smtClean="0">
                <a:solidFill>
                  <a:srgbClr val="FF0000"/>
                </a:solidFill>
                <a:latin typeface="Comic Sans MS" panose="030F0702030302020204" pitchFamily="66" charset="0"/>
              </a:rPr>
              <a:t>4  </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After </a:t>
            </a:r>
            <a:r>
              <a:rPr lang="en-US" altLang="zh-CN" sz="2000" u="sng"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trying on </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almost everything from the jewelry section, I was about to </a:t>
            </a:r>
            <a:r>
              <a:rPr lang="en-US" altLang="zh-CN" sz="2000" u="sng"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give up</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and then a </a:t>
            </a:r>
            <a:r>
              <a:rPr lang="en-US" altLang="zh-CN" sz="1700" b="1" kern="100" dirty="0" smtClean="0">
                <a:solidFill>
                  <a:srgbClr val="0070C0"/>
                </a:solidFill>
                <a:latin typeface="Times New Roman" panose="02020603050405020304" pitchFamily="18" charset="0"/>
              </a:rPr>
              <a:t>quirky</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13</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flower </a:t>
            </a:r>
            <a:r>
              <a:rPr lang="en-US" altLang="zh-CN" sz="1700" b="1" kern="100" dirty="0" smtClean="0">
                <a:solidFill>
                  <a:srgbClr val="0070C0"/>
                </a:solidFill>
                <a:latin typeface="Times New Roman" panose="02020603050405020304" pitchFamily="18" charset="0"/>
              </a:rPr>
              <a:t>crown</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14</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caught my eye. I think a part of me knew right away that it was going to go to LA with me. I placed it on my head and it was like putting down the last piece of a </a:t>
            </a:r>
            <a:r>
              <a:rPr lang="en-US" altLang="zh-CN" sz="1700" b="1" kern="100" dirty="0" smtClean="0">
                <a:solidFill>
                  <a:srgbClr val="0070C0"/>
                </a:solidFill>
                <a:latin typeface="Times New Roman" panose="02020603050405020304" pitchFamily="18" charset="0"/>
              </a:rPr>
              <a:t>puzzle</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15</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I felt complete; I felt happy, strong and </a:t>
            </a:r>
            <a:r>
              <a:rPr lang="en-US" altLang="zh-CN" sz="1700" b="1" kern="100" dirty="0" smtClean="0">
                <a:solidFill>
                  <a:srgbClr val="0070C0"/>
                </a:solidFill>
                <a:latin typeface="Times New Roman" panose="02020603050405020304" pitchFamily="18" charset="0"/>
              </a:rPr>
              <a:t>powerful</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16</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I felt like me! </a:t>
            </a:r>
            <a:endParaRPr lang="zh-CN" altLang="en-US"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4" name="文本框 3"/>
          <p:cNvSpPr txBox="1"/>
          <p:nvPr/>
        </p:nvSpPr>
        <p:spPr>
          <a:xfrm>
            <a:off x="2074226" y="4243892"/>
            <a:ext cx="5290425" cy="461665"/>
          </a:xfrm>
          <a:prstGeom prst="rect">
            <a:avLst/>
          </a:prstGeom>
          <a:noFill/>
        </p:spPr>
        <p:txBody>
          <a:bodyPr wrap="square" rtlCol="0">
            <a:spAutoFit/>
          </a:bodyPr>
          <a:lstStyle/>
          <a:p>
            <a:r>
              <a:rPr lang="en-US" altLang="zh-CN" sz="2400" dirty="0" smtClean="0">
                <a:solidFill>
                  <a:srgbClr val="FF0000"/>
                </a:solidFill>
              </a:rPr>
              <a:t>Main idea of this part </a:t>
            </a:r>
            <a:endParaRPr lang="zh-CN" altLang="en-US" sz="2400" dirty="0">
              <a:solidFill>
                <a:srgbClr val="FF0000"/>
              </a:solidFill>
            </a:endParaRPr>
          </a:p>
        </p:txBody>
      </p:sp>
      <p:sp>
        <p:nvSpPr>
          <p:cNvPr id="5" name="文本框 4"/>
          <p:cNvSpPr txBox="1"/>
          <p:nvPr/>
        </p:nvSpPr>
        <p:spPr>
          <a:xfrm>
            <a:off x="1964724" y="4783998"/>
            <a:ext cx="9366422" cy="884538"/>
          </a:xfrm>
          <a:prstGeom prst="rect">
            <a:avLst/>
          </a:prstGeom>
          <a:noFill/>
        </p:spPr>
        <p:txBody>
          <a:bodyPr wrap="square" rtlCol="0">
            <a:spAutoFit/>
          </a:bodyPr>
          <a:lstStyle/>
          <a:p>
            <a:pPr indent="114300" algn="just">
              <a:lnSpc>
                <a:spcPct val="110000"/>
              </a:lnSpc>
              <a:spcAft>
                <a:spcPts val="0"/>
              </a:spcAft>
            </a:pPr>
            <a:r>
              <a:rPr lang="en-US" altLang="zh-CN" sz="2400" dirty="0">
                <a:solidFill>
                  <a:srgbClr val="FF0000"/>
                </a:solidFill>
              </a:rPr>
              <a:t>After trying on almost everything, the author finally found the right thing with her to LA. That made her happy and powerful.</a:t>
            </a:r>
            <a:endParaRPr lang="zh-CN" altLang="zh-CN" sz="2400" kern="100" dirty="0">
              <a:solidFill>
                <a:srgbClr val="FF0000"/>
              </a:solidFill>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05299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33"/>
          <p:cNvGrpSpPr/>
          <p:nvPr/>
        </p:nvGrpSpPr>
        <p:grpSpPr bwMode="auto">
          <a:xfrm>
            <a:off x="3175" y="922338"/>
            <a:ext cx="12185650" cy="46037"/>
            <a:chOff x="0" y="532828"/>
            <a:chExt cx="759125" cy="568897"/>
          </a:xfrm>
        </p:grpSpPr>
        <p:sp>
          <p:nvSpPr>
            <p:cNvPr id="35" name="矩形 34"/>
            <p:cNvSpPr/>
            <p:nvPr/>
          </p:nvSpPr>
          <p:spPr>
            <a:xfrm>
              <a:off x="0" y="532828"/>
              <a:ext cx="238735" cy="568897"/>
            </a:xfrm>
            <a:prstGeom prst="rect">
              <a:avLst/>
            </a:prstGeom>
            <a:solidFill>
              <a:srgbClr val="66BFB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solidFill>
                  <a:prstClr val="white"/>
                </a:solidFill>
              </a:endParaRPr>
            </a:p>
          </p:txBody>
        </p:sp>
        <p:sp>
          <p:nvSpPr>
            <p:cNvPr id="36" name="矩形 35"/>
            <p:cNvSpPr/>
            <p:nvPr/>
          </p:nvSpPr>
          <p:spPr>
            <a:xfrm>
              <a:off x="238735" y="532828"/>
              <a:ext cx="209956" cy="568897"/>
            </a:xfrm>
            <a:prstGeom prst="rect">
              <a:avLst/>
            </a:prstGeom>
            <a:solidFill>
              <a:srgbClr val="8CC0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solidFill>
                  <a:prstClr val="white"/>
                </a:solidFill>
              </a:endParaRPr>
            </a:p>
          </p:txBody>
        </p:sp>
        <p:sp>
          <p:nvSpPr>
            <p:cNvPr id="37" name="矩形 36"/>
            <p:cNvSpPr/>
            <p:nvPr/>
          </p:nvSpPr>
          <p:spPr>
            <a:xfrm>
              <a:off x="448691" y="532828"/>
              <a:ext cx="170002" cy="568897"/>
            </a:xfrm>
            <a:prstGeom prst="rect">
              <a:avLst/>
            </a:prstGeom>
            <a:solidFill>
              <a:srgbClr val="FBC75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solidFill>
                  <a:prstClr val="white"/>
                </a:solidFill>
              </a:endParaRPr>
            </a:p>
          </p:txBody>
        </p:sp>
        <p:sp>
          <p:nvSpPr>
            <p:cNvPr id="38" name="矩形 37"/>
            <p:cNvSpPr/>
            <p:nvPr/>
          </p:nvSpPr>
          <p:spPr>
            <a:xfrm>
              <a:off x="616814" y="532828"/>
              <a:ext cx="142311" cy="568897"/>
            </a:xfrm>
            <a:prstGeom prst="rect">
              <a:avLst/>
            </a:prstGeom>
            <a:solidFill>
              <a:srgbClr val="FC6E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solidFill>
                  <a:prstClr val="white"/>
                </a:solidFill>
              </a:endParaRPr>
            </a:p>
          </p:txBody>
        </p:sp>
      </p:grpSp>
      <p:graphicFrame>
        <p:nvGraphicFramePr>
          <p:cNvPr id="26" name="Group 62"/>
          <p:cNvGraphicFramePr>
            <a:graphicFrameLocks noGrp="1"/>
          </p:cNvGraphicFramePr>
          <p:nvPr/>
        </p:nvGraphicFramePr>
        <p:xfrm>
          <a:off x="1776413" y="4652963"/>
          <a:ext cx="720537" cy="334984"/>
        </p:xfrm>
        <a:graphic>
          <a:graphicData uri="http://schemas.openxmlformats.org/drawingml/2006/table">
            <a:tbl>
              <a:tblPr/>
              <a:tblGrid>
                <a:gridCol w="720537"/>
              </a:tblGrid>
              <a:tr h="334921">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smtClean="0">
                          <a:ln>
                            <a:noFill/>
                          </a:ln>
                          <a:solidFill>
                            <a:srgbClr val="000000"/>
                          </a:solidFill>
                          <a:effectLst/>
                          <a:latin typeface="Arial" panose="020B0604020202020204" pitchFamily="34" charset="0"/>
                          <a:ea typeface="宋体" panose="02010600030101010101" pitchFamily="2" charset="-122"/>
                        </a:rPr>
                        <a:t> </a:t>
                      </a:r>
                    </a:p>
                  </a:txBody>
                  <a:tcPr marL="91498" marR="91498" marT="45572" marB="45572" horzOverflow="overflow">
                    <a:lnL>
                      <a:noFill/>
                    </a:lnL>
                    <a:lnR>
                      <a:noFill/>
                    </a:lnR>
                    <a:lnT>
                      <a:noFill/>
                    </a:lnT>
                    <a:lnB>
                      <a:noFill/>
                    </a:lnB>
                    <a:lnTlToBr>
                      <a:noFill/>
                    </a:lnTlToBr>
                    <a:lnBlToTr>
                      <a:noFill/>
                    </a:lnBlToTr>
                    <a:noFill/>
                  </a:tcPr>
                </a:tc>
              </a:tr>
            </a:tbl>
          </a:graphicData>
        </a:graphic>
      </p:graphicFrame>
      <p:graphicFrame>
        <p:nvGraphicFramePr>
          <p:cNvPr id="59" name="Group 80"/>
          <p:cNvGraphicFramePr>
            <a:graphicFrameLocks noGrp="1"/>
          </p:cNvGraphicFramePr>
          <p:nvPr/>
        </p:nvGraphicFramePr>
        <p:xfrm>
          <a:off x="643709" y="5749834"/>
          <a:ext cx="1032934" cy="448734"/>
        </p:xfrm>
        <a:graphic>
          <a:graphicData uri="http://schemas.openxmlformats.org/drawingml/2006/table">
            <a:tbl>
              <a:tblPr/>
              <a:tblGrid>
                <a:gridCol w="1032934"/>
              </a:tblGrid>
              <a:tr h="448734">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sp>
        <p:nvSpPr>
          <p:cNvPr id="43" name="TextBox 42"/>
          <p:cNvSpPr txBox="1"/>
          <p:nvPr/>
        </p:nvSpPr>
        <p:spPr>
          <a:xfrm>
            <a:off x="903534" y="1854155"/>
            <a:ext cx="4988934" cy="2573012"/>
          </a:xfrm>
          <a:prstGeom prst="rect">
            <a:avLst/>
          </a:prstGeom>
          <a:noFill/>
        </p:spPr>
        <p:txBody>
          <a:bodyPr wrap="square" rtlCol="0">
            <a:spAutoFit/>
          </a:bodyPr>
          <a:lstStyle/>
          <a:p>
            <a:pPr algn="just">
              <a:lnSpc>
                <a:spcPct val="130000"/>
              </a:lnSpc>
            </a:pP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400" b="1" dirty="0" smtClean="0">
                <a:solidFill>
                  <a:srgbClr val="FF0000"/>
                </a:solidFill>
                <a:latin typeface="Comic Sans MS" panose="030F0702030302020204" pitchFamily="66" charset="0"/>
              </a:rPr>
              <a:t>5  </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This is the feeling I get when I know that a piece of clothing is just right. Everyone should know what it feels like to be honestly themselves, especially when we don’t really know who we are yet. Clothes can be a powerful tool for </a:t>
            </a:r>
            <a:r>
              <a:rPr lang="en-US" altLang="zh-CN" sz="1700" b="1" u="sng" kern="100" dirty="0" smtClean="0">
                <a:solidFill>
                  <a:srgbClr val="0070C0"/>
                </a:solidFill>
                <a:latin typeface="Times New Roman" panose="02020603050405020304" pitchFamily="18" charset="0"/>
              </a:rPr>
              <a:t>figuring</a:t>
            </a:r>
            <a:r>
              <a:rPr lang="en-US" altLang="zh-CN" sz="2000" b="1" u="sng" baseline="30000" dirty="0" smtClean="0">
                <a:solidFill>
                  <a:schemeClr val="accent5"/>
                </a:solidFill>
                <a:latin typeface="Times New Roman" panose="02020603050405020304" pitchFamily="18" charset="0"/>
                <a:cs typeface="Times New Roman" panose="02020603050405020304" pitchFamily="18" charset="0"/>
              </a:rPr>
              <a:t>17</a:t>
            </a:r>
            <a:r>
              <a:rPr lang="en-US" altLang="zh-CN" sz="2000" u="sng"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it out</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3" name="矩形 32"/>
          <p:cNvSpPr/>
          <p:nvPr/>
        </p:nvSpPr>
        <p:spPr>
          <a:xfrm>
            <a:off x="5971607" y="3244334"/>
            <a:ext cx="248786" cy="369332"/>
          </a:xfrm>
          <a:prstGeom prst="rect">
            <a:avLst/>
          </a:prstGeom>
        </p:spPr>
        <p:txBody>
          <a:bodyPr wrap="none">
            <a:spAutoFit/>
          </a:bodyPr>
          <a:lstStyle/>
          <a:p>
            <a:pPr lvl="0" fontAlgn="base">
              <a:spcBef>
                <a:spcPct val="20000"/>
              </a:spcBef>
              <a:spcAft>
                <a:spcPct val="0"/>
              </a:spcAft>
            </a:pPr>
            <a:r>
              <a:rPr lang="zh-CN" altLang="en-US" dirty="0" smtClean="0">
                <a:solidFill>
                  <a:srgbClr val="000000"/>
                </a:solidFill>
                <a:latin typeface="Arial" panose="020B0604020202020204" pitchFamily="34" charset="0"/>
                <a:ea typeface="宋体" panose="02010600030101010101" pitchFamily="2" charset="-122"/>
              </a:rPr>
              <a:t> </a:t>
            </a:r>
          </a:p>
        </p:txBody>
      </p:sp>
      <p:graphicFrame>
        <p:nvGraphicFramePr>
          <p:cNvPr id="52" name="Group 80"/>
          <p:cNvGraphicFramePr>
            <a:graphicFrameLocks noGrp="1"/>
          </p:cNvGraphicFramePr>
          <p:nvPr/>
        </p:nvGraphicFramePr>
        <p:xfrm>
          <a:off x="2717055" y="4592814"/>
          <a:ext cx="1584012" cy="349927"/>
        </p:xfrm>
        <a:graphic>
          <a:graphicData uri="http://schemas.openxmlformats.org/drawingml/2006/table">
            <a:tbl>
              <a:tblPr/>
              <a:tblGrid>
                <a:gridCol w="1584012"/>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45" name="Group 80"/>
          <p:cNvGraphicFramePr>
            <a:graphicFrameLocks noGrp="1"/>
          </p:cNvGraphicFramePr>
          <p:nvPr/>
        </p:nvGraphicFramePr>
        <p:xfrm>
          <a:off x="2760133" y="4643615"/>
          <a:ext cx="1507067" cy="349927"/>
        </p:xfrm>
        <a:graphic>
          <a:graphicData uri="http://schemas.openxmlformats.org/drawingml/2006/table">
            <a:tbl>
              <a:tblPr/>
              <a:tblGrid>
                <a:gridCol w="1507067"/>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sp>
        <p:nvSpPr>
          <p:cNvPr id="50" name="矩形 49"/>
          <p:cNvSpPr/>
          <p:nvPr/>
        </p:nvSpPr>
        <p:spPr>
          <a:xfrm>
            <a:off x="6337935" y="1766576"/>
            <a:ext cx="5672667" cy="3804118"/>
          </a:xfrm>
          <a:prstGeom prst="rect">
            <a:avLst/>
          </a:prstGeom>
          <a:solidFill>
            <a:srgbClr val="D7F9D3"/>
          </a:solidFill>
          <a:ln>
            <a:solidFill>
              <a:srgbClr val="FF0000"/>
            </a:solidFill>
          </a:ln>
        </p:spPr>
        <p:txBody>
          <a:bodyPr wrap="square">
            <a:spAutoFit/>
          </a:bodyPr>
          <a:lstStyle/>
          <a:p>
            <a:r>
              <a:rPr lang="zh-CN" altLang="zh-CN" sz="1700" kern="100">
                <a:solidFill>
                  <a:srgbClr val="0070C0"/>
                </a:solidFill>
                <a:latin typeface="Times New Roman" panose="02020603050405020304" pitchFamily="18" charset="0"/>
              </a:rPr>
              <a:t>★</a:t>
            </a:r>
            <a:r>
              <a:rPr lang="zh-CN" altLang="zh-CN"/>
              <a:t> </a:t>
            </a:r>
            <a:r>
              <a:rPr lang="en-US" altLang="zh-CN" smtClean="0"/>
              <a:t> </a:t>
            </a:r>
            <a:r>
              <a:rPr lang="en-US" altLang="zh-CN" b="1" kern="100" smtClean="0">
                <a:solidFill>
                  <a:srgbClr val="0070C0"/>
                </a:solidFill>
                <a:latin typeface="Times New Roman" panose="02020603050405020304" pitchFamily="18" charset="0"/>
              </a:rPr>
              <a:t>figure</a:t>
            </a:r>
            <a:r>
              <a:rPr lang="en-US" altLang="zh-CN" b="1" smtClean="0"/>
              <a:t> </a:t>
            </a:r>
            <a:r>
              <a:rPr lang="en-US" altLang="zh-CN" smtClean="0"/>
              <a:t>/'fɪgə(r)/   v. </a:t>
            </a:r>
            <a:r>
              <a:rPr lang="zh-CN" altLang="en-US" smtClean="0"/>
              <a:t>计算；认定</a:t>
            </a:r>
            <a:endParaRPr lang="en-US" altLang="zh-CN" smtClean="0"/>
          </a:p>
          <a:p>
            <a:r>
              <a:rPr lang="zh-CN" altLang="zh-CN" kern="100" smtClean="0">
                <a:solidFill>
                  <a:srgbClr val="0070C0"/>
                </a:solidFill>
                <a:latin typeface="Times New Roman" panose="02020603050405020304" pitchFamily="18" charset="0"/>
              </a:rPr>
              <a:t>★ </a:t>
            </a:r>
            <a:r>
              <a:rPr lang="en-US" altLang="zh-CN" b="1" kern="100" smtClean="0">
                <a:solidFill>
                  <a:srgbClr val="0070C0"/>
                </a:solidFill>
                <a:latin typeface="Times New Roman" panose="02020603050405020304" pitchFamily="18" charset="0"/>
              </a:rPr>
              <a:t>figure </a:t>
            </a:r>
            <a:r>
              <a:rPr lang="en-US" altLang="zh-CN" b="1" kern="100" dirty="0" smtClean="0">
                <a:solidFill>
                  <a:srgbClr val="0070C0"/>
                </a:solidFill>
                <a:latin typeface="Times New Roman" panose="02020603050405020304" pitchFamily="18" charset="0"/>
              </a:rPr>
              <a:t>out</a:t>
            </a:r>
            <a:endParaRPr lang="zh-CN" altLang="zh-CN" dirty="0" smtClean="0"/>
          </a:p>
          <a:p>
            <a:pPr marL="342900" indent="-342900">
              <a:lnSpc>
                <a:spcPct val="130000"/>
              </a:lnSpc>
              <a:buAutoNum type="alphaLcParenBoth"/>
            </a:pPr>
            <a:r>
              <a:rPr lang="en-US" altLang="zh-CN" smtClean="0"/>
              <a:t>to think about sb. / sth. until you understand them / it </a:t>
            </a:r>
          </a:p>
          <a:p>
            <a:pPr marL="342900" indent="-342900">
              <a:lnSpc>
                <a:spcPct val="130000"/>
              </a:lnSpc>
            </a:pPr>
            <a:r>
              <a:rPr lang="en-US" altLang="zh-CN" smtClean="0"/>
              <a:t>       </a:t>
            </a:r>
            <a:r>
              <a:rPr lang="zh-CN" altLang="zh-CN" smtClean="0"/>
              <a:t>弄懂；弄清楚；弄明白</a:t>
            </a:r>
          </a:p>
          <a:p>
            <a:pPr>
              <a:lnSpc>
                <a:spcPct val="130000"/>
              </a:lnSpc>
            </a:pPr>
            <a:r>
              <a:rPr lang="en-US" altLang="zh-CN" smtClean="0"/>
              <a:t>e.g.  I can’t figure out how to do this.  </a:t>
            </a:r>
          </a:p>
          <a:p>
            <a:pPr>
              <a:lnSpc>
                <a:spcPct val="130000"/>
              </a:lnSpc>
            </a:pPr>
            <a:r>
              <a:rPr lang="en-US" altLang="zh-CN" smtClean="0"/>
              <a:t>        </a:t>
            </a:r>
            <a:r>
              <a:rPr lang="zh-CN" altLang="zh-CN" smtClean="0"/>
              <a:t>我不清楚怎么做这件事。</a:t>
            </a:r>
          </a:p>
          <a:p>
            <a:pPr>
              <a:lnSpc>
                <a:spcPct val="130000"/>
              </a:lnSpc>
            </a:pPr>
            <a:r>
              <a:rPr lang="en-US" altLang="zh-CN" smtClean="0"/>
              <a:t>(b)  to calculate an amount or the cost of sth.  </a:t>
            </a:r>
            <a:r>
              <a:rPr lang="zh-CN" altLang="zh-CN" smtClean="0"/>
              <a:t>计算（数量或成本）</a:t>
            </a:r>
          </a:p>
          <a:p>
            <a:pPr>
              <a:lnSpc>
                <a:spcPct val="130000"/>
              </a:lnSpc>
            </a:pPr>
            <a:r>
              <a:rPr lang="en-US" altLang="zh-CN" smtClean="0"/>
              <a:t>e.g.  Have you figured out how much the trip will cost?</a:t>
            </a:r>
            <a:endParaRPr lang="zh-CN" altLang="zh-CN" smtClean="0"/>
          </a:p>
          <a:p>
            <a:pPr>
              <a:lnSpc>
                <a:spcPct val="130000"/>
              </a:lnSpc>
            </a:pPr>
            <a:r>
              <a:rPr lang="en-US" altLang="zh-CN" smtClean="0"/>
              <a:t>        </a:t>
            </a:r>
            <a:r>
              <a:rPr lang="zh-CN" altLang="zh-CN" smtClean="0"/>
              <a:t>旅行要花多少费用你算出来了吗？</a:t>
            </a:r>
          </a:p>
          <a:p>
            <a:r>
              <a:rPr lang="en-US" altLang="zh-CN" smtClean="0"/>
              <a:t> </a:t>
            </a:r>
          </a:p>
        </p:txBody>
      </p:sp>
    </p:spTree>
    <p:extLst>
      <p:ext uri="{BB962C8B-B14F-4D97-AF65-F5344CB8AC3E}">
        <p14:creationId xmlns:p14="http://schemas.microsoft.com/office/powerpoint/2010/main" val="3208407214"/>
      </p:ext>
    </p:extLst>
  </p:cSld>
  <p:clrMapOvr>
    <a:masterClrMapping/>
  </p:clrMapOvr>
  <p:transition spd="slow">
    <p:dissolv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Group 62"/>
          <p:cNvGraphicFramePr>
            <a:graphicFrameLocks noGrp="1"/>
          </p:cNvGraphicFramePr>
          <p:nvPr/>
        </p:nvGraphicFramePr>
        <p:xfrm>
          <a:off x="1776413" y="4652963"/>
          <a:ext cx="720537" cy="334984"/>
        </p:xfrm>
        <a:graphic>
          <a:graphicData uri="http://schemas.openxmlformats.org/drawingml/2006/table">
            <a:tbl>
              <a:tblPr/>
              <a:tblGrid>
                <a:gridCol w="720537"/>
              </a:tblGrid>
              <a:tr h="334921">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smtClean="0">
                          <a:ln>
                            <a:noFill/>
                          </a:ln>
                          <a:solidFill>
                            <a:srgbClr val="000000"/>
                          </a:solidFill>
                          <a:effectLst/>
                          <a:latin typeface="Arial" panose="020B0604020202020204" pitchFamily="34" charset="0"/>
                          <a:ea typeface="宋体" panose="02010600030101010101" pitchFamily="2" charset="-122"/>
                        </a:rPr>
                        <a:t> </a:t>
                      </a:r>
                    </a:p>
                  </a:txBody>
                  <a:tcPr marL="91498" marR="91498" marT="45572" marB="45572" horzOverflow="overflow">
                    <a:lnL>
                      <a:noFill/>
                    </a:lnL>
                    <a:lnR>
                      <a:noFill/>
                    </a:lnR>
                    <a:lnT>
                      <a:noFill/>
                    </a:lnT>
                    <a:lnB>
                      <a:noFill/>
                    </a:lnB>
                    <a:lnTlToBr>
                      <a:noFill/>
                    </a:lnTlToBr>
                    <a:lnBlToTr>
                      <a:noFill/>
                    </a:lnBlToTr>
                    <a:noFill/>
                  </a:tcPr>
                </a:tc>
              </a:tr>
            </a:tbl>
          </a:graphicData>
        </a:graphic>
      </p:graphicFrame>
      <p:graphicFrame>
        <p:nvGraphicFramePr>
          <p:cNvPr id="59" name="Group 80"/>
          <p:cNvGraphicFramePr>
            <a:graphicFrameLocks noGrp="1"/>
          </p:cNvGraphicFramePr>
          <p:nvPr/>
        </p:nvGraphicFramePr>
        <p:xfrm>
          <a:off x="643709" y="5749834"/>
          <a:ext cx="1032934" cy="448734"/>
        </p:xfrm>
        <a:graphic>
          <a:graphicData uri="http://schemas.openxmlformats.org/drawingml/2006/table">
            <a:tbl>
              <a:tblPr/>
              <a:tblGrid>
                <a:gridCol w="1032934"/>
              </a:tblGrid>
              <a:tr h="448734">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sp>
        <p:nvSpPr>
          <p:cNvPr id="43" name="TextBox 42"/>
          <p:cNvSpPr txBox="1"/>
          <p:nvPr/>
        </p:nvSpPr>
        <p:spPr>
          <a:xfrm>
            <a:off x="61097" y="55625"/>
            <a:ext cx="4988934" cy="3771802"/>
          </a:xfrm>
          <a:prstGeom prst="rect">
            <a:avLst/>
          </a:prstGeom>
          <a:noFill/>
        </p:spPr>
        <p:txBody>
          <a:bodyPr wrap="square" rtlCol="0">
            <a:spAutoFit/>
          </a:bodyPr>
          <a:lstStyle/>
          <a:p>
            <a:pPr algn="just">
              <a:lnSpc>
                <a:spcPct val="130000"/>
              </a:lnSpc>
            </a:pP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400" b="1" dirty="0" smtClean="0">
                <a:solidFill>
                  <a:srgbClr val="FF0000"/>
                </a:solidFill>
                <a:latin typeface="Comic Sans MS" panose="030F0702030302020204" pitchFamily="66" charset="0"/>
              </a:rPr>
              <a:t>6 </a:t>
            </a:r>
            <a:r>
              <a:rPr lang="zh-CN" altLang="en-US" sz="2400" dirty="0" smtClean="0"/>
              <a:t>　</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 want everyone who doesn’t feel like they have a voice, to find a voice through their style. I want everyone who feels a little lost, to be able to discover a part of themselves when they try on clothes they love. I want everyone to experience the power that comes from loving how you look, and not because you look like a </a:t>
            </a:r>
            <a:r>
              <a:rPr lang="en-US" altLang="zh-CN" sz="1700" b="1" kern="100" dirty="0" smtClean="0">
                <a:solidFill>
                  <a:srgbClr val="0070C0"/>
                </a:solidFill>
                <a:latin typeface="Times New Roman" panose="02020603050405020304" pitchFamily="18" charset="0"/>
              </a:rPr>
              <a:t>model</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18</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or an </a:t>
            </a:r>
            <a:r>
              <a:rPr lang="en-US" altLang="zh-CN" sz="1700" b="1" kern="100" dirty="0" smtClean="0">
                <a:solidFill>
                  <a:srgbClr val="0070C0"/>
                </a:solidFill>
                <a:latin typeface="Times New Roman" panose="02020603050405020304" pitchFamily="18" charset="0"/>
              </a:rPr>
              <a:t>actress</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19</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or the way a magazine told you should look this season. </a:t>
            </a:r>
            <a:endParaRPr lang="zh-CN" altLang="en-US"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3" name="矩形 32"/>
          <p:cNvSpPr/>
          <p:nvPr/>
        </p:nvSpPr>
        <p:spPr>
          <a:xfrm>
            <a:off x="5971607" y="3244334"/>
            <a:ext cx="248786" cy="369332"/>
          </a:xfrm>
          <a:prstGeom prst="rect">
            <a:avLst/>
          </a:prstGeom>
        </p:spPr>
        <p:txBody>
          <a:bodyPr wrap="none">
            <a:spAutoFit/>
          </a:bodyPr>
          <a:lstStyle/>
          <a:p>
            <a:pPr lvl="0" fontAlgn="base">
              <a:spcBef>
                <a:spcPct val="20000"/>
              </a:spcBef>
              <a:spcAft>
                <a:spcPct val="0"/>
              </a:spcAft>
            </a:pPr>
            <a:r>
              <a:rPr lang="zh-CN" altLang="en-US" dirty="0" smtClean="0">
                <a:solidFill>
                  <a:srgbClr val="000000"/>
                </a:solidFill>
                <a:latin typeface="Arial" panose="020B0604020202020204" pitchFamily="34" charset="0"/>
                <a:ea typeface="宋体" panose="02010600030101010101" pitchFamily="2" charset="-122"/>
              </a:rPr>
              <a:t> </a:t>
            </a:r>
          </a:p>
        </p:txBody>
      </p:sp>
      <p:graphicFrame>
        <p:nvGraphicFramePr>
          <p:cNvPr id="45" name="Group 80"/>
          <p:cNvGraphicFramePr>
            <a:graphicFrameLocks noGrp="1"/>
          </p:cNvGraphicFramePr>
          <p:nvPr/>
        </p:nvGraphicFramePr>
        <p:xfrm>
          <a:off x="2048933" y="5016148"/>
          <a:ext cx="668867" cy="349927"/>
        </p:xfrm>
        <a:graphic>
          <a:graphicData uri="http://schemas.openxmlformats.org/drawingml/2006/table">
            <a:tbl>
              <a:tblPr/>
              <a:tblGrid>
                <a:gridCol w="668867"/>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49" name="Group 80"/>
          <p:cNvGraphicFramePr>
            <a:graphicFrameLocks noGrp="1"/>
          </p:cNvGraphicFramePr>
          <p:nvPr/>
        </p:nvGraphicFramePr>
        <p:xfrm>
          <a:off x="3496733" y="4969934"/>
          <a:ext cx="804334" cy="413076"/>
        </p:xfrm>
        <a:graphic>
          <a:graphicData uri="http://schemas.openxmlformats.org/drawingml/2006/table">
            <a:tbl>
              <a:tblPr/>
              <a:tblGrid>
                <a:gridCol w="804334"/>
              </a:tblGrid>
              <a:tr h="413076">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sp>
        <p:nvSpPr>
          <p:cNvPr id="50" name="矩形 49"/>
          <p:cNvSpPr/>
          <p:nvPr/>
        </p:nvSpPr>
        <p:spPr>
          <a:xfrm>
            <a:off x="7433417" y="265690"/>
            <a:ext cx="3449787" cy="369332"/>
          </a:xfrm>
          <a:prstGeom prst="rect">
            <a:avLst/>
          </a:prstGeom>
          <a:solidFill>
            <a:srgbClr val="D7F9D3"/>
          </a:solidFill>
          <a:ln>
            <a:solidFill>
              <a:srgbClr val="FF0000"/>
            </a:solidFill>
          </a:ln>
        </p:spPr>
        <p:txBody>
          <a:bodyPr wrap="square">
            <a:spAutoFit/>
          </a:bodyPr>
          <a:lstStyle/>
          <a:p>
            <a:r>
              <a:rPr lang="zh-CN" altLang="zh-CN" sz="1700" kern="100">
                <a:solidFill>
                  <a:srgbClr val="0070C0"/>
                </a:solidFill>
                <a:latin typeface="Times New Roman" panose="02020603050405020304" pitchFamily="18" charset="0"/>
              </a:rPr>
              <a:t>★</a:t>
            </a:r>
            <a:r>
              <a:rPr lang="zh-CN" altLang="zh-CN"/>
              <a:t> </a:t>
            </a:r>
            <a:r>
              <a:rPr lang="en-US" altLang="zh-CN" b="1" kern="100" dirty="0" smtClean="0">
                <a:solidFill>
                  <a:srgbClr val="0070C0"/>
                </a:solidFill>
                <a:latin typeface="Times New Roman" panose="02020603050405020304" pitchFamily="18" charset="0"/>
              </a:rPr>
              <a:t>model</a:t>
            </a:r>
            <a:r>
              <a:rPr lang="en-US" altLang="zh-CN" b="1" smtClean="0"/>
              <a:t> </a:t>
            </a:r>
            <a:r>
              <a:rPr lang="en-US" altLang="zh-CN" smtClean="0"/>
              <a:t>/'mɒdl/       n. </a:t>
            </a:r>
            <a:r>
              <a:rPr lang="zh-CN" altLang="en-US" smtClean="0"/>
              <a:t>模特</a:t>
            </a:r>
          </a:p>
        </p:txBody>
      </p:sp>
      <p:sp>
        <p:nvSpPr>
          <p:cNvPr id="51" name="矩形 50"/>
          <p:cNvSpPr/>
          <p:nvPr/>
        </p:nvSpPr>
        <p:spPr>
          <a:xfrm>
            <a:off x="7412250" y="635022"/>
            <a:ext cx="3492120" cy="369332"/>
          </a:xfrm>
          <a:prstGeom prst="rect">
            <a:avLst/>
          </a:prstGeom>
          <a:solidFill>
            <a:srgbClr val="D7F9D3"/>
          </a:solidFill>
          <a:ln>
            <a:solidFill>
              <a:srgbClr val="FF0000"/>
            </a:solidFill>
          </a:ln>
        </p:spPr>
        <p:txBody>
          <a:bodyPr wrap="square">
            <a:spAutoFit/>
          </a:bodyPr>
          <a:lstStyle/>
          <a:p>
            <a:r>
              <a:rPr lang="zh-CN" altLang="zh-CN" kern="100" dirty="0" smtClean="0">
                <a:solidFill>
                  <a:srgbClr val="0070C0"/>
                </a:solidFill>
                <a:latin typeface="Times New Roman" panose="02020603050405020304" pitchFamily="18" charset="0"/>
              </a:rPr>
              <a:t>★ </a:t>
            </a:r>
            <a:r>
              <a:rPr lang="en-US" altLang="zh-CN" b="1" kern="100" dirty="0" smtClean="0">
                <a:solidFill>
                  <a:srgbClr val="0070C0"/>
                </a:solidFill>
                <a:latin typeface="Times New Roman" panose="02020603050405020304" pitchFamily="18" charset="0"/>
              </a:rPr>
              <a:t>actress </a:t>
            </a:r>
            <a:r>
              <a:rPr lang="en-US" altLang="zh-CN" dirty="0" smtClean="0"/>
              <a:t>/'</a:t>
            </a:r>
            <a:r>
              <a:rPr lang="en-US" altLang="zh-CN" dirty="0" err="1" smtClean="0"/>
              <a:t>æktrəs</a:t>
            </a:r>
            <a:r>
              <a:rPr lang="en-US" altLang="zh-CN" dirty="0" smtClean="0"/>
              <a:t>/       n. </a:t>
            </a:r>
            <a:r>
              <a:rPr lang="zh-CN" altLang="en-US" dirty="0" smtClean="0"/>
              <a:t>女演员</a:t>
            </a:r>
            <a:endParaRPr lang="en-US" altLang="zh-CN" dirty="0" smtClean="0"/>
          </a:p>
        </p:txBody>
      </p:sp>
      <p:sp>
        <p:nvSpPr>
          <p:cNvPr id="34" name="文本框 33"/>
          <p:cNvSpPr txBox="1"/>
          <p:nvPr/>
        </p:nvSpPr>
        <p:spPr>
          <a:xfrm>
            <a:off x="929968" y="4144741"/>
            <a:ext cx="5290425" cy="461665"/>
          </a:xfrm>
          <a:prstGeom prst="rect">
            <a:avLst/>
          </a:prstGeom>
          <a:noFill/>
        </p:spPr>
        <p:txBody>
          <a:bodyPr wrap="square" rtlCol="0">
            <a:spAutoFit/>
          </a:bodyPr>
          <a:lstStyle/>
          <a:p>
            <a:r>
              <a:rPr lang="en-US" altLang="zh-CN" sz="2400" dirty="0" smtClean="0">
                <a:solidFill>
                  <a:srgbClr val="FF0000"/>
                </a:solidFill>
              </a:rPr>
              <a:t>Main idea of this part </a:t>
            </a:r>
            <a:endParaRPr lang="zh-CN" altLang="en-US" sz="2400" dirty="0">
              <a:solidFill>
                <a:srgbClr val="FF0000"/>
              </a:solidFill>
            </a:endParaRPr>
          </a:p>
        </p:txBody>
      </p:sp>
      <p:sp>
        <p:nvSpPr>
          <p:cNvPr id="39" name="文本框 38"/>
          <p:cNvSpPr txBox="1"/>
          <p:nvPr/>
        </p:nvSpPr>
        <p:spPr>
          <a:xfrm>
            <a:off x="929968" y="4729446"/>
            <a:ext cx="7052497" cy="461665"/>
          </a:xfrm>
          <a:prstGeom prst="rect">
            <a:avLst/>
          </a:prstGeom>
          <a:noFill/>
        </p:spPr>
        <p:txBody>
          <a:bodyPr wrap="square" rtlCol="0">
            <a:spAutoFit/>
          </a:bodyPr>
          <a:lstStyle/>
          <a:p>
            <a:r>
              <a:rPr lang="en-US" altLang="zh-CN" sz="2400" dirty="0" smtClean="0">
                <a:solidFill>
                  <a:srgbClr val="FF0000"/>
                </a:solidFill>
              </a:rPr>
              <a:t>The suggestions the author gave about fashion.</a:t>
            </a:r>
            <a:endParaRPr lang="zh-CN" altLang="en-US" sz="2400" dirty="0">
              <a:solidFill>
                <a:srgbClr val="FF0000"/>
              </a:solidFill>
            </a:endParaRPr>
          </a:p>
        </p:txBody>
      </p:sp>
    </p:spTree>
    <p:extLst>
      <p:ext uri="{BB962C8B-B14F-4D97-AF65-F5344CB8AC3E}">
        <p14:creationId xmlns:p14="http://schemas.microsoft.com/office/powerpoint/2010/main" val="3554777506"/>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500" fill="hold"/>
                                        <p:tgtEl>
                                          <p:spTgt spid="39"/>
                                        </p:tgtEl>
                                        <p:attrNameLst>
                                          <p:attrName>ppt_x</p:attrName>
                                        </p:attrNameLst>
                                      </p:cBhvr>
                                      <p:tavLst>
                                        <p:tav tm="0">
                                          <p:val>
                                            <p:strVal val="#ppt_x"/>
                                          </p:val>
                                        </p:tav>
                                        <p:tav tm="100000">
                                          <p:val>
                                            <p:strVal val="#ppt_x"/>
                                          </p:val>
                                        </p:tav>
                                      </p:tavLst>
                                    </p:anim>
                                    <p:anim calcmode="lin" valueType="num">
                                      <p:cBhvr additive="base">
                                        <p:cTn id="14"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Group 62"/>
          <p:cNvGraphicFramePr>
            <a:graphicFrameLocks noGrp="1"/>
          </p:cNvGraphicFramePr>
          <p:nvPr/>
        </p:nvGraphicFramePr>
        <p:xfrm>
          <a:off x="1776413" y="4652963"/>
          <a:ext cx="720537" cy="334984"/>
        </p:xfrm>
        <a:graphic>
          <a:graphicData uri="http://schemas.openxmlformats.org/drawingml/2006/table">
            <a:tbl>
              <a:tblPr/>
              <a:tblGrid>
                <a:gridCol w="720537"/>
              </a:tblGrid>
              <a:tr h="334921">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smtClean="0">
                          <a:ln>
                            <a:noFill/>
                          </a:ln>
                          <a:solidFill>
                            <a:srgbClr val="000000"/>
                          </a:solidFill>
                          <a:effectLst/>
                          <a:latin typeface="Arial" panose="020B0604020202020204" pitchFamily="34" charset="0"/>
                          <a:ea typeface="宋体" panose="02010600030101010101" pitchFamily="2" charset="-122"/>
                        </a:rPr>
                        <a:t> </a:t>
                      </a:r>
                    </a:p>
                  </a:txBody>
                  <a:tcPr marL="91498" marR="91498" marT="45572" marB="45572" horzOverflow="overflow">
                    <a:lnL>
                      <a:noFill/>
                    </a:lnL>
                    <a:lnR>
                      <a:noFill/>
                    </a:lnR>
                    <a:lnT>
                      <a:noFill/>
                    </a:lnT>
                    <a:lnB>
                      <a:noFill/>
                    </a:lnB>
                    <a:lnTlToBr>
                      <a:noFill/>
                    </a:lnTlToBr>
                    <a:lnBlToTr>
                      <a:noFill/>
                    </a:lnBlToTr>
                    <a:noFill/>
                  </a:tcPr>
                </a:tc>
              </a:tr>
            </a:tbl>
          </a:graphicData>
        </a:graphic>
      </p:graphicFrame>
      <p:graphicFrame>
        <p:nvGraphicFramePr>
          <p:cNvPr id="59" name="Group 80"/>
          <p:cNvGraphicFramePr>
            <a:graphicFrameLocks noGrp="1"/>
          </p:cNvGraphicFramePr>
          <p:nvPr/>
        </p:nvGraphicFramePr>
        <p:xfrm>
          <a:off x="643709" y="5749834"/>
          <a:ext cx="1032934" cy="448734"/>
        </p:xfrm>
        <a:graphic>
          <a:graphicData uri="http://schemas.openxmlformats.org/drawingml/2006/table">
            <a:tbl>
              <a:tblPr/>
              <a:tblGrid>
                <a:gridCol w="1032934"/>
              </a:tblGrid>
              <a:tr h="448734">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sp>
        <p:nvSpPr>
          <p:cNvPr id="43" name="TextBox 42"/>
          <p:cNvSpPr txBox="1"/>
          <p:nvPr/>
        </p:nvSpPr>
        <p:spPr>
          <a:xfrm>
            <a:off x="223296" y="171131"/>
            <a:ext cx="4547307" cy="2172903"/>
          </a:xfrm>
          <a:prstGeom prst="rect">
            <a:avLst/>
          </a:prstGeom>
          <a:noFill/>
        </p:spPr>
        <p:txBody>
          <a:bodyPr wrap="square" rtlCol="0">
            <a:spAutoFit/>
          </a:bodyPr>
          <a:lstStyle/>
          <a:p>
            <a:pPr algn="just">
              <a:lnSpc>
                <a:spcPct val="130000"/>
              </a:lnSpc>
            </a:pP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400" b="1" dirty="0" smtClean="0">
                <a:solidFill>
                  <a:srgbClr val="FF0000"/>
                </a:solidFill>
                <a:latin typeface="Comic Sans MS" panose="030F0702030302020204" pitchFamily="66" charset="0"/>
              </a:rPr>
              <a:t>7 </a:t>
            </a:r>
            <a:r>
              <a:rPr lang="zh-CN" altLang="en-US" sz="2400" dirty="0" smtClean="0"/>
              <a:t>　</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For me, fashion has been a comfort and a challenge, a </a:t>
            </a:r>
            <a:r>
              <a:rPr lang="en-US" altLang="zh-CN" sz="1700" b="1" kern="100" dirty="0" smtClean="0">
                <a:solidFill>
                  <a:srgbClr val="0070C0"/>
                </a:solidFill>
                <a:latin typeface="Times New Roman" panose="02020603050405020304" pitchFamily="18" charset="0"/>
              </a:rPr>
              <a:t>source</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20</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of </a:t>
            </a:r>
            <a:r>
              <a:rPr lang="en-US" altLang="zh-CN" sz="1700" b="1" kern="100" dirty="0" smtClean="0">
                <a:solidFill>
                  <a:srgbClr val="0070C0"/>
                </a:solidFill>
                <a:latin typeface="Times New Roman" panose="02020603050405020304" pitchFamily="18" charset="0"/>
              </a:rPr>
              <a:t>inspiration</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21</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and empowerment, and a method for self-expression and discovery and I want to </a:t>
            </a:r>
            <a:r>
              <a:rPr lang="en-US" altLang="zh-CN" sz="2000" u="sng"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share that with </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YOU! </a:t>
            </a:r>
            <a:endParaRPr lang="zh-CN" altLang="en-US"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3" name="矩形 32"/>
          <p:cNvSpPr/>
          <p:nvPr/>
        </p:nvSpPr>
        <p:spPr>
          <a:xfrm>
            <a:off x="5971607" y="3244334"/>
            <a:ext cx="248786" cy="369332"/>
          </a:xfrm>
          <a:prstGeom prst="rect">
            <a:avLst/>
          </a:prstGeom>
        </p:spPr>
        <p:txBody>
          <a:bodyPr wrap="none">
            <a:spAutoFit/>
          </a:bodyPr>
          <a:lstStyle/>
          <a:p>
            <a:pPr lvl="0" fontAlgn="base">
              <a:spcBef>
                <a:spcPct val="20000"/>
              </a:spcBef>
              <a:spcAft>
                <a:spcPct val="0"/>
              </a:spcAft>
            </a:pPr>
            <a:r>
              <a:rPr lang="zh-CN" altLang="en-US" dirty="0" smtClean="0">
                <a:solidFill>
                  <a:srgbClr val="000000"/>
                </a:solidFill>
                <a:latin typeface="Arial" panose="020B0604020202020204" pitchFamily="34" charset="0"/>
                <a:ea typeface="宋体" panose="02010600030101010101" pitchFamily="2" charset="-122"/>
              </a:rPr>
              <a:t> </a:t>
            </a:r>
          </a:p>
        </p:txBody>
      </p:sp>
      <p:graphicFrame>
        <p:nvGraphicFramePr>
          <p:cNvPr id="34" name="Group 80"/>
          <p:cNvGraphicFramePr>
            <a:graphicFrameLocks noGrp="1"/>
          </p:cNvGraphicFramePr>
          <p:nvPr/>
        </p:nvGraphicFramePr>
        <p:xfrm>
          <a:off x="3014134" y="3077281"/>
          <a:ext cx="736600" cy="349927"/>
        </p:xfrm>
        <a:graphic>
          <a:graphicData uri="http://schemas.openxmlformats.org/drawingml/2006/table">
            <a:tbl>
              <a:tblPr/>
              <a:tblGrid>
                <a:gridCol w="736600"/>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39" name="Group 80"/>
          <p:cNvGraphicFramePr>
            <a:graphicFrameLocks noGrp="1"/>
          </p:cNvGraphicFramePr>
          <p:nvPr/>
        </p:nvGraphicFramePr>
        <p:xfrm>
          <a:off x="4181790" y="3060347"/>
          <a:ext cx="1101410" cy="349927"/>
        </p:xfrm>
        <a:graphic>
          <a:graphicData uri="http://schemas.openxmlformats.org/drawingml/2006/table">
            <a:tbl>
              <a:tblPr/>
              <a:tblGrid>
                <a:gridCol w="1101410"/>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graphicFrame>
        <p:nvGraphicFramePr>
          <p:cNvPr id="47" name="Group 80"/>
          <p:cNvGraphicFramePr>
            <a:graphicFrameLocks noGrp="1"/>
          </p:cNvGraphicFramePr>
          <p:nvPr/>
        </p:nvGraphicFramePr>
        <p:xfrm>
          <a:off x="999067" y="4296481"/>
          <a:ext cx="1498600" cy="349927"/>
        </p:xfrm>
        <a:graphic>
          <a:graphicData uri="http://schemas.openxmlformats.org/drawingml/2006/table">
            <a:tbl>
              <a:tblPr/>
              <a:tblGrid>
                <a:gridCol w="1498600"/>
              </a:tblGrid>
              <a:tr h="349927">
                <a:tc>
                  <a:txBody>
                    <a:bodyPr/>
                    <a:lstStyle>
                      <a:lvl1pPr>
                        <a:spcBef>
                          <a:spcPct val="20000"/>
                        </a:spcBef>
                        <a:buFont typeface="Arial" panose="020B0604020202020204" pitchFamily="34" charset="0"/>
                        <a:defRPr sz="28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defRPr sz="24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defRPr sz="20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600" b="0" i="0" u="none" strike="noStrike" cap="none" normalizeH="0" baseline="0" dirty="0" smtClean="0">
                          <a:ln>
                            <a:noFill/>
                          </a:ln>
                          <a:solidFill>
                            <a:srgbClr val="000000"/>
                          </a:solidFill>
                          <a:effectLst/>
                          <a:latin typeface="Arial" panose="020B0604020202020204" pitchFamily="34" charset="0"/>
                          <a:ea typeface="宋体" panose="02010600030101010101" pitchFamily="2" charset="-122"/>
                        </a:rPr>
                        <a:t> </a:t>
                      </a:r>
                    </a:p>
                  </a:txBody>
                  <a:tcPr marL="91402" marR="91402" marT="45573" marB="45573" horzOverflow="overflow">
                    <a:lnL>
                      <a:noFill/>
                    </a:lnL>
                    <a:lnR>
                      <a:noFill/>
                    </a:lnR>
                    <a:lnT>
                      <a:noFill/>
                    </a:lnT>
                    <a:lnB>
                      <a:noFill/>
                    </a:lnB>
                    <a:lnTlToBr>
                      <a:noFill/>
                    </a:lnTlToBr>
                    <a:lnBlToTr>
                      <a:noFill/>
                    </a:lnBlToTr>
                    <a:noFill/>
                  </a:tcPr>
                </a:tc>
              </a:tr>
            </a:tbl>
          </a:graphicData>
        </a:graphic>
      </p:graphicFrame>
      <p:sp>
        <p:nvSpPr>
          <p:cNvPr id="50" name="矩形 49"/>
          <p:cNvSpPr/>
          <p:nvPr/>
        </p:nvSpPr>
        <p:spPr>
          <a:xfrm>
            <a:off x="5971607" y="1066819"/>
            <a:ext cx="3881587" cy="369332"/>
          </a:xfrm>
          <a:prstGeom prst="rect">
            <a:avLst/>
          </a:prstGeom>
          <a:solidFill>
            <a:srgbClr val="D7F9D3"/>
          </a:solidFill>
          <a:ln>
            <a:solidFill>
              <a:srgbClr val="FF0000"/>
            </a:solidFill>
          </a:ln>
        </p:spPr>
        <p:txBody>
          <a:bodyPr wrap="square">
            <a:spAutoFit/>
          </a:bodyPr>
          <a:lstStyle/>
          <a:p>
            <a:r>
              <a:rPr lang="zh-CN" altLang="zh-CN" sz="1700" kern="100">
                <a:solidFill>
                  <a:srgbClr val="0070C0"/>
                </a:solidFill>
                <a:latin typeface="Times New Roman" panose="02020603050405020304" pitchFamily="18" charset="0"/>
              </a:rPr>
              <a:t>★</a:t>
            </a:r>
            <a:r>
              <a:rPr lang="zh-CN" altLang="zh-CN"/>
              <a:t> </a:t>
            </a:r>
            <a:r>
              <a:rPr lang="en-US" altLang="zh-CN" b="1" kern="100" dirty="0" smtClean="0">
                <a:solidFill>
                  <a:srgbClr val="0070C0"/>
                </a:solidFill>
                <a:latin typeface="Times New Roman" panose="02020603050405020304" pitchFamily="18" charset="0"/>
              </a:rPr>
              <a:t>source </a:t>
            </a:r>
            <a:r>
              <a:rPr lang="en-US" altLang="zh-CN" smtClean="0"/>
              <a:t>/sɔːs/      n. </a:t>
            </a:r>
            <a:r>
              <a:rPr lang="zh-CN" altLang="en-US" smtClean="0"/>
              <a:t>来源，出处</a:t>
            </a:r>
          </a:p>
        </p:txBody>
      </p:sp>
      <p:sp>
        <p:nvSpPr>
          <p:cNvPr id="51" name="矩形 50"/>
          <p:cNvSpPr/>
          <p:nvPr/>
        </p:nvSpPr>
        <p:spPr>
          <a:xfrm>
            <a:off x="5971607" y="697487"/>
            <a:ext cx="4567387" cy="369332"/>
          </a:xfrm>
          <a:prstGeom prst="rect">
            <a:avLst/>
          </a:prstGeom>
          <a:solidFill>
            <a:srgbClr val="D7F9D3"/>
          </a:solidFill>
          <a:ln>
            <a:solidFill>
              <a:srgbClr val="FF0000"/>
            </a:solidFill>
          </a:ln>
        </p:spPr>
        <p:txBody>
          <a:bodyPr wrap="square">
            <a:spAutoFit/>
          </a:bodyPr>
          <a:lstStyle/>
          <a:p>
            <a:r>
              <a:rPr lang="zh-CN" altLang="zh-CN" kern="100" smtClean="0">
                <a:solidFill>
                  <a:srgbClr val="0070C0"/>
                </a:solidFill>
                <a:latin typeface="Times New Roman" panose="02020603050405020304" pitchFamily="18" charset="0"/>
              </a:rPr>
              <a:t>★ </a:t>
            </a:r>
            <a:r>
              <a:rPr lang="en-US" altLang="zh-CN" b="1" kern="100" smtClean="0">
                <a:solidFill>
                  <a:srgbClr val="0070C0"/>
                </a:solidFill>
                <a:latin typeface="Times New Roman" panose="02020603050405020304" pitchFamily="18" charset="0"/>
              </a:rPr>
              <a:t>inspiration </a:t>
            </a:r>
            <a:r>
              <a:rPr lang="en-US" altLang="zh-CN" smtClean="0"/>
              <a:t>/ˌɪnspə'reɪʃn/    n. </a:t>
            </a:r>
            <a:r>
              <a:rPr lang="zh-CN" altLang="en-US" smtClean="0"/>
              <a:t>灵感；妙计 </a:t>
            </a:r>
            <a:endParaRPr lang="en-US" altLang="zh-CN" smtClean="0"/>
          </a:p>
        </p:txBody>
      </p:sp>
      <p:sp>
        <p:nvSpPr>
          <p:cNvPr id="48" name="矩形 47"/>
          <p:cNvSpPr/>
          <p:nvPr/>
        </p:nvSpPr>
        <p:spPr>
          <a:xfrm>
            <a:off x="5971607" y="1370746"/>
            <a:ext cx="4787520" cy="646331"/>
          </a:xfrm>
          <a:prstGeom prst="rect">
            <a:avLst/>
          </a:prstGeom>
          <a:solidFill>
            <a:srgbClr val="D7F9D3"/>
          </a:solidFill>
          <a:ln>
            <a:solidFill>
              <a:srgbClr val="FF0000"/>
            </a:solidFill>
          </a:ln>
        </p:spPr>
        <p:txBody>
          <a:bodyPr wrap="square">
            <a:spAutoFit/>
          </a:bodyPr>
          <a:lstStyle/>
          <a:p>
            <a:r>
              <a:rPr lang="zh-CN" altLang="zh-CN" sz="1700" kern="100">
                <a:solidFill>
                  <a:srgbClr val="0070C0"/>
                </a:solidFill>
                <a:latin typeface="Times New Roman" panose="02020603050405020304" pitchFamily="18" charset="0"/>
              </a:rPr>
              <a:t>★</a:t>
            </a:r>
            <a:r>
              <a:rPr lang="zh-CN" altLang="zh-CN"/>
              <a:t> </a:t>
            </a:r>
            <a:r>
              <a:rPr lang="en-US" altLang="zh-CN" b="1" kern="100" smtClean="0">
                <a:solidFill>
                  <a:srgbClr val="0070C0"/>
                </a:solidFill>
                <a:latin typeface="Times New Roman" panose="02020603050405020304" pitchFamily="18" charset="0"/>
              </a:rPr>
              <a:t>share with </a:t>
            </a:r>
            <a:r>
              <a:rPr lang="zh-CN" altLang="en-US" smtClean="0"/>
              <a:t>分享</a:t>
            </a:r>
          </a:p>
          <a:p>
            <a:r>
              <a:rPr lang="en-US" altLang="zh-CN" smtClean="0"/>
              <a:t>e.g. Now I’d like to share with you the excitement.</a:t>
            </a:r>
            <a:endParaRPr lang="zh-CN" altLang="en-US" smtClean="0"/>
          </a:p>
        </p:txBody>
      </p:sp>
      <p:sp>
        <p:nvSpPr>
          <p:cNvPr id="44" name="文本框 43"/>
          <p:cNvSpPr txBox="1"/>
          <p:nvPr/>
        </p:nvSpPr>
        <p:spPr>
          <a:xfrm>
            <a:off x="1980292" y="3019266"/>
            <a:ext cx="5290425" cy="461665"/>
          </a:xfrm>
          <a:prstGeom prst="rect">
            <a:avLst/>
          </a:prstGeom>
          <a:noFill/>
        </p:spPr>
        <p:txBody>
          <a:bodyPr wrap="square" rtlCol="0">
            <a:spAutoFit/>
          </a:bodyPr>
          <a:lstStyle/>
          <a:p>
            <a:r>
              <a:rPr lang="en-US" altLang="zh-CN" sz="2400" dirty="0" smtClean="0">
                <a:solidFill>
                  <a:srgbClr val="FF0000"/>
                </a:solidFill>
              </a:rPr>
              <a:t>Main idea of this part </a:t>
            </a:r>
            <a:endParaRPr lang="zh-CN" altLang="en-US" sz="2400" dirty="0">
              <a:solidFill>
                <a:srgbClr val="FF0000"/>
              </a:solidFill>
            </a:endParaRPr>
          </a:p>
        </p:txBody>
      </p:sp>
      <p:sp>
        <p:nvSpPr>
          <p:cNvPr id="45" name="文本框 44"/>
          <p:cNvSpPr txBox="1"/>
          <p:nvPr/>
        </p:nvSpPr>
        <p:spPr>
          <a:xfrm>
            <a:off x="1980292" y="3585268"/>
            <a:ext cx="5290425" cy="461665"/>
          </a:xfrm>
          <a:prstGeom prst="rect">
            <a:avLst/>
          </a:prstGeom>
          <a:noFill/>
        </p:spPr>
        <p:txBody>
          <a:bodyPr wrap="square" rtlCol="0">
            <a:spAutoFit/>
          </a:bodyPr>
          <a:lstStyle/>
          <a:p>
            <a:r>
              <a:rPr lang="en-US" altLang="zh-CN" sz="2400" dirty="0" smtClean="0">
                <a:solidFill>
                  <a:srgbClr val="FF0000"/>
                </a:solidFill>
              </a:rPr>
              <a:t>What fashion means to the author.</a:t>
            </a:r>
            <a:endParaRPr lang="zh-CN" altLang="en-US" sz="2400" dirty="0">
              <a:solidFill>
                <a:srgbClr val="FF0000"/>
              </a:solidFill>
            </a:endParaRPr>
          </a:p>
        </p:txBody>
      </p:sp>
    </p:spTree>
    <p:extLst>
      <p:ext uri="{BB962C8B-B14F-4D97-AF65-F5344CB8AC3E}">
        <p14:creationId xmlns:p14="http://schemas.microsoft.com/office/powerpoint/2010/main" val="3333087568"/>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ppt_x"/>
                                          </p:val>
                                        </p:tav>
                                        <p:tav tm="100000">
                                          <p:val>
                                            <p:strVal val="#ppt_x"/>
                                          </p:val>
                                        </p:tav>
                                      </p:tavLst>
                                    </p:anim>
                                    <p:anim calcmode="lin" valueType="num">
                                      <p:cBhvr additive="base">
                                        <p:cTn id="8"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additive="base">
                                        <p:cTn id="13" dur="500" fill="hold"/>
                                        <p:tgtEl>
                                          <p:spTgt spid="45"/>
                                        </p:tgtEl>
                                        <p:attrNameLst>
                                          <p:attrName>ppt_x</p:attrName>
                                        </p:attrNameLst>
                                      </p:cBhvr>
                                      <p:tavLst>
                                        <p:tav tm="0">
                                          <p:val>
                                            <p:strVal val="#ppt_x"/>
                                          </p:val>
                                        </p:tav>
                                        <p:tav tm="100000">
                                          <p:val>
                                            <p:strVal val="#ppt_x"/>
                                          </p:val>
                                        </p:tav>
                                      </p:tavLst>
                                    </p:anim>
                                    <p:anim calcmode="lin" valueType="num">
                                      <p:cBhvr additive="base">
                                        <p:cTn id="14"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2"/>
          <p:cNvSpPr txBox="1"/>
          <p:nvPr/>
        </p:nvSpPr>
        <p:spPr>
          <a:xfrm>
            <a:off x="0" y="0"/>
            <a:ext cx="4988934" cy="2573012"/>
          </a:xfrm>
          <a:prstGeom prst="rect">
            <a:avLst/>
          </a:prstGeom>
          <a:noFill/>
        </p:spPr>
        <p:txBody>
          <a:bodyPr wrap="square" rtlCol="0">
            <a:spAutoFit/>
          </a:bodyPr>
          <a:lstStyle/>
          <a:p>
            <a:pPr algn="just">
              <a:lnSpc>
                <a:spcPct val="130000"/>
              </a:lnSpc>
            </a:pP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400" b="1" dirty="0" smtClean="0">
                <a:solidFill>
                  <a:srgbClr val="FF0000"/>
                </a:solidFill>
                <a:latin typeface="Comic Sans MS" panose="030F0702030302020204" pitchFamily="66" charset="0"/>
              </a:rPr>
              <a:t>5  </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This is the feeling I get when I know that a piece of clothing is just right. Everyone should know what it feels like to be honestly themselves, especially when we don’t really know who we are yet. Clothes can be a powerful tool for </a:t>
            </a:r>
            <a:r>
              <a:rPr lang="en-US" altLang="zh-CN" sz="1700" b="1" u="sng" kern="100" dirty="0" smtClean="0">
                <a:solidFill>
                  <a:srgbClr val="0070C0"/>
                </a:solidFill>
                <a:latin typeface="Times New Roman" panose="02020603050405020304" pitchFamily="18" charset="0"/>
              </a:rPr>
              <a:t>figuring</a:t>
            </a:r>
            <a:r>
              <a:rPr lang="en-US" altLang="zh-CN" sz="2000" b="1" u="sng" baseline="30000" dirty="0" smtClean="0">
                <a:solidFill>
                  <a:schemeClr val="accent5"/>
                </a:solidFill>
                <a:latin typeface="Times New Roman" panose="02020603050405020304" pitchFamily="18" charset="0"/>
                <a:cs typeface="Times New Roman" panose="02020603050405020304" pitchFamily="18" charset="0"/>
              </a:rPr>
              <a:t>17</a:t>
            </a:r>
            <a:r>
              <a:rPr lang="en-US" altLang="zh-CN" sz="2000" u="sng"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it out</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endParaRPr lang="zh-CN" altLang="en-US"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3" name="TextBox 42"/>
          <p:cNvSpPr txBox="1"/>
          <p:nvPr/>
        </p:nvSpPr>
        <p:spPr>
          <a:xfrm>
            <a:off x="5831702" y="0"/>
            <a:ext cx="4988934" cy="3771802"/>
          </a:xfrm>
          <a:prstGeom prst="rect">
            <a:avLst/>
          </a:prstGeom>
          <a:noFill/>
        </p:spPr>
        <p:txBody>
          <a:bodyPr wrap="square" rtlCol="0">
            <a:spAutoFit/>
          </a:bodyPr>
          <a:lstStyle/>
          <a:p>
            <a:pPr algn="just">
              <a:lnSpc>
                <a:spcPct val="130000"/>
              </a:lnSpc>
            </a:pP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400" b="1" dirty="0" smtClean="0">
                <a:solidFill>
                  <a:srgbClr val="FF0000"/>
                </a:solidFill>
                <a:latin typeface="Comic Sans MS" panose="030F0702030302020204" pitchFamily="66" charset="0"/>
              </a:rPr>
              <a:t>6 </a:t>
            </a:r>
            <a:r>
              <a:rPr lang="zh-CN" altLang="en-US" sz="2400" dirty="0" smtClean="0"/>
              <a:t>　</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I want everyone who doesn’t feel like they have a voice, to find a voice through their style. I want everyone who feels a little lost, to be able to discover a part of themselves when they try on clothes they love. I want everyone to experience the power that comes from loving how you look, and not because you look like a </a:t>
            </a:r>
            <a:r>
              <a:rPr lang="en-US" altLang="zh-CN" sz="1700" b="1" kern="100" dirty="0" smtClean="0">
                <a:solidFill>
                  <a:srgbClr val="0070C0"/>
                </a:solidFill>
                <a:latin typeface="Times New Roman" panose="02020603050405020304" pitchFamily="18" charset="0"/>
              </a:rPr>
              <a:t>model</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18</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or an </a:t>
            </a:r>
            <a:r>
              <a:rPr lang="en-US" altLang="zh-CN" sz="1700" b="1" kern="100" dirty="0" smtClean="0">
                <a:solidFill>
                  <a:srgbClr val="0070C0"/>
                </a:solidFill>
                <a:latin typeface="Times New Roman" panose="02020603050405020304" pitchFamily="18" charset="0"/>
              </a:rPr>
              <a:t>actress</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19</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or the way a magazine told you should look this season. </a:t>
            </a:r>
            <a:endParaRPr lang="zh-CN" altLang="en-US"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4" name="TextBox 42"/>
          <p:cNvSpPr txBox="1"/>
          <p:nvPr/>
        </p:nvSpPr>
        <p:spPr>
          <a:xfrm>
            <a:off x="5831702" y="3890515"/>
            <a:ext cx="4547307" cy="2172903"/>
          </a:xfrm>
          <a:prstGeom prst="rect">
            <a:avLst/>
          </a:prstGeom>
          <a:noFill/>
        </p:spPr>
        <p:txBody>
          <a:bodyPr wrap="square" rtlCol="0">
            <a:spAutoFit/>
          </a:bodyPr>
          <a:lstStyle/>
          <a:p>
            <a:pPr algn="just">
              <a:lnSpc>
                <a:spcPct val="130000"/>
              </a:lnSpc>
            </a:pP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2400" b="1" dirty="0" smtClean="0">
                <a:solidFill>
                  <a:srgbClr val="FF0000"/>
                </a:solidFill>
                <a:latin typeface="Comic Sans MS" panose="030F0702030302020204" pitchFamily="66" charset="0"/>
              </a:rPr>
              <a:t>7 </a:t>
            </a:r>
            <a:r>
              <a:rPr lang="zh-CN" altLang="en-US" sz="2400" dirty="0" smtClean="0"/>
              <a:t>　</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For me, fashion has been a comfort and a challenge, a </a:t>
            </a:r>
            <a:r>
              <a:rPr lang="en-US" altLang="zh-CN" sz="1700" b="1" kern="100" dirty="0" smtClean="0">
                <a:solidFill>
                  <a:srgbClr val="0070C0"/>
                </a:solidFill>
                <a:latin typeface="Times New Roman" panose="02020603050405020304" pitchFamily="18" charset="0"/>
              </a:rPr>
              <a:t>source</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20</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of </a:t>
            </a:r>
            <a:r>
              <a:rPr lang="en-US" altLang="zh-CN" sz="1700" b="1" kern="100" dirty="0" smtClean="0">
                <a:solidFill>
                  <a:srgbClr val="0070C0"/>
                </a:solidFill>
                <a:latin typeface="Times New Roman" panose="02020603050405020304" pitchFamily="18" charset="0"/>
              </a:rPr>
              <a:t>inspiration</a:t>
            </a:r>
            <a:r>
              <a:rPr lang="en-US" altLang="zh-CN" sz="2000" b="1" baseline="30000" dirty="0" smtClean="0">
                <a:solidFill>
                  <a:schemeClr val="accent5"/>
                </a:solidFill>
                <a:latin typeface="Times New Roman" panose="02020603050405020304" pitchFamily="18" charset="0"/>
                <a:cs typeface="Times New Roman" panose="02020603050405020304" pitchFamily="18" charset="0"/>
              </a:rPr>
              <a:t>21</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and empowerment, and a method for self-expression and discovery and I want to </a:t>
            </a:r>
            <a:r>
              <a:rPr lang="en-US" altLang="zh-CN" sz="2000" u="sng"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share that with </a:t>
            </a:r>
            <a:r>
              <a:rPr lang="en-US" altLang="zh-CN"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rPr>
              <a:t>YOU! </a:t>
            </a:r>
            <a:endParaRPr lang="zh-CN" altLang="en-US" sz="2000" dirty="0" smtClean="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5" name="文本框 4"/>
          <p:cNvSpPr txBox="1"/>
          <p:nvPr/>
        </p:nvSpPr>
        <p:spPr>
          <a:xfrm>
            <a:off x="119893" y="3044989"/>
            <a:ext cx="5290425" cy="461665"/>
          </a:xfrm>
          <a:prstGeom prst="rect">
            <a:avLst/>
          </a:prstGeom>
          <a:noFill/>
        </p:spPr>
        <p:txBody>
          <a:bodyPr wrap="square" rtlCol="0">
            <a:spAutoFit/>
          </a:bodyPr>
          <a:lstStyle/>
          <a:p>
            <a:r>
              <a:rPr lang="en-US" altLang="zh-CN" sz="2400" dirty="0" smtClean="0">
                <a:solidFill>
                  <a:srgbClr val="FF0000"/>
                </a:solidFill>
              </a:rPr>
              <a:t>Main idea of this part </a:t>
            </a:r>
            <a:endParaRPr lang="zh-CN" altLang="en-US" sz="2400" dirty="0">
              <a:solidFill>
                <a:srgbClr val="FF0000"/>
              </a:solidFill>
            </a:endParaRPr>
          </a:p>
        </p:txBody>
      </p:sp>
      <p:sp>
        <p:nvSpPr>
          <p:cNvPr id="6" name="文本框 5"/>
          <p:cNvSpPr txBox="1"/>
          <p:nvPr/>
        </p:nvSpPr>
        <p:spPr>
          <a:xfrm>
            <a:off x="119893" y="3540969"/>
            <a:ext cx="5290425" cy="1200329"/>
          </a:xfrm>
          <a:prstGeom prst="rect">
            <a:avLst/>
          </a:prstGeom>
          <a:noFill/>
        </p:spPr>
        <p:txBody>
          <a:bodyPr wrap="square" rtlCol="0">
            <a:spAutoFit/>
          </a:bodyPr>
          <a:lstStyle/>
          <a:p>
            <a:r>
              <a:rPr lang="en-US" altLang="zh-CN" sz="2400" dirty="0">
                <a:solidFill>
                  <a:srgbClr val="FF0000"/>
                </a:solidFill>
              </a:rPr>
              <a:t>Clothes can be a powerful tool to speak for people and fashion can be a method to help them discover themselves.</a:t>
            </a:r>
            <a:endParaRPr lang="zh-CN" altLang="en-US" sz="2400" dirty="0">
              <a:solidFill>
                <a:srgbClr val="FF0000"/>
              </a:solidFill>
            </a:endParaRPr>
          </a:p>
        </p:txBody>
      </p:sp>
    </p:spTree>
    <p:extLst>
      <p:ext uri="{BB962C8B-B14F-4D97-AF65-F5344CB8AC3E}">
        <p14:creationId xmlns:p14="http://schemas.microsoft.com/office/powerpoint/2010/main" val="12617387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765088" y="888640"/>
            <a:ext cx="11230377" cy="2308324"/>
          </a:xfrm>
          <a:prstGeom prst="rect">
            <a:avLst/>
          </a:prstGeom>
          <a:noFill/>
        </p:spPr>
        <p:txBody>
          <a:bodyPr wrap="square" rtlCol="0">
            <a:spAutoFit/>
          </a:bodyPr>
          <a:lstStyle/>
          <a:p>
            <a:r>
              <a:rPr lang="en-US" altLang="zh-CN" sz="2400" dirty="0">
                <a:solidFill>
                  <a:srgbClr val="000000"/>
                </a:solidFill>
                <a:latin typeface="Times New Roman" panose="02020603050405020304" pitchFamily="18" charset="0"/>
                <a:cs typeface="Times New Roman" panose="02020603050405020304" pitchFamily="18" charset="0"/>
              </a:rPr>
              <a:t>Text A </a:t>
            </a:r>
            <a:r>
              <a:rPr lang="en-US" altLang="zh-CN" sz="2400" dirty="0" smtClean="0">
                <a:solidFill>
                  <a:srgbClr val="000000"/>
                </a:solidFill>
                <a:latin typeface="Times New Roman" panose="02020603050405020304" pitchFamily="18" charset="0"/>
                <a:cs typeface="Times New Roman" panose="02020603050405020304" pitchFamily="18" charset="0"/>
              </a:rPr>
              <a:t>tells us  </a:t>
            </a:r>
            <a:r>
              <a:rPr lang="en-US" altLang="zh-CN" sz="2400" dirty="0">
                <a:solidFill>
                  <a:srgbClr val="000000"/>
                </a:solidFill>
                <a:latin typeface="Times New Roman" panose="02020603050405020304" pitchFamily="18" charset="0"/>
                <a:cs typeface="Times New Roman" panose="02020603050405020304" pitchFamily="18" charset="0"/>
              </a:rPr>
              <a:t>that fashion can give people a </a:t>
            </a:r>
            <a:r>
              <a:rPr lang="en-US" altLang="zh-CN" sz="2400" u="sng" dirty="0" smtClean="0">
                <a:solidFill>
                  <a:srgbClr val="000000"/>
                </a:solidFill>
                <a:latin typeface="Times New Roman" panose="02020603050405020304" pitchFamily="18" charset="0"/>
                <a:cs typeface="Times New Roman" panose="02020603050405020304" pitchFamily="18" charset="0"/>
              </a:rPr>
              <a:t>            </a:t>
            </a:r>
            <a:r>
              <a:rPr lang="en-US" altLang="zh-CN" sz="2400" dirty="0" smtClean="0">
                <a:solidFill>
                  <a:srgbClr val="000000"/>
                </a:solidFill>
                <a:latin typeface="Times New Roman" panose="02020603050405020304" pitchFamily="18" charset="0"/>
                <a:cs typeface="Times New Roman" panose="02020603050405020304" pitchFamily="18" charset="0"/>
              </a:rPr>
              <a:t> and</a:t>
            </a:r>
            <a:r>
              <a:rPr lang="en-US" altLang="zh-CN" sz="2400" u="sng" dirty="0" smtClean="0">
                <a:solidFill>
                  <a:srgbClr val="000000"/>
                </a:solidFill>
                <a:latin typeface="Times New Roman" panose="02020603050405020304" pitchFamily="18" charset="0"/>
                <a:cs typeface="Times New Roman" panose="02020603050405020304" pitchFamily="18" charset="0"/>
              </a:rPr>
              <a:t>                    </a:t>
            </a:r>
            <a:r>
              <a:rPr lang="en-US" altLang="zh-CN" sz="2400" dirty="0" smtClean="0">
                <a:solidFill>
                  <a:srgbClr val="000000"/>
                </a:solidFill>
                <a:latin typeface="Times New Roman" panose="02020603050405020304" pitchFamily="18" charset="0"/>
                <a:cs typeface="Times New Roman" panose="02020603050405020304" pitchFamily="18" charset="0"/>
              </a:rPr>
              <a:t> . </a:t>
            </a:r>
            <a:r>
              <a:rPr lang="en-US" altLang="zh-CN" sz="2400" dirty="0">
                <a:solidFill>
                  <a:srgbClr val="000000"/>
                </a:solidFill>
                <a:latin typeface="Times New Roman" panose="02020603050405020304" pitchFamily="18" charset="0"/>
                <a:cs typeface="Times New Roman" panose="02020603050405020304" pitchFamily="18" charset="0"/>
              </a:rPr>
              <a:t>Clothes can be a more powerful tool </a:t>
            </a:r>
            <a:r>
              <a:rPr lang="en-US" altLang="zh-CN" sz="2400" dirty="0" smtClean="0">
                <a:solidFill>
                  <a:srgbClr val="000000"/>
                </a:solidFill>
                <a:latin typeface="Times New Roman" panose="02020603050405020304" pitchFamily="18" charset="0"/>
                <a:cs typeface="Times New Roman" panose="02020603050405020304" pitchFamily="18" charset="0"/>
              </a:rPr>
              <a:t>to </a:t>
            </a:r>
            <a:r>
              <a:rPr lang="en-US" altLang="zh-CN" sz="2400" u="sng" dirty="0" smtClean="0">
                <a:solidFill>
                  <a:srgbClr val="000000"/>
                </a:solidFill>
                <a:latin typeface="Times New Roman" panose="02020603050405020304" pitchFamily="18" charset="0"/>
                <a:cs typeface="Times New Roman" panose="02020603050405020304" pitchFamily="18" charset="0"/>
              </a:rPr>
              <a:t>                     </a:t>
            </a:r>
            <a:r>
              <a:rPr lang="en-US" altLang="zh-CN" sz="2400" dirty="0" smtClean="0">
                <a:solidFill>
                  <a:srgbClr val="000000"/>
                </a:solidFill>
                <a:latin typeface="Times New Roman" panose="02020603050405020304" pitchFamily="18" charset="0"/>
                <a:cs typeface="Times New Roman" panose="02020603050405020304" pitchFamily="18" charset="0"/>
              </a:rPr>
              <a:t> people </a:t>
            </a:r>
            <a:r>
              <a:rPr lang="en-US" altLang="zh-CN" sz="2400" dirty="0">
                <a:solidFill>
                  <a:srgbClr val="000000"/>
                </a:solidFill>
                <a:latin typeface="Times New Roman" panose="02020603050405020304" pitchFamily="18" charset="0"/>
                <a:cs typeface="Times New Roman" panose="02020603050405020304" pitchFamily="18" charset="0"/>
              </a:rPr>
              <a:t>than a good score on a test. In the text, the author also gives examples to tell readers the </a:t>
            </a:r>
            <a:r>
              <a:rPr lang="en-US" altLang="zh-CN" sz="2400" u="sng" dirty="0" smtClean="0">
                <a:solidFill>
                  <a:srgbClr val="000000"/>
                </a:solidFill>
                <a:latin typeface="Times New Roman" panose="02020603050405020304" pitchFamily="18" charset="0"/>
                <a:cs typeface="Times New Roman" panose="02020603050405020304" pitchFamily="18" charset="0"/>
              </a:rPr>
              <a:t>                    </a:t>
            </a:r>
            <a:r>
              <a:rPr lang="en-US" altLang="zh-CN" sz="2400" dirty="0" smtClean="0">
                <a:solidFill>
                  <a:srgbClr val="000000"/>
                </a:solidFill>
                <a:latin typeface="Times New Roman" panose="02020603050405020304" pitchFamily="18" charset="0"/>
                <a:cs typeface="Times New Roman" panose="02020603050405020304" pitchFamily="18" charset="0"/>
              </a:rPr>
              <a:t> and </a:t>
            </a:r>
            <a:r>
              <a:rPr lang="en-US" altLang="zh-CN" sz="2400" u="sng" dirty="0" smtClean="0">
                <a:solidFill>
                  <a:srgbClr val="000000"/>
                </a:solidFill>
                <a:latin typeface="Times New Roman" panose="02020603050405020304" pitchFamily="18" charset="0"/>
                <a:cs typeface="Times New Roman" panose="02020603050405020304" pitchFamily="18" charset="0"/>
              </a:rPr>
              <a:t>                         </a:t>
            </a:r>
            <a:r>
              <a:rPr lang="en-US" altLang="zh-CN" sz="2400" dirty="0" smtClean="0">
                <a:solidFill>
                  <a:srgbClr val="000000"/>
                </a:solidFill>
                <a:latin typeface="Times New Roman" panose="02020603050405020304" pitchFamily="18" charset="0"/>
                <a:cs typeface="Times New Roman" panose="02020603050405020304" pitchFamily="18" charset="0"/>
              </a:rPr>
              <a:t> she </a:t>
            </a:r>
            <a:r>
              <a:rPr lang="en-US" altLang="zh-CN" sz="2400" dirty="0">
                <a:solidFill>
                  <a:srgbClr val="000000"/>
                </a:solidFill>
                <a:latin typeface="Times New Roman" panose="02020603050405020304" pitchFamily="18" charset="0"/>
                <a:cs typeface="Times New Roman" panose="02020603050405020304" pitchFamily="18" charset="0"/>
              </a:rPr>
              <a:t>gets from fashion</a:t>
            </a:r>
            <a:r>
              <a:rPr lang="en-US" altLang="zh-CN" sz="2400" dirty="0" smtClean="0"/>
              <a:t>.</a:t>
            </a:r>
            <a:r>
              <a:rPr lang="en-US" altLang="zh-CN" sz="2400" dirty="0">
                <a:solidFill>
                  <a:srgbClr val="000000"/>
                </a:solidFill>
                <a:latin typeface="Times New Roman" panose="02020603050405020304" pitchFamily="18" charset="0"/>
                <a:cs typeface="Times New Roman" panose="02020603050405020304" pitchFamily="18" charset="0"/>
              </a:rPr>
              <a:t> For </a:t>
            </a:r>
            <a:r>
              <a:rPr lang="en-US" altLang="zh-CN" sz="2400" dirty="0" smtClean="0">
                <a:solidFill>
                  <a:srgbClr val="000000"/>
                </a:solidFill>
                <a:latin typeface="Times New Roman" panose="02020603050405020304" pitchFamily="18" charset="0"/>
                <a:cs typeface="Times New Roman" panose="02020603050405020304" pitchFamily="18" charset="0"/>
              </a:rPr>
              <a:t>the author, </a:t>
            </a:r>
            <a:r>
              <a:rPr lang="en-US" altLang="zh-CN" sz="2400" dirty="0">
                <a:solidFill>
                  <a:srgbClr val="000000"/>
                </a:solidFill>
                <a:latin typeface="Times New Roman" panose="02020603050405020304" pitchFamily="18" charset="0"/>
                <a:cs typeface="Times New Roman" panose="02020603050405020304" pitchFamily="18" charset="0"/>
              </a:rPr>
              <a:t>fashion has been a comfort and a challenge, </a:t>
            </a:r>
            <a:endParaRPr lang="en-US" altLang="zh-CN" sz="2400" dirty="0" smtClean="0">
              <a:solidFill>
                <a:srgbClr val="000000"/>
              </a:solidFill>
              <a:latin typeface="Times New Roman" panose="02020603050405020304" pitchFamily="18" charset="0"/>
              <a:cs typeface="Times New Roman" panose="02020603050405020304" pitchFamily="18" charset="0"/>
            </a:endParaRPr>
          </a:p>
          <a:p>
            <a:r>
              <a:rPr lang="en-US" altLang="zh-CN" sz="2400" dirty="0" smtClean="0">
                <a:solidFill>
                  <a:srgbClr val="000000"/>
                </a:solidFill>
                <a:latin typeface="Times New Roman" panose="02020603050405020304" pitchFamily="18" charset="0"/>
                <a:cs typeface="Times New Roman" panose="02020603050405020304" pitchFamily="18" charset="0"/>
              </a:rPr>
              <a:t>a source </a:t>
            </a:r>
            <a:r>
              <a:rPr lang="en-US" altLang="zh-CN" sz="2400" dirty="0">
                <a:solidFill>
                  <a:srgbClr val="000000"/>
                </a:solidFill>
                <a:latin typeface="Times New Roman" panose="02020603050405020304" pitchFamily="18" charset="0"/>
                <a:cs typeface="Times New Roman" panose="02020603050405020304" pitchFamily="18" charset="0"/>
              </a:rPr>
              <a:t>of </a:t>
            </a:r>
            <a:r>
              <a:rPr lang="en-US" altLang="zh-CN" sz="2400" u="sng" dirty="0" smtClean="0">
                <a:solidFill>
                  <a:srgbClr val="000000"/>
                </a:solidFill>
                <a:latin typeface="Times New Roman" panose="02020603050405020304" pitchFamily="18" charset="0"/>
                <a:cs typeface="Times New Roman" panose="02020603050405020304" pitchFamily="18" charset="0"/>
              </a:rPr>
              <a:t>                           </a:t>
            </a:r>
            <a:r>
              <a:rPr lang="en-US" altLang="zh-CN" sz="2400" dirty="0" smtClean="0">
                <a:solidFill>
                  <a:srgbClr val="000000"/>
                </a:solidFill>
                <a:latin typeface="Times New Roman" panose="02020603050405020304" pitchFamily="18" charset="0"/>
                <a:cs typeface="Times New Roman" panose="02020603050405020304" pitchFamily="18" charset="0"/>
              </a:rPr>
              <a:t>and</a:t>
            </a:r>
            <a:r>
              <a:rPr lang="en-US" altLang="zh-CN" sz="2400" u="sng" dirty="0" smtClean="0">
                <a:solidFill>
                  <a:srgbClr val="000000"/>
                </a:solidFill>
                <a:latin typeface="Times New Roman" panose="02020603050405020304" pitchFamily="18" charset="0"/>
                <a:cs typeface="Times New Roman" panose="02020603050405020304" pitchFamily="18" charset="0"/>
              </a:rPr>
              <a:t>                           </a:t>
            </a:r>
            <a:r>
              <a:rPr lang="en-US" altLang="zh-CN" sz="2400" dirty="0" smtClean="0">
                <a:solidFill>
                  <a:srgbClr val="000000"/>
                </a:solidFill>
                <a:latin typeface="Times New Roman" panose="02020603050405020304" pitchFamily="18" charset="0"/>
                <a:cs typeface="Times New Roman" panose="02020603050405020304" pitchFamily="18" charset="0"/>
              </a:rPr>
              <a:t> , </a:t>
            </a:r>
            <a:r>
              <a:rPr lang="en-US" altLang="zh-CN" sz="2400" dirty="0">
                <a:solidFill>
                  <a:srgbClr val="000000"/>
                </a:solidFill>
                <a:latin typeface="Times New Roman" panose="02020603050405020304" pitchFamily="18" charset="0"/>
                <a:cs typeface="Times New Roman" panose="02020603050405020304" pitchFamily="18" charset="0"/>
              </a:rPr>
              <a:t>and a method for self-expression and </a:t>
            </a:r>
            <a:r>
              <a:rPr lang="en-US" altLang="zh-CN" sz="2400" dirty="0" smtClean="0">
                <a:solidFill>
                  <a:srgbClr val="000000"/>
                </a:solidFill>
                <a:latin typeface="Times New Roman" panose="02020603050405020304" pitchFamily="18" charset="0"/>
                <a:cs typeface="Times New Roman" panose="02020603050405020304" pitchFamily="18" charset="0"/>
              </a:rPr>
              <a:t>discovery.</a:t>
            </a:r>
            <a:endParaRPr lang="zh-CN" altLang="en-US" sz="2400" dirty="0"/>
          </a:p>
        </p:txBody>
      </p:sp>
      <p:sp>
        <p:nvSpPr>
          <p:cNvPr id="3" name="文本框 2"/>
          <p:cNvSpPr txBox="1"/>
          <p:nvPr/>
        </p:nvSpPr>
        <p:spPr>
          <a:xfrm>
            <a:off x="6380277" y="914400"/>
            <a:ext cx="1927654" cy="461665"/>
          </a:xfrm>
          <a:prstGeom prst="rect">
            <a:avLst/>
          </a:prstGeom>
          <a:noFill/>
        </p:spPr>
        <p:txBody>
          <a:bodyPr wrap="square" rtlCol="0">
            <a:spAutoFit/>
          </a:bodyPr>
          <a:lstStyle/>
          <a:p>
            <a:r>
              <a:rPr lang="en-US" altLang="zh-CN" sz="2400" b="1" dirty="0" smtClean="0">
                <a:solidFill>
                  <a:srgbClr val="FF0000"/>
                </a:solidFill>
              </a:rPr>
              <a:t>voice</a:t>
            </a:r>
            <a:endParaRPr lang="zh-CN" altLang="en-US" sz="2400" b="1" dirty="0">
              <a:solidFill>
                <a:srgbClr val="FF0000"/>
              </a:solidFill>
            </a:endParaRPr>
          </a:p>
        </p:txBody>
      </p:sp>
      <p:sp>
        <p:nvSpPr>
          <p:cNvPr id="4" name="文本框 3"/>
          <p:cNvSpPr txBox="1"/>
          <p:nvPr/>
        </p:nvSpPr>
        <p:spPr>
          <a:xfrm>
            <a:off x="7846322" y="914399"/>
            <a:ext cx="1927654" cy="461665"/>
          </a:xfrm>
          <a:prstGeom prst="rect">
            <a:avLst/>
          </a:prstGeom>
          <a:noFill/>
        </p:spPr>
        <p:txBody>
          <a:bodyPr wrap="square" rtlCol="0">
            <a:spAutoFit/>
          </a:bodyPr>
          <a:lstStyle/>
          <a:p>
            <a:r>
              <a:rPr lang="en-US" altLang="zh-CN" sz="2400" b="1" dirty="0" smtClean="0">
                <a:solidFill>
                  <a:srgbClr val="FF0000"/>
                </a:solidFill>
              </a:rPr>
              <a:t>confidence</a:t>
            </a:r>
            <a:endParaRPr lang="zh-CN" altLang="en-US" sz="2400" b="1" dirty="0">
              <a:solidFill>
                <a:srgbClr val="FF0000"/>
              </a:solidFill>
            </a:endParaRPr>
          </a:p>
        </p:txBody>
      </p:sp>
      <p:sp>
        <p:nvSpPr>
          <p:cNvPr id="5" name="文本框 4"/>
          <p:cNvSpPr txBox="1"/>
          <p:nvPr/>
        </p:nvSpPr>
        <p:spPr>
          <a:xfrm>
            <a:off x="3719601" y="1272862"/>
            <a:ext cx="1927654" cy="461665"/>
          </a:xfrm>
          <a:prstGeom prst="rect">
            <a:avLst/>
          </a:prstGeom>
          <a:noFill/>
        </p:spPr>
        <p:txBody>
          <a:bodyPr wrap="square" rtlCol="0">
            <a:spAutoFit/>
          </a:bodyPr>
          <a:lstStyle/>
          <a:p>
            <a:r>
              <a:rPr lang="en-US" altLang="zh-CN" sz="2400" b="1" dirty="0">
                <a:solidFill>
                  <a:srgbClr val="FF0000"/>
                </a:solidFill>
              </a:rPr>
              <a:t>s</a:t>
            </a:r>
            <a:r>
              <a:rPr lang="en-US" altLang="zh-CN" sz="2400" b="1" dirty="0" smtClean="0">
                <a:solidFill>
                  <a:srgbClr val="FF0000"/>
                </a:solidFill>
              </a:rPr>
              <a:t>peak for</a:t>
            </a:r>
            <a:endParaRPr lang="zh-CN" altLang="en-US" sz="2400" b="1" dirty="0">
              <a:solidFill>
                <a:srgbClr val="FF0000"/>
              </a:solidFill>
            </a:endParaRPr>
          </a:p>
        </p:txBody>
      </p:sp>
      <p:sp>
        <p:nvSpPr>
          <p:cNvPr id="6" name="文本框 5"/>
          <p:cNvSpPr txBox="1"/>
          <p:nvPr/>
        </p:nvSpPr>
        <p:spPr>
          <a:xfrm>
            <a:off x="6278451" y="1653062"/>
            <a:ext cx="1927654" cy="461665"/>
          </a:xfrm>
          <a:prstGeom prst="rect">
            <a:avLst/>
          </a:prstGeom>
          <a:noFill/>
        </p:spPr>
        <p:txBody>
          <a:bodyPr wrap="square" rtlCol="0">
            <a:spAutoFit/>
          </a:bodyPr>
          <a:lstStyle/>
          <a:p>
            <a:r>
              <a:rPr lang="en-US" altLang="zh-CN" sz="2400" b="1" dirty="0" smtClean="0">
                <a:solidFill>
                  <a:srgbClr val="FF0000"/>
                </a:solidFill>
              </a:rPr>
              <a:t>excitement</a:t>
            </a:r>
            <a:endParaRPr lang="zh-CN" altLang="en-US" sz="2400" b="1" dirty="0">
              <a:solidFill>
                <a:srgbClr val="FF0000"/>
              </a:solidFill>
            </a:endParaRPr>
          </a:p>
        </p:txBody>
      </p:sp>
      <p:sp>
        <p:nvSpPr>
          <p:cNvPr id="7" name="文本框 6"/>
          <p:cNvSpPr txBox="1"/>
          <p:nvPr/>
        </p:nvSpPr>
        <p:spPr>
          <a:xfrm>
            <a:off x="8334688" y="1631504"/>
            <a:ext cx="2201230" cy="461665"/>
          </a:xfrm>
          <a:prstGeom prst="rect">
            <a:avLst/>
          </a:prstGeom>
          <a:noFill/>
        </p:spPr>
        <p:txBody>
          <a:bodyPr wrap="square" rtlCol="0">
            <a:spAutoFit/>
          </a:bodyPr>
          <a:lstStyle/>
          <a:p>
            <a:r>
              <a:rPr lang="en-US" altLang="zh-CN" sz="2400" b="1" dirty="0" smtClean="0">
                <a:solidFill>
                  <a:srgbClr val="FF0000"/>
                </a:solidFill>
              </a:rPr>
              <a:t>empowerment</a:t>
            </a:r>
            <a:endParaRPr lang="zh-CN" altLang="en-US" sz="2400" b="1" dirty="0">
              <a:solidFill>
                <a:srgbClr val="FF0000"/>
              </a:solidFill>
            </a:endParaRPr>
          </a:p>
        </p:txBody>
      </p:sp>
      <p:sp>
        <p:nvSpPr>
          <p:cNvPr id="8" name="文本框 7"/>
          <p:cNvSpPr txBox="1"/>
          <p:nvPr/>
        </p:nvSpPr>
        <p:spPr>
          <a:xfrm>
            <a:off x="2343866" y="2345852"/>
            <a:ext cx="2201230" cy="461665"/>
          </a:xfrm>
          <a:prstGeom prst="rect">
            <a:avLst/>
          </a:prstGeom>
          <a:noFill/>
        </p:spPr>
        <p:txBody>
          <a:bodyPr wrap="square" rtlCol="0">
            <a:spAutoFit/>
          </a:bodyPr>
          <a:lstStyle/>
          <a:p>
            <a:r>
              <a:rPr lang="en-US" altLang="zh-CN" sz="2400" b="1" dirty="0" smtClean="0">
                <a:solidFill>
                  <a:srgbClr val="FF0000"/>
                </a:solidFill>
              </a:rPr>
              <a:t>inspiration</a:t>
            </a:r>
            <a:endParaRPr lang="zh-CN" altLang="en-US" sz="2400" b="1" dirty="0">
              <a:solidFill>
                <a:srgbClr val="FF0000"/>
              </a:solidFill>
            </a:endParaRPr>
          </a:p>
        </p:txBody>
      </p:sp>
      <p:sp>
        <p:nvSpPr>
          <p:cNvPr id="9" name="文本框 8"/>
          <p:cNvSpPr txBox="1"/>
          <p:nvPr/>
        </p:nvSpPr>
        <p:spPr>
          <a:xfrm>
            <a:off x="4683428" y="2375513"/>
            <a:ext cx="2201230" cy="461665"/>
          </a:xfrm>
          <a:prstGeom prst="rect">
            <a:avLst/>
          </a:prstGeom>
          <a:noFill/>
        </p:spPr>
        <p:txBody>
          <a:bodyPr wrap="square" rtlCol="0">
            <a:spAutoFit/>
          </a:bodyPr>
          <a:lstStyle/>
          <a:p>
            <a:r>
              <a:rPr lang="en-US" altLang="zh-CN" sz="2400" b="1" dirty="0" smtClean="0">
                <a:solidFill>
                  <a:srgbClr val="FF0000"/>
                </a:solidFill>
              </a:rPr>
              <a:t>empowerment</a:t>
            </a:r>
            <a:endParaRPr lang="zh-CN" altLang="en-US" sz="2400" b="1" dirty="0">
              <a:solidFill>
                <a:srgbClr val="FF0000"/>
              </a:solidFill>
            </a:endParaRPr>
          </a:p>
        </p:txBody>
      </p:sp>
      <p:sp>
        <p:nvSpPr>
          <p:cNvPr id="10" name="文本框 9"/>
          <p:cNvSpPr txBox="1"/>
          <p:nvPr/>
        </p:nvSpPr>
        <p:spPr>
          <a:xfrm>
            <a:off x="4683428" y="103358"/>
            <a:ext cx="5290425" cy="523220"/>
          </a:xfrm>
          <a:prstGeom prst="rect">
            <a:avLst/>
          </a:prstGeom>
          <a:noFill/>
        </p:spPr>
        <p:txBody>
          <a:bodyPr wrap="square" rtlCol="0">
            <a:spAutoFit/>
          </a:bodyPr>
          <a:lstStyle/>
          <a:p>
            <a:r>
              <a:rPr lang="en-US" altLang="zh-CN" sz="2800" dirty="0" smtClean="0">
                <a:solidFill>
                  <a:srgbClr val="FF0000"/>
                </a:solidFill>
              </a:rPr>
              <a:t>Main idea of the text</a:t>
            </a:r>
            <a:endParaRPr lang="zh-CN" altLang="en-US" sz="2800" dirty="0">
              <a:solidFill>
                <a:srgbClr val="FF0000"/>
              </a:solidFill>
            </a:endParaRPr>
          </a:p>
        </p:txBody>
      </p:sp>
    </p:spTree>
    <p:extLst>
      <p:ext uri="{BB962C8B-B14F-4D97-AF65-F5344CB8AC3E}">
        <p14:creationId xmlns:p14="http://schemas.microsoft.com/office/powerpoint/2010/main" val="33342804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142705" y="0"/>
            <a:ext cx="8049295" cy="5273574"/>
            <a:chOff x="4142705" y="0"/>
            <a:chExt cx="8049295" cy="5273574"/>
          </a:xfrm>
        </p:grpSpPr>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42705" y="0"/>
              <a:ext cx="8049295" cy="4668266"/>
            </a:xfrm>
            <a:prstGeom prst="rect">
              <a:avLst/>
            </a:prstGeom>
          </p:spPr>
        </p:pic>
        <p:pic>
          <p:nvPicPr>
            <p:cNvPr id="4" name="图片 3"/>
            <p:cNvPicPr>
              <a:picLocks noChangeAspect="1"/>
            </p:cNvPicPr>
            <p:nvPr/>
          </p:nvPicPr>
          <p:blipFill>
            <a:blip r:embed="rId3"/>
            <a:stretch>
              <a:fillRect/>
            </a:stretch>
          </p:blipFill>
          <p:spPr>
            <a:xfrm>
              <a:off x="4142706" y="4809934"/>
              <a:ext cx="7746842" cy="463640"/>
            </a:xfrm>
            <a:prstGeom prst="rect">
              <a:avLst/>
            </a:prstGeom>
          </p:spPr>
        </p:pic>
      </p:grpSp>
      <p:sp>
        <p:nvSpPr>
          <p:cNvPr id="6" name="TextBox 25"/>
          <p:cNvSpPr txBox="1"/>
          <p:nvPr/>
        </p:nvSpPr>
        <p:spPr>
          <a:xfrm>
            <a:off x="110865" y="373798"/>
            <a:ext cx="3417887" cy="461665"/>
          </a:xfrm>
          <a:prstGeom prst="rect">
            <a:avLst/>
          </a:prstGeom>
          <a:noFill/>
          <a:effectLst/>
        </p:spPr>
        <p:txBody>
          <a:bodyPr>
            <a:spAutoFit/>
          </a:bodyPr>
          <a:lstStyle>
            <a:defPPr>
              <a:defRPr lang="zh-CN"/>
            </a:defPPr>
            <a:lvl1pPr>
              <a:defRPr b="1">
                <a:solidFill>
                  <a:srgbClr val="71AE0E"/>
                </a:solidFill>
                <a:latin typeface="Helvetica" pitchFamily="34" charset="0"/>
                <a:cs typeface="Helvetica Neue"/>
              </a:defRPr>
            </a:lvl1pPr>
          </a:lstStyle>
          <a:p>
            <a:pPr>
              <a:defRPr/>
            </a:pPr>
            <a:r>
              <a:rPr lang="en-US" altLang="zh-CN" sz="2400" dirty="0">
                <a:solidFill>
                  <a:srgbClr val="F79646">
                    <a:lumMod val="75000"/>
                  </a:srgbClr>
                </a:solidFill>
              </a:rPr>
              <a:t>Theme exploration</a:t>
            </a:r>
          </a:p>
        </p:txBody>
      </p:sp>
      <p:grpSp>
        <p:nvGrpSpPr>
          <p:cNvPr id="7" name="组合 6"/>
          <p:cNvGrpSpPr/>
          <p:nvPr/>
        </p:nvGrpSpPr>
        <p:grpSpPr>
          <a:xfrm>
            <a:off x="115909" y="1278526"/>
            <a:ext cx="3779838" cy="1042729"/>
            <a:chOff x="-1524000" y="-28061"/>
            <a:chExt cx="3779838" cy="1152525"/>
          </a:xfrm>
        </p:grpSpPr>
        <p:pic>
          <p:nvPicPr>
            <p:cNvPr id="8" name="Picture 2"/>
            <p:cNvPicPr>
              <a:picLocks noChangeAspect="1" noChangeArrowheads="1"/>
            </p:cNvPicPr>
            <p:nvPr/>
          </p:nvPicPr>
          <p:blipFill>
            <a:blip r:embed="rId4" cstate="print"/>
            <a:srcRect/>
            <a:stretch>
              <a:fillRect/>
            </a:stretch>
          </p:blipFill>
          <p:spPr bwMode="auto">
            <a:xfrm>
              <a:off x="-1524000" y="-28061"/>
              <a:ext cx="3779838" cy="1152525"/>
            </a:xfrm>
            <a:prstGeom prst="rect">
              <a:avLst/>
            </a:prstGeom>
            <a:noFill/>
            <a:ln w="9525">
              <a:noFill/>
              <a:miter lim="800000"/>
              <a:headEnd/>
              <a:tailEnd/>
            </a:ln>
          </p:spPr>
        </p:pic>
        <p:sp>
          <p:nvSpPr>
            <p:cNvPr id="9" name="TextBox 11"/>
            <p:cNvSpPr txBox="1"/>
            <p:nvPr/>
          </p:nvSpPr>
          <p:spPr>
            <a:xfrm>
              <a:off x="-1066795" y="441094"/>
              <a:ext cx="2865427" cy="400050"/>
            </a:xfrm>
            <a:prstGeom prst="rect">
              <a:avLst/>
            </a:prstGeom>
            <a:noFill/>
          </p:spPr>
          <p:txBody>
            <a:bodyPr wrap="square">
              <a:spAutoFit/>
            </a:bodyPr>
            <a:lstStyle/>
            <a:p>
              <a:pPr>
                <a:defRPr/>
              </a:pPr>
              <a:r>
                <a:rPr lang="en-US" altLang="zh-CN" sz="2000" b="1" dirty="0">
                  <a:solidFill>
                    <a:schemeClr val="bg1"/>
                  </a:solidFill>
                  <a:effectLst>
                    <a:outerShdw blurRad="38100" dist="38100" dir="2700000" algn="tl">
                      <a:srgbClr val="000000">
                        <a:alpha val="43137"/>
                      </a:srgbClr>
                    </a:outerShdw>
                  </a:effectLst>
                  <a:latin typeface="Comic Sans MS" pitchFamily="66" charset="0"/>
                </a:rPr>
                <a:t>Critical thinking</a:t>
              </a:r>
              <a:endParaRPr lang="zh-CN" altLang="en-US" sz="2000" b="1" dirty="0">
                <a:solidFill>
                  <a:schemeClr val="bg1"/>
                </a:solidFill>
                <a:effectLst>
                  <a:outerShdw blurRad="38100" dist="38100" dir="2700000" algn="tl">
                    <a:srgbClr val="000000">
                      <a:alpha val="43137"/>
                    </a:srgbClr>
                  </a:outerShdw>
                </a:effectLst>
                <a:latin typeface="Comic Sans MS" pitchFamily="66" charset="0"/>
              </a:endParaRPr>
            </a:p>
          </p:txBody>
        </p:sp>
      </p:grpSp>
      <p:sp>
        <p:nvSpPr>
          <p:cNvPr id="2" name="文本框 1"/>
          <p:cNvSpPr txBox="1"/>
          <p:nvPr/>
        </p:nvSpPr>
        <p:spPr>
          <a:xfrm>
            <a:off x="110865" y="2745716"/>
            <a:ext cx="4430332" cy="584775"/>
          </a:xfrm>
          <a:prstGeom prst="rect">
            <a:avLst/>
          </a:prstGeom>
          <a:noFill/>
        </p:spPr>
        <p:txBody>
          <a:bodyPr wrap="square" rtlCol="0">
            <a:spAutoFit/>
          </a:bodyPr>
          <a:lstStyle/>
          <a:p>
            <a:r>
              <a:rPr lang="en-US" altLang="zh-CN" sz="3200" dirty="0">
                <a:solidFill>
                  <a:srgbClr val="FFC000"/>
                </a:solidFill>
              </a:rPr>
              <a:t>t</a:t>
            </a:r>
            <a:r>
              <a:rPr lang="en-US" altLang="zh-CN" sz="3200" dirty="0" smtClean="0">
                <a:solidFill>
                  <a:srgbClr val="FFC000"/>
                </a:solidFill>
              </a:rPr>
              <a:t>he benefits of fashion?</a:t>
            </a:r>
            <a:endParaRPr lang="zh-CN" altLang="en-US" sz="3200" dirty="0">
              <a:solidFill>
                <a:srgbClr val="FFC000"/>
              </a:solidFill>
            </a:endParaRPr>
          </a:p>
        </p:txBody>
      </p:sp>
    </p:spTree>
    <p:extLst>
      <p:ext uri="{BB962C8B-B14F-4D97-AF65-F5344CB8AC3E}">
        <p14:creationId xmlns:p14="http://schemas.microsoft.com/office/powerpoint/2010/main" val="26476025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833611" y="27732"/>
            <a:ext cx="7392474" cy="461665"/>
          </a:xfrm>
          <a:prstGeom prst="rect">
            <a:avLst/>
          </a:prstGeom>
          <a:noFill/>
        </p:spPr>
        <p:txBody>
          <a:bodyPr wrap="square" rtlCol="0">
            <a:spAutoFit/>
          </a:bodyPr>
          <a:lstStyle/>
          <a:p>
            <a:r>
              <a:rPr lang="en-US" altLang="zh-CN" sz="2400" b="1" dirty="0">
                <a:solidFill>
                  <a:srgbClr val="F79646">
                    <a:lumMod val="75000"/>
                  </a:srgbClr>
                </a:solidFill>
                <a:latin typeface="Helvetica" pitchFamily="34" charset="0"/>
                <a:cs typeface="Helvetica Neue"/>
              </a:rPr>
              <a:t>some major drawbacks and demerits of </a:t>
            </a:r>
            <a:r>
              <a:rPr lang="en-US" altLang="zh-CN" sz="2400" b="1" dirty="0" smtClean="0">
                <a:solidFill>
                  <a:srgbClr val="F79646">
                    <a:lumMod val="75000"/>
                  </a:srgbClr>
                </a:solidFill>
                <a:latin typeface="Helvetica" pitchFamily="34" charset="0"/>
                <a:cs typeface="Helvetica Neue"/>
              </a:rPr>
              <a:t>fashion</a:t>
            </a:r>
            <a:endParaRPr lang="zh-CN" altLang="en-US" sz="2400" b="1" dirty="0">
              <a:solidFill>
                <a:srgbClr val="F79646">
                  <a:lumMod val="75000"/>
                </a:srgbClr>
              </a:solidFill>
              <a:latin typeface="Helvetica" pitchFamily="34" charset="0"/>
              <a:cs typeface="Helvetica Neue"/>
            </a:endParaRPr>
          </a:p>
        </p:txBody>
      </p:sp>
      <p:sp>
        <p:nvSpPr>
          <p:cNvPr id="3" name="文本框 2"/>
          <p:cNvSpPr txBox="1"/>
          <p:nvPr/>
        </p:nvSpPr>
        <p:spPr>
          <a:xfrm>
            <a:off x="3833611" y="489397"/>
            <a:ext cx="8358389" cy="5909310"/>
          </a:xfrm>
          <a:prstGeom prst="rect">
            <a:avLst/>
          </a:prstGeom>
          <a:noFill/>
        </p:spPr>
        <p:txBody>
          <a:bodyPr wrap="square" rtlCol="0">
            <a:spAutoFit/>
          </a:bodyPr>
          <a:lstStyle/>
          <a:p>
            <a:r>
              <a:rPr lang="en-US" altLang="zh-CN" dirty="0"/>
              <a:t>(</a:t>
            </a:r>
            <a:r>
              <a:rPr lang="en-US" altLang="zh-CN" dirty="0" err="1"/>
              <a:t>i</a:t>
            </a:r>
            <a:r>
              <a:rPr lang="en-US" altLang="zh-CN" dirty="0"/>
              <a:t>)    It is uncomfortable </a:t>
            </a:r>
            <a:r>
              <a:rPr lang="en-US" altLang="zh-CN" dirty="0" err="1"/>
              <a:t>e.g</a:t>
            </a:r>
            <a:r>
              <a:rPr lang="en-US" altLang="zh-CN" dirty="0"/>
              <a:t> to wear hip and stylish designs.(like the models who walk on runways in fashion shows often stumble and fall down on runway)</a:t>
            </a:r>
          </a:p>
          <a:p>
            <a:r>
              <a:rPr lang="en-US" altLang="zh-CN" dirty="0"/>
              <a:t/>
            </a:r>
            <a:br>
              <a:rPr lang="en-US" altLang="zh-CN" dirty="0"/>
            </a:br>
            <a:r>
              <a:rPr lang="en-US" altLang="zh-CN" dirty="0"/>
              <a:t>(ii)   Men's fashion can also be restrictive and uncomfortable.(like wearing suit jackets and neckties)</a:t>
            </a:r>
          </a:p>
          <a:p>
            <a:r>
              <a:rPr lang="en-US" altLang="zh-CN" dirty="0"/>
              <a:t/>
            </a:r>
            <a:br>
              <a:rPr lang="en-US" altLang="zh-CN" dirty="0"/>
            </a:br>
            <a:r>
              <a:rPr lang="en-US" altLang="zh-CN" dirty="0"/>
              <a:t>(iii)  Fashion can consume money and resources that could be put to uses that help society more. Fashion may also be out of reach to some people.(usually people can’t afford it)</a:t>
            </a:r>
          </a:p>
          <a:p>
            <a:r>
              <a:rPr lang="en-US" altLang="zh-CN" dirty="0"/>
              <a:t/>
            </a:r>
            <a:br>
              <a:rPr lang="en-US" altLang="zh-CN" dirty="0"/>
            </a:br>
            <a:r>
              <a:rPr lang="en-US" altLang="zh-CN" dirty="0"/>
              <a:t>(iv)  Women have become a piece of show in advertisements.</a:t>
            </a:r>
          </a:p>
          <a:p>
            <a:r>
              <a:rPr lang="en-US" altLang="zh-CN" dirty="0"/>
              <a:t/>
            </a:r>
            <a:br>
              <a:rPr lang="en-US" altLang="zh-CN" dirty="0"/>
            </a:br>
            <a:r>
              <a:rPr lang="en-US" altLang="zh-CN" dirty="0"/>
              <a:t>(v)   Fashionable is also a status war in itself.</a:t>
            </a:r>
          </a:p>
          <a:p>
            <a:r>
              <a:rPr lang="en-US" altLang="zh-CN" dirty="0"/>
              <a:t/>
            </a:r>
            <a:br>
              <a:rPr lang="en-US" altLang="zh-CN" dirty="0"/>
            </a:br>
            <a:r>
              <a:rPr lang="en-US" altLang="zh-CN" dirty="0"/>
              <a:t>(vi)  Older children can feel pressured to grow up too fast.</a:t>
            </a:r>
          </a:p>
          <a:p>
            <a:r>
              <a:rPr lang="en-US" altLang="zh-CN" dirty="0"/>
              <a:t/>
            </a:r>
            <a:br>
              <a:rPr lang="en-US" altLang="zh-CN" dirty="0"/>
            </a:br>
            <a:r>
              <a:rPr lang="en-US" altLang="zh-CN" dirty="0"/>
              <a:t>(vii) It has a limited time, because it changes rapidly.</a:t>
            </a:r>
          </a:p>
          <a:p>
            <a:r>
              <a:rPr lang="en-US" altLang="zh-CN" dirty="0"/>
              <a:t/>
            </a:r>
            <a:br>
              <a:rPr lang="en-US" altLang="zh-CN" dirty="0"/>
            </a:br>
            <a:r>
              <a:rPr lang="en-US" altLang="zh-CN" dirty="0"/>
              <a:t>(viii)It deviates youngsters from studies.</a:t>
            </a:r>
          </a:p>
          <a:p>
            <a:r>
              <a:rPr lang="en-US" altLang="zh-CN" dirty="0"/>
              <a:t/>
            </a:r>
            <a:br>
              <a:rPr lang="en-US" altLang="zh-CN" dirty="0"/>
            </a:br>
            <a:r>
              <a:rPr lang="en-US" altLang="zh-CN" dirty="0"/>
              <a:t>(ix)  At schools, girls have started to rank themselves with fashion.</a:t>
            </a:r>
          </a:p>
        </p:txBody>
      </p:sp>
      <p:pic>
        <p:nvPicPr>
          <p:cNvPr id="4" name="图片 3" descr="https://2.bp.blogspot.com/-mWXvvBPCl3U/VSVeDoWpSNI/AAAAAAAAAJc/qsQAIVP-QBk/s1600/wordle%2B2.png">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23611" y="1862070"/>
            <a:ext cx="3810000" cy="2438400"/>
          </a:xfrm>
          <a:prstGeom prst="rect">
            <a:avLst/>
          </a:prstGeom>
          <a:noFill/>
          <a:ln>
            <a:noFill/>
          </a:ln>
        </p:spPr>
      </p:pic>
    </p:spTree>
    <p:extLst>
      <p:ext uri="{BB962C8B-B14F-4D97-AF65-F5344CB8AC3E}">
        <p14:creationId xmlns:p14="http://schemas.microsoft.com/office/powerpoint/2010/main" val="36561690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687131" y="179231"/>
            <a:ext cx="7598536" cy="1384995"/>
          </a:xfrm>
          <a:prstGeom prst="rect">
            <a:avLst/>
          </a:prstGeom>
          <a:noFill/>
        </p:spPr>
        <p:txBody>
          <a:bodyPr wrap="square" rtlCol="0">
            <a:spAutoFit/>
          </a:bodyPr>
          <a:lstStyle/>
          <a:p>
            <a:r>
              <a:rPr lang="en-US" altLang="zh-CN" sz="2800" dirty="0"/>
              <a:t>It has a limited time, because it changes rapidly.</a:t>
            </a:r>
          </a:p>
          <a:p>
            <a:r>
              <a:rPr lang="en-US" altLang="zh-CN" sz="2800" dirty="0"/>
              <a:t/>
            </a:r>
            <a:br>
              <a:rPr lang="en-US" altLang="zh-CN" sz="2800" dirty="0"/>
            </a:br>
            <a:endParaRPr lang="zh-CN" altLang="en-US" sz="2800" dirty="0"/>
          </a:p>
        </p:txBody>
      </p:sp>
      <p:sp>
        <p:nvSpPr>
          <p:cNvPr id="4" name="文本框 3"/>
          <p:cNvSpPr txBox="1"/>
          <p:nvPr/>
        </p:nvSpPr>
        <p:spPr>
          <a:xfrm>
            <a:off x="1687131" y="800359"/>
            <a:ext cx="7598536" cy="1384995"/>
          </a:xfrm>
          <a:prstGeom prst="rect">
            <a:avLst/>
          </a:prstGeom>
          <a:noFill/>
        </p:spPr>
        <p:txBody>
          <a:bodyPr wrap="square" rtlCol="0">
            <a:spAutoFit/>
          </a:bodyPr>
          <a:lstStyle/>
          <a:p>
            <a:r>
              <a:rPr lang="en-US" altLang="zh-CN" sz="2800" dirty="0"/>
              <a:t>f</a:t>
            </a:r>
            <a:r>
              <a:rPr lang="en-US" altLang="zh-CN" sz="2800" dirty="0" smtClean="0"/>
              <a:t>ast fashion</a:t>
            </a:r>
            <a:endParaRPr lang="en-US" altLang="zh-CN" sz="2800" dirty="0"/>
          </a:p>
          <a:p>
            <a:r>
              <a:rPr lang="en-US" altLang="zh-CN" sz="2800" dirty="0"/>
              <a:t/>
            </a:r>
            <a:br>
              <a:rPr lang="en-US" altLang="zh-CN" sz="2800" dirty="0"/>
            </a:br>
            <a:endParaRPr lang="zh-CN" altLang="en-US" sz="2800" dirty="0"/>
          </a:p>
        </p:txBody>
      </p:sp>
      <p:sp>
        <p:nvSpPr>
          <p:cNvPr id="5" name="文本框 4"/>
          <p:cNvSpPr txBox="1"/>
          <p:nvPr/>
        </p:nvSpPr>
        <p:spPr>
          <a:xfrm>
            <a:off x="1687131" y="2328092"/>
            <a:ext cx="3541691" cy="954107"/>
          </a:xfrm>
          <a:prstGeom prst="rect">
            <a:avLst/>
          </a:prstGeom>
          <a:noFill/>
        </p:spPr>
        <p:txBody>
          <a:bodyPr wrap="square" rtlCol="0">
            <a:spAutoFit/>
          </a:bodyPr>
          <a:lstStyle/>
          <a:p>
            <a:r>
              <a:rPr lang="en-US" altLang="zh-CN" sz="2800" dirty="0">
                <a:solidFill>
                  <a:srgbClr val="FF0000"/>
                </a:solidFill>
              </a:rPr>
              <a:t>The economics</a:t>
            </a:r>
            <a:endParaRPr lang="zh-CN" altLang="zh-CN" sz="2800" dirty="0">
              <a:solidFill>
                <a:srgbClr val="FF0000"/>
              </a:solidFill>
            </a:endParaRPr>
          </a:p>
          <a:p>
            <a:endParaRPr lang="zh-CN" altLang="en-US" sz="2800" dirty="0"/>
          </a:p>
        </p:txBody>
      </p:sp>
      <p:sp>
        <p:nvSpPr>
          <p:cNvPr id="6" name="文本框 5"/>
          <p:cNvSpPr txBox="1"/>
          <p:nvPr/>
        </p:nvSpPr>
        <p:spPr>
          <a:xfrm>
            <a:off x="1790162" y="3146434"/>
            <a:ext cx="9762188" cy="2554545"/>
          </a:xfrm>
          <a:prstGeom prst="rect">
            <a:avLst/>
          </a:prstGeom>
          <a:noFill/>
        </p:spPr>
        <p:txBody>
          <a:bodyPr wrap="square" rtlCol="0">
            <a:spAutoFit/>
          </a:bodyPr>
          <a:lstStyle/>
          <a:p>
            <a:r>
              <a:rPr lang="en-US" altLang="zh-CN" sz="2000" dirty="0"/>
              <a:t>According to the Ellen McArthur Foundation, clothing production has approximately doubled in the last 15 years, driven by a growing middle-class population across the globe and increased per capita sales in developed economies. An expected 400 per cent increase in world GDP by 2050 will mean even greater demand for clothing</a:t>
            </a:r>
            <a:r>
              <a:rPr lang="en-US" altLang="zh-CN" sz="2000" dirty="0" smtClean="0"/>
              <a:t>. This </a:t>
            </a:r>
            <a:r>
              <a:rPr lang="en-US" altLang="zh-CN" sz="2000" dirty="0"/>
              <a:t>could be an opportunity to do better. One report found that addressing environmental and social problems created by the fashion industry would provide a $192 billion overall benefit to the global economy by 2030. </a:t>
            </a:r>
            <a:r>
              <a:rPr lang="en-US" altLang="zh-CN" sz="2000" b="1" dirty="0"/>
              <a:t>The annual value of clothing discarded prematurely is more than $400 billion.</a:t>
            </a:r>
            <a:endParaRPr lang="zh-CN" altLang="en-US" sz="2000" b="1" dirty="0"/>
          </a:p>
        </p:txBody>
      </p:sp>
    </p:spTree>
    <p:extLst>
      <p:ext uri="{BB962C8B-B14F-4D97-AF65-F5344CB8AC3E}">
        <p14:creationId xmlns:p14="http://schemas.microsoft.com/office/powerpoint/2010/main" val="12693998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02275" y="422019"/>
            <a:ext cx="6027314" cy="1384995"/>
          </a:xfrm>
          <a:prstGeom prst="rect">
            <a:avLst/>
          </a:prstGeom>
          <a:noFill/>
        </p:spPr>
        <p:txBody>
          <a:bodyPr wrap="square" rtlCol="0">
            <a:spAutoFit/>
          </a:bodyPr>
          <a:lstStyle/>
          <a:p>
            <a:r>
              <a:rPr lang="en-US" altLang="zh-CN" sz="2800" dirty="0" smtClean="0">
                <a:solidFill>
                  <a:srgbClr val="FF0000"/>
                </a:solidFill>
              </a:rPr>
              <a:t>The </a:t>
            </a:r>
            <a:r>
              <a:rPr lang="en-US" altLang="zh-CN" sz="2800" dirty="0">
                <a:solidFill>
                  <a:srgbClr val="FF0000"/>
                </a:solidFill>
              </a:rPr>
              <a:t>environmental impacts</a:t>
            </a:r>
            <a:endParaRPr lang="zh-CN" altLang="zh-CN" sz="2800" dirty="0">
              <a:solidFill>
                <a:srgbClr val="FF0000"/>
              </a:solidFill>
            </a:endParaRPr>
          </a:p>
          <a:p>
            <a:endParaRPr lang="zh-CN" altLang="zh-CN" sz="2800" dirty="0"/>
          </a:p>
          <a:p>
            <a:endParaRPr lang="zh-CN" altLang="en-US" sz="2800" dirty="0"/>
          </a:p>
        </p:txBody>
      </p:sp>
      <p:sp>
        <p:nvSpPr>
          <p:cNvPr id="3" name="文本框 2"/>
          <p:cNvSpPr txBox="1"/>
          <p:nvPr/>
        </p:nvSpPr>
        <p:spPr>
          <a:xfrm>
            <a:off x="0" y="1330513"/>
            <a:ext cx="12192000" cy="2677656"/>
          </a:xfrm>
          <a:prstGeom prst="rect">
            <a:avLst/>
          </a:prstGeom>
          <a:noFill/>
        </p:spPr>
        <p:txBody>
          <a:bodyPr wrap="square" rtlCol="0">
            <a:spAutoFit/>
          </a:bodyPr>
          <a:lstStyle/>
          <a:p>
            <a:r>
              <a:rPr lang="en-US" altLang="zh-CN" sz="2400" dirty="0"/>
              <a:t>Apparel production is also resource- and emissions-intensive. Consider that:</a:t>
            </a:r>
          </a:p>
          <a:p>
            <a:r>
              <a:rPr lang="en-US" altLang="zh-CN" sz="2400" dirty="0"/>
              <a:t>•Making a pair of jeans produces as much greenhouse gases as driving a car more than 80 miles</a:t>
            </a:r>
          </a:p>
          <a:p>
            <a:r>
              <a:rPr lang="en-US" altLang="zh-CN" sz="2400" dirty="0"/>
              <a:t>•Discarded clothing made of non-biodegradable fabrics can sit in landfills for up to 200 years.</a:t>
            </a:r>
          </a:p>
          <a:p>
            <a:r>
              <a:rPr lang="en-US" altLang="zh-CN" sz="2400" dirty="0"/>
              <a:t>•It takes 2,700 liters of water to make one cotton shirt, enough to meet the average person’s drinking needs for two-and-a-half years. Addressing environmental and social problems created by the fashion industry would provide a $192 billion overall benefit to the global economy by 2030.</a:t>
            </a:r>
            <a:endParaRPr lang="zh-CN" altLang="en-US" sz="2400" dirty="0"/>
          </a:p>
        </p:txBody>
      </p:sp>
    </p:spTree>
    <p:extLst>
      <p:ext uri="{BB962C8B-B14F-4D97-AF65-F5344CB8AC3E}">
        <p14:creationId xmlns:p14="http://schemas.microsoft.com/office/powerpoint/2010/main" val="40681091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18052" y="172278"/>
            <a:ext cx="8072186" cy="400110"/>
          </a:xfrm>
          <a:prstGeom prst="rect">
            <a:avLst/>
          </a:prstGeom>
          <a:noFill/>
          <a:ln w="25400">
            <a:solidFill>
              <a:schemeClr val="accent1"/>
            </a:solidFill>
          </a:ln>
        </p:spPr>
        <p:txBody>
          <a:bodyPr wrap="square" rtlCol="0">
            <a:spAutoFit/>
          </a:bodyPr>
          <a:lstStyle/>
          <a:p>
            <a:r>
              <a:rPr lang="en-US" altLang="zh-CN" sz="2000" dirty="0" smtClean="0"/>
              <a:t>style,  teenager, outfit, internship, personalize, quirky, inspiration.</a:t>
            </a:r>
            <a:endParaRPr lang="zh-CN" altLang="en-US" sz="2000" dirty="0"/>
          </a:p>
        </p:txBody>
      </p:sp>
      <p:sp>
        <p:nvSpPr>
          <p:cNvPr id="4" name="文本框 3"/>
          <p:cNvSpPr txBox="1"/>
          <p:nvPr/>
        </p:nvSpPr>
        <p:spPr>
          <a:xfrm>
            <a:off x="318052" y="1195215"/>
            <a:ext cx="6732104" cy="369332"/>
          </a:xfrm>
          <a:prstGeom prst="rect">
            <a:avLst/>
          </a:prstGeom>
          <a:noFill/>
        </p:spPr>
        <p:txBody>
          <a:bodyPr wrap="square" rtlCol="0">
            <a:spAutoFit/>
          </a:bodyPr>
          <a:lstStyle/>
          <a:p>
            <a:r>
              <a:rPr lang="en-US" altLang="zh-CN" i="1" dirty="0"/>
              <a:t>The golden autumn light provided </a:t>
            </a:r>
            <a:r>
              <a:rPr lang="en-US" altLang="zh-CN" i="1" dirty="0" smtClean="0"/>
              <a:t>the </a:t>
            </a:r>
            <a:r>
              <a:rPr lang="en-US" altLang="zh-CN" i="1" u="sng" dirty="0" smtClean="0"/>
              <a:t>           </a:t>
            </a:r>
            <a:r>
              <a:rPr lang="en-US" altLang="zh-CN" i="1" dirty="0" smtClean="0"/>
              <a:t> for</a:t>
            </a:r>
            <a:r>
              <a:rPr lang="en-US" altLang="zh-CN" i="1" dirty="0"/>
              <a:t> the painting</a:t>
            </a:r>
            <a:r>
              <a:rPr lang="en-US" altLang="zh-CN" i="1" dirty="0" smtClean="0"/>
              <a:t>.</a:t>
            </a:r>
            <a:endParaRPr lang="zh-CN" altLang="en-US" dirty="0"/>
          </a:p>
        </p:txBody>
      </p:sp>
      <p:sp>
        <p:nvSpPr>
          <p:cNvPr id="5" name="文本框 4"/>
          <p:cNvSpPr txBox="1"/>
          <p:nvPr/>
        </p:nvSpPr>
        <p:spPr>
          <a:xfrm>
            <a:off x="318052" y="1792449"/>
            <a:ext cx="5711686" cy="369332"/>
          </a:xfrm>
          <a:prstGeom prst="rect">
            <a:avLst/>
          </a:prstGeom>
          <a:noFill/>
        </p:spPr>
        <p:txBody>
          <a:bodyPr wrap="square" rtlCol="0">
            <a:spAutoFit/>
          </a:bodyPr>
          <a:lstStyle/>
          <a:p>
            <a:r>
              <a:rPr lang="en-US" altLang="zh-CN" i="1" dirty="0"/>
              <a:t>The magazine is aimed at </a:t>
            </a:r>
            <a:r>
              <a:rPr lang="en-US" altLang="zh-CN" i="1" u="sng" dirty="0" smtClean="0"/>
              <a:t>          </a:t>
            </a:r>
            <a:r>
              <a:rPr lang="en-US" altLang="zh-CN" i="1" dirty="0" smtClean="0"/>
              <a:t>  </a:t>
            </a:r>
            <a:r>
              <a:rPr lang="en-US" altLang="zh-CN" i="1" dirty="0"/>
              <a:t>and </a:t>
            </a:r>
            <a:r>
              <a:rPr lang="en-US" altLang="zh-CN" i="1" dirty="0" smtClean="0"/>
              <a:t>young adults</a:t>
            </a:r>
            <a:r>
              <a:rPr lang="en-US" altLang="zh-CN" i="1" dirty="0"/>
              <a:t>.</a:t>
            </a:r>
            <a:endParaRPr lang="zh-CN" altLang="en-US" dirty="0"/>
          </a:p>
        </p:txBody>
      </p:sp>
      <p:sp>
        <p:nvSpPr>
          <p:cNvPr id="6" name="文本框 5"/>
          <p:cNvSpPr txBox="1"/>
          <p:nvPr/>
        </p:nvSpPr>
        <p:spPr>
          <a:xfrm>
            <a:off x="318051" y="2315790"/>
            <a:ext cx="7837408" cy="369332"/>
          </a:xfrm>
          <a:prstGeom prst="rect">
            <a:avLst/>
          </a:prstGeom>
          <a:noFill/>
        </p:spPr>
        <p:txBody>
          <a:bodyPr wrap="square" rtlCol="0">
            <a:spAutoFit/>
          </a:bodyPr>
          <a:lstStyle/>
          <a:p>
            <a:r>
              <a:rPr lang="en-US" altLang="zh-CN" i="1" dirty="0"/>
              <a:t>She had done little to </a:t>
            </a:r>
            <a:r>
              <a:rPr lang="en-US" altLang="zh-CN" i="1" u="sng" dirty="0" smtClean="0"/>
              <a:t>              </a:t>
            </a:r>
            <a:r>
              <a:rPr lang="en-US" altLang="zh-CN" i="1" dirty="0" smtClean="0"/>
              <a:t>   her</a:t>
            </a:r>
            <a:r>
              <a:rPr lang="en-US" altLang="zh-CN" i="1" dirty="0"/>
              <a:t> room, except hang a few posters on the </a:t>
            </a:r>
            <a:r>
              <a:rPr lang="en-US" altLang="zh-CN" i="1" dirty="0" smtClean="0"/>
              <a:t>walls.</a:t>
            </a:r>
            <a:endParaRPr lang="zh-CN" altLang="en-US" dirty="0"/>
          </a:p>
        </p:txBody>
      </p:sp>
      <p:sp>
        <p:nvSpPr>
          <p:cNvPr id="7" name="文本框 6"/>
          <p:cNvSpPr txBox="1"/>
          <p:nvPr/>
        </p:nvSpPr>
        <p:spPr>
          <a:xfrm>
            <a:off x="657863" y="2851446"/>
            <a:ext cx="7392564" cy="369332"/>
          </a:xfrm>
          <a:prstGeom prst="rect">
            <a:avLst/>
          </a:prstGeom>
          <a:noFill/>
        </p:spPr>
        <p:txBody>
          <a:bodyPr wrap="square" rtlCol="0">
            <a:spAutoFit/>
          </a:bodyPr>
          <a:lstStyle/>
          <a:p>
            <a:r>
              <a:rPr lang="en-US" altLang="zh-CN" i="1" dirty="0"/>
              <a:t>Jones </a:t>
            </a:r>
            <a:r>
              <a:rPr lang="en-US" altLang="zh-CN" i="1" dirty="0" err="1"/>
              <a:t>favours</a:t>
            </a:r>
            <a:r>
              <a:rPr lang="en-US" altLang="zh-CN" i="1" dirty="0"/>
              <a:t> a dynamic, hands-on </a:t>
            </a:r>
            <a:r>
              <a:rPr lang="en-US" altLang="zh-CN" i="1" u="sng" dirty="0" smtClean="0"/>
              <a:t>           </a:t>
            </a:r>
            <a:r>
              <a:rPr lang="en-US" altLang="zh-CN" i="1" dirty="0" smtClean="0"/>
              <a:t> </a:t>
            </a:r>
            <a:r>
              <a:rPr lang="en-US" altLang="zh-CN" i="1" dirty="0"/>
              <a:t> of management.</a:t>
            </a:r>
            <a:endParaRPr lang="zh-CN" altLang="en-US" dirty="0"/>
          </a:p>
        </p:txBody>
      </p:sp>
      <p:sp>
        <p:nvSpPr>
          <p:cNvPr id="8" name="文本框 7"/>
          <p:cNvSpPr txBox="1"/>
          <p:nvPr/>
        </p:nvSpPr>
        <p:spPr>
          <a:xfrm>
            <a:off x="318052" y="3362472"/>
            <a:ext cx="5711686" cy="369332"/>
          </a:xfrm>
          <a:prstGeom prst="rect">
            <a:avLst/>
          </a:prstGeom>
          <a:noFill/>
        </p:spPr>
        <p:txBody>
          <a:bodyPr wrap="square" rtlCol="0">
            <a:spAutoFit/>
          </a:bodyPr>
          <a:lstStyle/>
          <a:p>
            <a:r>
              <a:rPr lang="en-US" altLang="zh-CN" i="1" dirty="0"/>
              <a:t>He was tall and had </a:t>
            </a:r>
            <a:r>
              <a:rPr lang="en-US" altLang="zh-CN" i="1" dirty="0" smtClean="0"/>
              <a:t>a </a:t>
            </a:r>
            <a:r>
              <a:rPr lang="en-US" altLang="zh-CN" i="1" u="sng" dirty="0" smtClean="0"/>
              <a:t>               </a:t>
            </a:r>
            <a:r>
              <a:rPr lang="en-US" altLang="zh-CN" i="1" dirty="0" smtClean="0"/>
              <a:t>   , </a:t>
            </a:r>
            <a:r>
              <a:rPr lang="en-US" altLang="zh-CN" i="1" dirty="0"/>
              <a:t>off-beat </a:t>
            </a:r>
            <a:r>
              <a:rPr lang="en-US" altLang="zh-CN" i="1" dirty="0" err="1" smtClean="0"/>
              <a:t>sene</a:t>
            </a:r>
            <a:r>
              <a:rPr lang="en-US" altLang="zh-CN" i="1" dirty="0"/>
              <a:t> of </a:t>
            </a:r>
            <a:r>
              <a:rPr lang="en-US" altLang="zh-CN" i="1" dirty="0" err="1" smtClean="0"/>
              <a:t>humour</a:t>
            </a:r>
            <a:r>
              <a:rPr lang="en-US" altLang="zh-CN" i="1" dirty="0"/>
              <a:t>.</a:t>
            </a:r>
            <a:endParaRPr lang="zh-CN" altLang="en-US" dirty="0"/>
          </a:p>
        </p:txBody>
      </p:sp>
      <p:sp>
        <p:nvSpPr>
          <p:cNvPr id="9" name="文本框 8"/>
          <p:cNvSpPr txBox="1"/>
          <p:nvPr/>
        </p:nvSpPr>
        <p:spPr>
          <a:xfrm>
            <a:off x="318052" y="3885813"/>
            <a:ext cx="7083645" cy="369332"/>
          </a:xfrm>
          <a:prstGeom prst="rect">
            <a:avLst/>
          </a:prstGeom>
          <a:noFill/>
        </p:spPr>
        <p:txBody>
          <a:bodyPr wrap="square" rtlCol="0">
            <a:spAutoFit/>
          </a:bodyPr>
          <a:lstStyle/>
          <a:p>
            <a:r>
              <a:rPr lang="en-US" altLang="zh-CN" i="1" dirty="0"/>
              <a:t>Jane has a </a:t>
            </a:r>
            <a:r>
              <a:rPr lang="en-US" altLang="zh-CN" i="1" dirty="0" smtClean="0"/>
              <a:t>summer</a:t>
            </a:r>
            <a:r>
              <a:rPr lang="en-US" altLang="zh-CN" i="1" u="sng" dirty="0"/>
              <a:t> </a:t>
            </a:r>
            <a:r>
              <a:rPr lang="en-US" altLang="zh-CN" i="1" u="sng" dirty="0" smtClean="0"/>
              <a:t>                  </a:t>
            </a:r>
            <a:r>
              <a:rPr lang="en-US" altLang="zh-CN" i="1" dirty="0" smtClean="0"/>
              <a:t> at </a:t>
            </a:r>
            <a:r>
              <a:rPr lang="en-US" altLang="zh-CN" i="1" dirty="0"/>
              <a:t>a </a:t>
            </a:r>
            <a:r>
              <a:rPr lang="en-US" altLang="zh-CN" i="1" dirty="0" smtClean="0"/>
              <a:t>local</a:t>
            </a:r>
            <a:r>
              <a:rPr lang="en-US" altLang="zh-CN" i="1" dirty="0"/>
              <a:t> </a:t>
            </a:r>
            <a:r>
              <a:rPr lang="en-US" altLang="zh-CN" i="1" dirty="0" smtClean="0"/>
              <a:t>TV</a:t>
            </a:r>
            <a:r>
              <a:rPr lang="en-US" altLang="zh-CN" i="1" dirty="0"/>
              <a:t> </a:t>
            </a:r>
            <a:r>
              <a:rPr lang="en-US" altLang="zh-CN" i="1" dirty="0" smtClean="0"/>
              <a:t>station.</a:t>
            </a:r>
            <a:endParaRPr lang="zh-CN" altLang="en-US" dirty="0"/>
          </a:p>
        </p:txBody>
      </p:sp>
      <p:sp>
        <p:nvSpPr>
          <p:cNvPr id="10" name="文本框 9"/>
          <p:cNvSpPr txBox="1"/>
          <p:nvPr/>
        </p:nvSpPr>
        <p:spPr>
          <a:xfrm>
            <a:off x="318052" y="4450587"/>
            <a:ext cx="6573078" cy="369332"/>
          </a:xfrm>
          <a:prstGeom prst="rect">
            <a:avLst/>
          </a:prstGeom>
          <a:noFill/>
        </p:spPr>
        <p:txBody>
          <a:bodyPr wrap="square" rtlCol="0">
            <a:spAutoFit/>
          </a:bodyPr>
          <a:lstStyle/>
          <a:p>
            <a:r>
              <a:rPr lang="en-US" altLang="zh-CN" i="1" dirty="0" smtClean="0"/>
              <a:t>I'm </a:t>
            </a:r>
            <a:r>
              <a:rPr lang="en-US" altLang="zh-CN" i="1" dirty="0"/>
              <a:t>going to wear my vampire </a:t>
            </a:r>
            <a:r>
              <a:rPr lang="en-US" altLang="zh-CN" i="1" u="sng" dirty="0" smtClean="0"/>
              <a:t>            </a:t>
            </a:r>
            <a:r>
              <a:rPr lang="en-US" altLang="zh-CN" i="1" dirty="0" smtClean="0"/>
              <a:t>  </a:t>
            </a:r>
            <a:r>
              <a:rPr lang="en-US" altLang="zh-CN" i="1" dirty="0"/>
              <a:t>for Halloween.</a:t>
            </a:r>
            <a:endParaRPr lang="zh-CN" altLang="en-US" dirty="0"/>
          </a:p>
        </p:txBody>
      </p:sp>
      <p:sp>
        <p:nvSpPr>
          <p:cNvPr id="13" name="文本框 12"/>
          <p:cNvSpPr txBox="1"/>
          <p:nvPr/>
        </p:nvSpPr>
        <p:spPr>
          <a:xfrm>
            <a:off x="6220641" y="1070610"/>
            <a:ext cx="2040836" cy="523220"/>
          </a:xfrm>
          <a:prstGeom prst="rect">
            <a:avLst/>
          </a:prstGeom>
          <a:noFill/>
        </p:spPr>
        <p:txBody>
          <a:bodyPr wrap="square" rtlCol="0">
            <a:spAutoFit/>
          </a:bodyPr>
          <a:lstStyle/>
          <a:p>
            <a:r>
              <a:rPr lang="en-US" altLang="zh-CN" sz="2800" i="1" dirty="0">
                <a:solidFill>
                  <a:srgbClr val="FF0000"/>
                </a:solidFill>
              </a:rPr>
              <a:t>inspiration</a:t>
            </a:r>
            <a:endParaRPr lang="zh-CN" altLang="en-US" sz="2800" b="1" dirty="0">
              <a:solidFill>
                <a:srgbClr val="FF0000"/>
              </a:solidFill>
            </a:endParaRPr>
          </a:p>
        </p:txBody>
      </p:sp>
      <p:sp>
        <p:nvSpPr>
          <p:cNvPr id="14" name="文本框 13"/>
          <p:cNvSpPr txBox="1"/>
          <p:nvPr/>
        </p:nvSpPr>
        <p:spPr>
          <a:xfrm>
            <a:off x="5173719" y="1694849"/>
            <a:ext cx="2697535" cy="523220"/>
          </a:xfrm>
          <a:prstGeom prst="rect">
            <a:avLst/>
          </a:prstGeom>
          <a:noFill/>
        </p:spPr>
        <p:txBody>
          <a:bodyPr wrap="square" rtlCol="0">
            <a:spAutoFit/>
          </a:bodyPr>
          <a:lstStyle/>
          <a:p>
            <a:r>
              <a:rPr lang="en-US" altLang="zh-CN" sz="2800" dirty="0" smtClean="0"/>
              <a:t> </a:t>
            </a:r>
            <a:r>
              <a:rPr lang="en-US" altLang="zh-CN" sz="2800" dirty="0" smtClean="0">
                <a:solidFill>
                  <a:srgbClr val="FF0000"/>
                </a:solidFill>
              </a:rPr>
              <a:t>teenagers</a:t>
            </a:r>
            <a:endParaRPr lang="zh-CN" altLang="en-US" sz="2800" b="1" dirty="0">
              <a:solidFill>
                <a:srgbClr val="FF0000"/>
              </a:solidFill>
            </a:endParaRPr>
          </a:p>
        </p:txBody>
      </p:sp>
      <p:sp>
        <p:nvSpPr>
          <p:cNvPr id="15" name="文本框 14"/>
          <p:cNvSpPr txBox="1"/>
          <p:nvPr/>
        </p:nvSpPr>
        <p:spPr>
          <a:xfrm>
            <a:off x="7935009" y="2211683"/>
            <a:ext cx="2040836" cy="523220"/>
          </a:xfrm>
          <a:prstGeom prst="rect">
            <a:avLst/>
          </a:prstGeom>
          <a:noFill/>
        </p:spPr>
        <p:txBody>
          <a:bodyPr wrap="square" rtlCol="0">
            <a:spAutoFit/>
          </a:bodyPr>
          <a:lstStyle/>
          <a:p>
            <a:r>
              <a:rPr lang="en-US" altLang="zh-CN" sz="2800" dirty="0">
                <a:solidFill>
                  <a:srgbClr val="FF0000"/>
                </a:solidFill>
              </a:rPr>
              <a:t>personalize</a:t>
            </a:r>
            <a:endParaRPr lang="zh-CN" altLang="en-US" sz="2800" b="1" dirty="0">
              <a:solidFill>
                <a:srgbClr val="FF0000"/>
              </a:solidFill>
            </a:endParaRPr>
          </a:p>
        </p:txBody>
      </p:sp>
      <p:sp>
        <p:nvSpPr>
          <p:cNvPr id="16" name="文本框 15"/>
          <p:cNvSpPr txBox="1"/>
          <p:nvPr/>
        </p:nvSpPr>
        <p:spPr>
          <a:xfrm>
            <a:off x="6349402" y="2729579"/>
            <a:ext cx="2040836" cy="523220"/>
          </a:xfrm>
          <a:prstGeom prst="rect">
            <a:avLst/>
          </a:prstGeom>
          <a:noFill/>
        </p:spPr>
        <p:txBody>
          <a:bodyPr wrap="square" rtlCol="0">
            <a:spAutoFit/>
          </a:bodyPr>
          <a:lstStyle/>
          <a:p>
            <a:r>
              <a:rPr lang="en-US" altLang="zh-CN" sz="2800" i="1" dirty="0">
                <a:solidFill>
                  <a:srgbClr val="FF0000"/>
                </a:solidFill>
              </a:rPr>
              <a:t>s</a:t>
            </a:r>
            <a:r>
              <a:rPr lang="en-US" altLang="zh-CN" sz="2800" i="1" dirty="0" smtClean="0">
                <a:solidFill>
                  <a:srgbClr val="FF0000"/>
                </a:solidFill>
              </a:rPr>
              <a:t>tyle</a:t>
            </a:r>
            <a:endParaRPr lang="zh-CN" altLang="en-US" sz="2800" b="1" dirty="0">
              <a:solidFill>
                <a:srgbClr val="FF0000"/>
              </a:solidFill>
            </a:endParaRPr>
          </a:p>
        </p:txBody>
      </p:sp>
      <p:sp>
        <p:nvSpPr>
          <p:cNvPr id="17" name="文本框 16"/>
          <p:cNvSpPr txBox="1"/>
          <p:nvPr/>
        </p:nvSpPr>
        <p:spPr>
          <a:xfrm>
            <a:off x="5894173" y="3307696"/>
            <a:ext cx="2040836" cy="523220"/>
          </a:xfrm>
          <a:prstGeom prst="rect">
            <a:avLst/>
          </a:prstGeom>
          <a:noFill/>
        </p:spPr>
        <p:txBody>
          <a:bodyPr wrap="square" rtlCol="0">
            <a:spAutoFit/>
          </a:bodyPr>
          <a:lstStyle/>
          <a:p>
            <a:r>
              <a:rPr lang="en-US" altLang="zh-CN" sz="2800" i="1" dirty="0" smtClean="0">
                <a:solidFill>
                  <a:srgbClr val="FF0000"/>
                </a:solidFill>
              </a:rPr>
              <a:t>quirky</a:t>
            </a:r>
            <a:endParaRPr lang="zh-CN" altLang="en-US" sz="2800" b="1" dirty="0">
              <a:solidFill>
                <a:srgbClr val="FF0000"/>
              </a:solidFill>
            </a:endParaRPr>
          </a:p>
        </p:txBody>
      </p:sp>
      <p:sp>
        <p:nvSpPr>
          <p:cNvPr id="18" name="文本框 17"/>
          <p:cNvSpPr txBox="1"/>
          <p:nvPr/>
        </p:nvSpPr>
        <p:spPr>
          <a:xfrm>
            <a:off x="5328984" y="3773479"/>
            <a:ext cx="2040836" cy="523220"/>
          </a:xfrm>
          <a:prstGeom prst="rect">
            <a:avLst/>
          </a:prstGeom>
          <a:noFill/>
        </p:spPr>
        <p:txBody>
          <a:bodyPr wrap="square" rtlCol="0">
            <a:spAutoFit/>
          </a:bodyPr>
          <a:lstStyle/>
          <a:p>
            <a:r>
              <a:rPr lang="en-US" altLang="zh-CN" sz="2800" i="1" dirty="0" smtClean="0">
                <a:solidFill>
                  <a:srgbClr val="FF0000"/>
                </a:solidFill>
              </a:rPr>
              <a:t>internship</a:t>
            </a:r>
            <a:endParaRPr lang="zh-CN" altLang="en-US" sz="2800" i="1" dirty="0">
              <a:solidFill>
                <a:srgbClr val="FF0000"/>
              </a:solidFill>
            </a:endParaRPr>
          </a:p>
        </p:txBody>
      </p:sp>
      <p:sp>
        <p:nvSpPr>
          <p:cNvPr id="19" name="文本框 18"/>
          <p:cNvSpPr txBox="1"/>
          <p:nvPr/>
        </p:nvSpPr>
        <p:spPr>
          <a:xfrm>
            <a:off x="5304271" y="4373643"/>
            <a:ext cx="2040836" cy="523220"/>
          </a:xfrm>
          <a:prstGeom prst="rect">
            <a:avLst/>
          </a:prstGeom>
          <a:noFill/>
        </p:spPr>
        <p:txBody>
          <a:bodyPr wrap="square" rtlCol="0">
            <a:spAutoFit/>
          </a:bodyPr>
          <a:lstStyle/>
          <a:p>
            <a:r>
              <a:rPr lang="en-US" altLang="zh-CN" sz="2800" i="1" dirty="0" smtClean="0">
                <a:solidFill>
                  <a:srgbClr val="FF0000"/>
                </a:solidFill>
              </a:rPr>
              <a:t>outfit</a:t>
            </a:r>
            <a:endParaRPr lang="zh-CN" altLang="en-US" sz="2800" b="1" dirty="0">
              <a:solidFill>
                <a:srgbClr val="FF0000"/>
              </a:solidFill>
            </a:endParaRPr>
          </a:p>
        </p:txBody>
      </p:sp>
    </p:spTree>
    <p:extLst>
      <p:ext uri="{BB962C8B-B14F-4D97-AF65-F5344CB8AC3E}">
        <p14:creationId xmlns:p14="http://schemas.microsoft.com/office/powerpoint/2010/main" val="640211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ppt_x"/>
                                          </p:val>
                                        </p:tav>
                                        <p:tav tm="100000">
                                          <p:val>
                                            <p:strVal val="#ppt_x"/>
                                          </p:val>
                                        </p:tav>
                                      </p:tavLst>
                                    </p:anim>
                                    <p:anim calcmode="lin" valueType="num">
                                      <p:cBhvr additive="base">
                                        <p:cTn id="3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fill="hold"/>
                                        <p:tgtEl>
                                          <p:spTgt spid="19"/>
                                        </p:tgtEl>
                                        <p:attrNameLst>
                                          <p:attrName>ppt_x</p:attrName>
                                        </p:attrNameLst>
                                      </p:cBhvr>
                                      <p:tavLst>
                                        <p:tav tm="0">
                                          <p:val>
                                            <p:strVal val="#ppt_x"/>
                                          </p:val>
                                        </p:tav>
                                        <p:tav tm="100000">
                                          <p:val>
                                            <p:strVal val="#ppt_x"/>
                                          </p:val>
                                        </p:tav>
                                      </p:tavLst>
                                    </p:anim>
                                    <p:anim calcmode="lin" valueType="num">
                                      <p:cBhvr additive="base">
                                        <p:cTn id="4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P spid="19"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70120141033"/>
  <p:tag name="MH_LIBRARY" val="GRAPHIC"/>
  <p:tag name="MH_TYPE" val="Other"/>
  <p:tag name="MH_ORDER" val="4"/>
</p:tagLst>
</file>

<file path=ppt/tags/tag2.xml><?xml version="1.0" encoding="utf-8"?>
<p:tagLst xmlns:a="http://schemas.openxmlformats.org/drawingml/2006/main" xmlns:r="http://schemas.openxmlformats.org/officeDocument/2006/relationships" xmlns:p="http://schemas.openxmlformats.org/presentationml/2006/main">
  <p:tag name="MH" val="20170120140655"/>
  <p:tag name="MH_LIBRARY" val="GRAPHIC"/>
  <p:tag name="MH_TYPE" val="Other"/>
  <p:tag name="MH_ORDER" val="3"/>
</p:tagLst>
</file>

<file path=ppt/tags/tag3.xml><?xml version="1.0" encoding="utf-8"?>
<p:tagLst xmlns:a="http://schemas.openxmlformats.org/drawingml/2006/main" xmlns:r="http://schemas.openxmlformats.org/officeDocument/2006/relationships" xmlns:p="http://schemas.openxmlformats.org/presentationml/2006/main">
  <p:tag name="MH" val="20170120141033"/>
  <p:tag name="MH_LIBRARY" val="GRAPHIC"/>
  <p:tag name="MH_TYPE" val="Other"/>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70120141033"/>
  <p:tag name="MH_LIBRARY" val="GRAPHIC"/>
  <p:tag name="MH_TYPE" val="Other"/>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70120141033"/>
  <p:tag name="MH_LIBRARY" val="GRAPHIC"/>
  <p:tag name="MH_TYPE" val="Other"/>
  <p:tag name="MH_ORDER" val="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3737</Words>
  <Application>Microsoft Office PowerPoint</Application>
  <PresentationFormat>宽屏</PresentationFormat>
  <Paragraphs>386</Paragraphs>
  <Slides>43</Slides>
  <Notes>16</Notes>
  <HiddenSlides>0</HiddenSlides>
  <MMClips>10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43</vt:i4>
      </vt:variant>
    </vt:vector>
  </HeadingPairs>
  <TitlesOfParts>
    <vt:vector size="56" baseType="lpstr">
      <vt:lpstr>Helvetica Neue</vt:lpstr>
      <vt:lpstr>方正华隶简体</vt:lpstr>
      <vt:lpstr>汉仪粗圆简</vt:lpstr>
      <vt:lpstr>汉仪综艺体简</vt:lpstr>
      <vt:lpstr>宋体</vt:lpstr>
      <vt:lpstr>微软雅黑</vt:lpstr>
      <vt:lpstr>Arial</vt:lpstr>
      <vt:lpstr>Calibri</vt:lpstr>
      <vt:lpstr>Calibri Light</vt:lpstr>
      <vt:lpstr>Comic Sans MS</vt:lpstr>
      <vt:lpstr>Helvetica</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lenovo</cp:lastModifiedBy>
  <cp:revision>2</cp:revision>
  <dcterms:created xsi:type="dcterms:W3CDTF">2020-05-09T15:10:48Z</dcterms:created>
  <dcterms:modified xsi:type="dcterms:W3CDTF">2020-06-02T08:35:01Z</dcterms:modified>
</cp:coreProperties>
</file>